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8" r:id="rId2"/>
    <p:sldId id="261" r:id="rId3"/>
    <p:sldId id="343" r:id="rId4"/>
    <p:sldId id="358" r:id="rId5"/>
    <p:sldId id="346" r:id="rId6"/>
    <p:sldId id="408" r:id="rId7"/>
    <p:sldId id="293" r:id="rId8"/>
    <p:sldId id="441" r:id="rId9"/>
    <p:sldId id="406" r:id="rId10"/>
    <p:sldId id="405" r:id="rId11"/>
    <p:sldId id="442" r:id="rId12"/>
    <p:sldId id="473" r:id="rId13"/>
    <p:sldId id="443" r:id="rId14"/>
    <p:sldId id="444" r:id="rId15"/>
    <p:sldId id="445" r:id="rId16"/>
    <p:sldId id="407" r:id="rId17"/>
    <p:sldId id="284" r:id="rId18"/>
    <p:sldId id="277" r:id="rId19"/>
    <p:sldId id="295" r:id="rId20"/>
    <p:sldId id="425" r:id="rId21"/>
    <p:sldId id="464" r:id="rId22"/>
    <p:sldId id="466" r:id="rId23"/>
    <p:sldId id="467" r:id="rId24"/>
    <p:sldId id="468" r:id="rId25"/>
    <p:sldId id="301" r:id="rId26"/>
    <p:sldId id="268" r:id="rId27"/>
    <p:sldId id="452" r:id="rId28"/>
    <p:sldId id="453" r:id="rId29"/>
    <p:sldId id="436" r:id="rId30"/>
    <p:sldId id="447" r:id="rId31"/>
    <p:sldId id="449" r:id="rId32"/>
    <p:sldId id="450" r:id="rId33"/>
    <p:sldId id="451" r:id="rId34"/>
    <p:sldId id="307" r:id="rId35"/>
    <p:sldId id="372" r:id="rId36"/>
    <p:sldId id="410" r:id="rId37"/>
    <p:sldId id="411" r:id="rId38"/>
    <p:sldId id="412" r:id="rId39"/>
    <p:sldId id="472" r:id="rId40"/>
    <p:sldId id="389" r:id="rId41"/>
    <p:sldId id="414" r:id="rId42"/>
    <p:sldId id="415" r:id="rId43"/>
    <p:sldId id="409" r:id="rId44"/>
    <p:sldId id="413" r:id="rId45"/>
    <p:sldId id="390" r:id="rId46"/>
    <p:sldId id="454" r:id="rId47"/>
    <p:sldId id="455" r:id="rId48"/>
    <p:sldId id="456" r:id="rId49"/>
    <p:sldId id="457" r:id="rId50"/>
    <p:sldId id="458" r:id="rId51"/>
    <p:sldId id="459" r:id="rId52"/>
    <p:sldId id="460" r:id="rId53"/>
    <p:sldId id="461" r:id="rId54"/>
    <p:sldId id="462" r:id="rId55"/>
    <p:sldId id="463" r:id="rId56"/>
    <p:sldId id="325" r:id="rId57"/>
    <p:sldId id="470" r:id="rId58"/>
    <p:sldId id="424" r:id="rId59"/>
    <p:sldId id="366" r:id="rId60"/>
    <p:sldId id="367" r:id="rId61"/>
    <p:sldId id="368" r:id="rId62"/>
    <p:sldId id="369" r:id="rId63"/>
    <p:sldId id="354" r:id="rId64"/>
    <p:sldId id="363" r:id="rId65"/>
    <p:sldId id="364" r:id="rId66"/>
    <p:sldId id="362" r:id="rId67"/>
    <p:sldId id="355" r:id="rId68"/>
    <p:sldId id="394" r:id="rId69"/>
    <p:sldId id="403" r:id="rId70"/>
    <p:sldId id="356" r:id="rId71"/>
    <p:sldId id="474" r:id="rId72"/>
  </p:sldIdLst>
  <p:sldSz cx="9906000" cy="6858000" type="A4"/>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06" autoAdjust="0"/>
    <p:restoredTop sz="93961" autoAdjust="0"/>
  </p:normalViewPr>
  <p:slideViewPr>
    <p:cSldViewPr>
      <p:cViewPr varScale="1">
        <p:scale>
          <a:sx n="98" d="100"/>
          <a:sy n="98" d="100"/>
        </p:scale>
        <p:origin x="-108" y="-180"/>
      </p:cViewPr>
      <p:guideLst>
        <p:guide orient="horz" pos="2160"/>
        <p:guide pos="3120"/>
      </p:guideLst>
    </p:cSldViewPr>
  </p:slideViewPr>
  <p:notesTextViewPr>
    <p:cViewPr>
      <p:scale>
        <a:sx n="1" d="1"/>
        <a:sy n="1" d="1"/>
      </p:scale>
      <p:origin x="0" y="0"/>
    </p:cViewPr>
  </p:notesTextViewPr>
  <p:sorterViewPr>
    <p:cViewPr>
      <p:scale>
        <a:sx n="66" d="100"/>
        <a:sy n="66" d="100"/>
      </p:scale>
      <p:origin x="0" y="374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indang\Downloads\962012031P1G108.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VAIO\Downloads\962012031P1G109%20(1).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VAIO\Downloads\962012031P1G1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d-ID"/>
  <c:chart>
    <c:autoTitleDeleted val="1"/>
    <c:plotArea>
      <c:layout>
        <c:manualLayout>
          <c:layoutTarget val="inner"/>
          <c:xMode val="edge"/>
          <c:yMode val="edge"/>
          <c:x val="0.10813888888888902"/>
          <c:y val="6.038304796309861E-2"/>
          <c:w val="0.891460083114611"/>
          <c:h val="0.5512315536797181"/>
        </c:manualLayout>
      </c:layout>
      <c:barChart>
        <c:barDir val="col"/>
        <c:grouping val="stacked"/>
        <c:ser>
          <c:idx val="0"/>
          <c:order val="0"/>
          <c:tx>
            <c:strRef>
              <c:f>C_D1.1!$C$58</c:f>
              <c:strCache>
                <c:ptCount val="1"/>
                <c:pt idx="0">
                  <c:v>Ages 7 to 8</c:v>
                </c:pt>
              </c:strCache>
            </c:strRef>
          </c:tx>
          <c:spPr>
            <a:solidFill>
              <a:schemeClr val="tx1">
                <a:lumMod val="50000"/>
                <a:lumOff val="50000"/>
              </a:schemeClr>
            </a:solidFill>
            <a:ln w="12700">
              <a:solidFill>
                <a:srgbClr val="000000"/>
              </a:solidFill>
              <a:prstDash val="solid"/>
            </a:ln>
          </c:spPr>
          <c:dPt>
            <c:idx val="27"/>
            <c:spPr>
              <a:solidFill>
                <a:schemeClr val="accent2">
                  <a:lumMod val="50000"/>
                </a:schemeClr>
              </a:solidFill>
              <a:ln w="12700">
                <a:solidFill>
                  <a:srgbClr val="000000"/>
                </a:solidFill>
                <a:prstDash val="solid"/>
              </a:ln>
            </c:spPr>
          </c:dPt>
          <c:cat>
            <c:strRef>
              <c:f>C_D1.1!$A$59:$A$93</c:f>
              <c:strCache>
                <c:ptCount val="35"/>
                <c:pt idx="0">
                  <c:v>Chile</c:v>
                </c:pt>
                <c:pt idx="1">
                  <c:v>Australia</c:v>
                </c:pt>
                <c:pt idx="2">
                  <c:v>Israel</c:v>
                </c:pt>
                <c:pt idx="3">
                  <c:v>Belgium (Fr.)3</c:v>
                </c:pt>
                <c:pt idx="4">
                  <c:v>Netherlands</c:v>
                </c:pt>
                <c:pt idx="5">
                  <c:v>Italy</c:v>
                </c:pt>
                <c:pt idx="6">
                  <c:v>Spain</c:v>
                </c:pt>
                <c:pt idx="7">
                  <c:v>Mexico</c:v>
                </c:pt>
                <c:pt idx="8">
                  <c:v>France</c:v>
                </c:pt>
                <c:pt idx="9">
                  <c:v>Canada</c:v>
                </c:pt>
                <c:pt idx="10">
                  <c:v>Ireland</c:v>
                </c:pt>
                <c:pt idx="11">
                  <c:v>Luxembourg</c:v>
                </c:pt>
                <c:pt idx="12">
                  <c:v>Portugal</c:v>
                </c:pt>
                <c:pt idx="13">
                  <c:v>England</c:v>
                </c:pt>
                <c:pt idx="14">
                  <c:v>Iceland</c:v>
                </c:pt>
                <c:pt idx="15">
                  <c:v>Belgium (Fl.)</c:v>
                </c:pt>
                <c:pt idx="16">
                  <c:v>Turkey</c:v>
                </c:pt>
                <c:pt idx="17">
                  <c:v>OECD average</c:v>
                </c:pt>
                <c:pt idx="18">
                  <c:v>Austria</c:v>
                </c:pt>
                <c:pt idx="19">
                  <c:v>Denmark</c:v>
                </c:pt>
                <c:pt idx="20">
                  <c:v>Japan</c:v>
                </c:pt>
                <c:pt idx="21">
                  <c:v>Slovak Republic</c:v>
                </c:pt>
                <c:pt idx="22">
                  <c:v>Germany</c:v>
                </c:pt>
                <c:pt idx="23">
                  <c:v>Greece</c:v>
                </c:pt>
                <c:pt idx="24">
                  <c:v>Norway</c:v>
                </c:pt>
                <c:pt idx="25">
                  <c:v>Poland</c:v>
                </c:pt>
                <c:pt idx="26">
                  <c:v>Hungary</c:v>
                </c:pt>
                <c:pt idx="27">
                  <c:v>Indonesia</c:v>
                </c:pt>
                <c:pt idx="28">
                  <c:v>Sweden2</c:v>
                </c:pt>
                <c:pt idx="29">
                  <c:v>Korea</c:v>
                </c:pt>
                <c:pt idx="30">
                  <c:v>Czech Republic1</c:v>
                </c:pt>
                <c:pt idx="31">
                  <c:v>Slovenia</c:v>
                </c:pt>
                <c:pt idx="32">
                  <c:v>Russian Federation</c:v>
                </c:pt>
                <c:pt idx="33">
                  <c:v>Finland</c:v>
                </c:pt>
                <c:pt idx="34">
                  <c:v>Estonia</c:v>
                </c:pt>
              </c:strCache>
            </c:strRef>
          </c:cat>
          <c:val>
            <c:numRef>
              <c:f>C_D1.1!$C$59:$C$93</c:f>
              <c:numCache>
                <c:formatCode>General</c:formatCode>
                <c:ptCount val="35"/>
                <c:pt idx="0">
                  <c:v>2166</c:v>
                </c:pt>
                <c:pt idx="1">
                  <c:v>1963.1514892578055</c:v>
                </c:pt>
                <c:pt idx="2">
                  <c:v>1828.6930139999968</c:v>
                </c:pt>
                <c:pt idx="3">
                  <c:v>1860</c:v>
                </c:pt>
                <c:pt idx="4">
                  <c:v>1880</c:v>
                </c:pt>
                <c:pt idx="5">
                  <c:v>1782</c:v>
                </c:pt>
                <c:pt idx="6">
                  <c:v>1750</c:v>
                </c:pt>
                <c:pt idx="7">
                  <c:v>1600</c:v>
                </c:pt>
                <c:pt idx="8">
                  <c:v>1694.4</c:v>
                </c:pt>
                <c:pt idx="9">
                  <c:v>1833.877495475085</c:v>
                </c:pt>
                <c:pt idx="10">
                  <c:v>1830</c:v>
                </c:pt>
                <c:pt idx="11">
                  <c:v>1848</c:v>
                </c:pt>
                <c:pt idx="12">
                  <c:v>1799.2</c:v>
                </c:pt>
                <c:pt idx="13">
                  <c:v>1786</c:v>
                </c:pt>
                <c:pt idx="14">
                  <c:v>1600</c:v>
                </c:pt>
                <c:pt idx="15">
                  <c:v>1670.6666666666661</c:v>
                </c:pt>
                <c:pt idx="16">
                  <c:v>1728</c:v>
                </c:pt>
                <c:pt idx="17">
                  <c:v>1580.4097114350561</c:v>
                </c:pt>
                <c:pt idx="18">
                  <c:v>1470</c:v>
                </c:pt>
                <c:pt idx="19">
                  <c:v>1402.5</c:v>
                </c:pt>
                <c:pt idx="20">
                  <c:v>1470.3</c:v>
                </c:pt>
                <c:pt idx="21">
                  <c:v>1417.5</c:v>
                </c:pt>
                <c:pt idx="22">
                  <c:v>1282.5365894111073</c:v>
                </c:pt>
                <c:pt idx="23">
                  <c:v>1439.9993999999999</c:v>
                </c:pt>
                <c:pt idx="24">
                  <c:v>1402</c:v>
                </c:pt>
                <c:pt idx="25">
                  <c:v>1311.3</c:v>
                </c:pt>
                <c:pt idx="26">
                  <c:v>1227.75</c:v>
                </c:pt>
                <c:pt idx="27">
                  <c:v>927.5</c:v>
                </c:pt>
                <c:pt idx="28">
                  <c:v>1481.1111111111109</c:v>
                </c:pt>
                <c:pt idx="29">
                  <c:v>1224</c:v>
                </c:pt>
                <c:pt idx="30">
                  <c:v>1175.9250000000011</c:v>
                </c:pt>
                <c:pt idx="31">
                  <c:v>1241.25</c:v>
                </c:pt>
                <c:pt idx="32">
                  <c:v>986.40833333333353</c:v>
                </c:pt>
                <c:pt idx="33">
                  <c:v>1216.95</c:v>
                </c:pt>
                <c:pt idx="34">
                  <c:v>1190</c:v>
                </c:pt>
              </c:numCache>
            </c:numRef>
          </c:val>
        </c:ser>
        <c:ser>
          <c:idx val="1"/>
          <c:order val="1"/>
          <c:tx>
            <c:strRef>
              <c:f>C_D1.1!$E$58</c:f>
              <c:strCache>
                <c:ptCount val="1"/>
                <c:pt idx="0">
                  <c:v>Ages 9 to 11</c:v>
                </c:pt>
              </c:strCache>
            </c:strRef>
          </c:tx>
          <c:spPr>
            <a:solidFill>
              <a:schemeClr val="tx2">
                <a:lumMod val="20000"/>
                <a:lumOff val="80000"/>
              </a:schemeClr>
            </a:solidFill>
            <a:ln w="12700">
              <a:solidFill>
                <a:srgbClr val="000000"/>
              </a:solidFill>
              <a:prstDash val="solid"/>
            </a:ln>
          </c:spPr>
          <c:dPt>
            <c:idx val="27"/>
            <c:spPr>
              <a:solidFill>
                <a:schemeClr val="accent2">
                  <a:lumMod val="40000"/>
                  <a:lumOff val="60000"/>
                </a:schemeClr>
              </a:solidFill>
              <a:ln w="12700">
                <a:solidFill>
                  <a:srgbClr val="000000"/>
                </a:solidFill>
                <a:prstDash val="solid"/>
              </a:ln>
            </c:spPr>
          </c:dPt>
          <c:cat>
            <c:strRef>
              <c:f>C_D1.1!$A$59:$A$93</c:f>
              <c:strCache>
                <c:ptCount val="35"/>
                <c:pt idx="0">
                  <c:v>Chile</c:v>
                </c:pt>
                <c:pt idx="1">
                  <c:v>Australia</c:v>
                </c:pt>
                <c:pt idx="2">
                  <c:v>Israel</c:v>
                </c:pt>
                <c:pt idx="3">
                  <c:v>Belgium (Fr.)3</c:v>
                </c:pt>
                <c:pt idx="4">
                  <c:v>Netherlands</c:v>
                </c:pt>
                <c:pt idx="5">
                  <c:v>Italy</c:v>
                </c:pt>
                <c:pt idx="6">
                  <c:v>Spain</c:v>
                </c:pt>
                <c:pt idx="7">
                  <c:v>Mexico</c:v>
                </c:pt>
                <c:pt idx="8">
                  <c:v>France</c:v>
                </c:pt>
                <c:pt idx="9">
                  <c:v>Canada</c:v>
                </c:pt>
                <c:pt idx="10">
                  <c:v>Ireland</c:v>
                </c:pt>
                <c:pt idx="11">
                  <c:v>Luxembourg</c:v>
                </c:pt>
                <c:pt idx="12">
                  <c:v>Portugal</c:v>
                </c:pt>
                <c:pt idx="13">
                  <c:v>England</c:v>
                </c:pt>
                <c:pt idx="14">
                  <c:v>Iceland</c:v>
                </c:pt>
                <c:pt idx="15">
                  <c:v>Belgium (Fl.)</c:v>
                </c:pt>
                <c:pt idx="16">
                  <c:v>Turkey</c:v>
                </c:pt>
                <c:pt idx="17">
                  <c:v>OECD average</c:v>
                </c:pt>
                <c:pt idx="18">
                  <c:v>Austria</c:v>
                </c:pt>
                <c:pt idx="19">
                  <c:v>Denmark</c:v>
                </c:pt>
                <c:pt idx="20">
                  <c:v>Japan</c:v>
                </c:pt>
                <c:pt idx="21">
                  <c:v>Slovak Republic</c:v>
                </c:pt>
                <c:pt idx="22">
                  <c:v>Germany</c:v>
                </c:pt>
                <c:pt idx="23">
                  <c:v>Greece</c:v>
                </c:pt>
                <c:pt idx="24">
                  <c:v>Norway</c:v>
                </c:pt>
                <c:pt idx="25">
                  <c:v>Poland</c:v>
                </c:pt>
                <c:pt idx="26">
                  <c:v>Hungary</c:v>
                </c:pt>
                <c:pt idx="27">
                  <c:v>Indonesia</c:v>
                </c:pt>
                <c:pt idx="28">
                  <c:v>Sweden2</c:v>
                </c:pt>
                <c:pt idx="29">
                  <c:v>Korea</c:v>
                </c:pt>
                <c:pt idx="30">
                  <c:v>Czech Republic1</c:v>
                </c:pt>
                <c:pt idx="31">
                  <c:v>Slovenia</c:v>
                </c:pt>
                <c:pt idx="32">
                  <c:v>Russian Federation</c:v>
                </c:pt>
                <c:pt idx="33">
                  <c:v>Finland</c:v>
                </c:pt>
                <c:pt idx="34">
                  <c:v>Estonia</c:v>
                </c:pt>
              </c:strCache>
            </c:strRef>
          </c:cat>
          <c:val>
            <c:numRef>
              <c:f>C_D1.1!$E$59:$E$93</c:f>
              <c:numCache>
                <c:formatCode>General</c:formatCode>
                <c:ptCount val="35"/>
                <c:pt idx="0">
                  <c:v>3249</c:v>
                </c:pt>
                <c:pt idx="1">
                  <c:v>2951.4505920410224</c:v>
                </c:pt>
                <c:pt idx="2">
                  <c:v>2970.1575270000012</c:v>
                </c:pt>
                <c:pt idx="3">
                  <c:v>2790</c:v>
                </c:pt>
                <c:pt idx="4">
                  <c:v>2820</c:v>
                </c:pt>
                <c:pt idx="5">
                  <c:v>2772</c:v>
                </c:pt>
                <c:pt idx="6">
                  <c:v>2625</c:v>
                </c:pt>
                <c:pt idx="7">
                  <c:v>2400</c:v>
                </c:pt>
                <c:pt idx="8">
                  <c:v>2541.9</c:v>
                </c:pt>
                <c:pt idx="9">
                  <c:v>2763.3658738889962</c:v>
                </c:pt>
                <c:pt idx="10">
                  <c:v>2745</c:v>
                </c:pt>
                <c:pt idx="11">
                  <c:v>2772</c:v>
                </c:pt>
                <c:pt idx="12">
                  <c:v>2664.2</c:v>
                </c:pt>
                <c:pt idx="13">
                  <c:v>2698</c:v>
                </c:pt>
                <c:pt idx="14">
                  <c:v>2666.6666666666542</c:v>
                </c:pt>
                <c:pt idx="15">
                  <c:v>2506</c:v>
                </c:pt>
                <c:pt idx="16">
                  <c:v>2592</c:v>
                </c:pt>
                <c:pt idx="17">
                  <c:v>2514.9426075304964</c:v>
                </c:pt>
                <c:pt idx="18">
                  <c:v>2432.8697226625623</c:v>
                </c:pt>
                <c:pt idx="19">
                  <c:v>2437.5</c:v>
                </c:pt>
                <c:pt idx="20">
                  <c:v>2401.1999999999998</c:v>
                </c:pt>
                <c:pt idx="21">
                  <c:v>2381.4</c:v>
                </c:pt>
                <c:pt idx="22">
                  <c:v>2379.2869920497847</c:v>
                </c:pt>
                <c:pt idx="23">
                  <c:v>2435.9994000000002</c:v>
                </c:pt>
                <c:pt idx="24">
                  <c:v>2318</c:v>
                </c:pt>
                <c:pt idx="25">
                  <c:v>2287.8000000000002</c:v>
                </c:pt>
                <c:pt idx="26">
                  <c:v>2170.5</c:v>
                </c:pt>
                <c:pt idx="27">
                  <c:v>2240</c:v>
                </c:pt>
                <c:pt idx="28">
                  <c:v>2221.6666666666551</c:v>
                </c:pt>
                <c:pt idx="29">
                  <c:v>2108</c:v>
                </c:pt>
                <c:pt idx="30">
                  <c:v>2116.8000000000002</c:v>
                </c:pt>
                <c:pt idx="31">
                  <c:v>2163.75</c:v>
                </c:pt>
                <c:pt idx="32">
                  <c:v>2212.0500000000002</c:v>
                </c:pt>
                <c:pt idx="33">
                  <c:v>2049.15</c:v>
                </c:pt>
                <c:pt idx="34">
                  <c:v>2047.5</c:v>
                </c:pt>
              </c:numCache>
            </c:numRef>
          </c:val>
        </c:ser>
        <c:ser>
          <c:idx val="2"/>
          <c:order val="2"/>
          <c:tx>
            <c:strRef>
              <c:f>C_D1.1!$G$58</c:f>
              <c:strCache>
                <c:ptCount val="1"/>
                <c:pt idx="0">
                  <c:v>Ages 12 to 14</c:v>
                </c:pt>
              </c:strCache>
            </c:strRef>
          </c:tx>
          <c:spPr>
            <a:solidFill>
              <a:schemeClr val="tx2">
                <a:lumMod val="60000"/>
                <a:lumOff val="40000"/>
              </a:schemeClr>
            </a:solidFill>
            <a:ln w="12700">
              <a:solidFill>
                <a:srgbClr val="000000"/>
              </a:solidFill>
              <a:prstDash val="solid"/>
            </a:ln>
          </c:spPr>
          <c:dPt>
            <c:idx val="27"/>
            <c:spPr>
              <a:solidFill>
                <a:schemeClr val="accent2">
                  <a:lumMod val="75000"/>
                </a:schemeClr>
              </a:solidFill>
              <a:ln w="12700">
                <a:solidFill>
                  <a:srgbClr val="000000"/>
                </a:solidFill>
                <a:prstDash val="solid"/>
              </a:ln>
            </c:spPr>
          </c:dPt>
          <c:cat>
            <c:strRef>
              <c:f>C_D1.1!$A$59:$A$93</c:f>
              <c:strCache>
                <c:ptCount val="35"/>
                <c:pt idx="0">
                  <c:v>Chile</c:v>
                </c:pt>
                <c:pt idx="1">
                  <c:v>Australia</c:v>
                </c:pt>
                <c:pt idx="2">
                  <c:v>Israel</c:v>
                </c:pt>
                <c:pt idx="3">
                  <c:v>Belgium (Fr.)3</c:v>
                </c:pt>
                <c:pt idx="4">
                  <c:v>Netherlands</c:v>
                </c:pt>
                <c:pt idx="5">
                  <c:v>Italy</c:v>
                </c:pt>
                <c:pt idx="6">
                  <c:v>Spain</c:v>
                </c:pt>
                <c:pt idx="7">
                  <c:v>Mexico</c:v>
                </c:pt>
                <c:pt idx="8">
                  <c:v>France</c:v>
                </c:pt>
                <c:pt idx="9">
                  <c:v>Canada</c:v>
                </c:pt>
                <c:pt idx="10">
                  <c:v>Ireland</c:v>
                </c:pt>
                <c:pt idx="11">
                  <c:v>Luxembourg</c:v>
                </c:pt>
                <c:pt idx="12">
                  <c:v>Portugal</c:v>
                </c:pt>
                <c:pt idx="13">
                  <c:v>England</c:v>
                </c:pt>
                <c:pt idx="14">
                  <c:v>Iceland</c:v>
                </c:pt>
                <c:pt idx="15">
                  <c:v>Belgium (Fl.)</c:v>
                </c:pt>
                <c:pt idx="16">
                  <c:v>Turkey</c:v>
                </c:pt>
                <c:pt idx="17">
                  <c:v>OECD average</c:v>
                </c:pt>
                <c:pt idx="18">
                  <c:v>Austria</c:v>
                </c:pt>
                <c:pt idx="19">
                  <c:v>Denmark</c:v>
                </c:pt>
                <c:pt idx="20">
                  <c:v>Japan</c:v>
                </c:pt>
                <c:pt idx="21">
                  <c:v>Slovak Republic</c:v>
                </c:pt>
                <c:pt idx="22">
                  <c:v>Germany</c:v>
                </c:pt>
                <c:pt idx="23">
                  <c:v>Greece</c:v>
                </c:pt>
                <c:pt idx="24">
                  <c:v>Norway</c:v>
                </c:pt>
                <c:pt idx="25">
                  <c:v>Poland</c:v>
                </c:pt>
                <c:pt idx="26">
                  <c:v>Hungary</c:v>
                </c:pt>
                <c:pt idx="27">
                  <c:v>Indonesia</c:v>
                </c:pt>
                <c:pt idx="28">
                  <c:v>Sweden2</c:v>
                </c:pt>
                <c:pt idx="29">
                  <c:v>Korea</c:v>
                </c:pt>
                <c:pt idx="30">
                  <c:v>Czech Republic1</c:v>
                </c:pt>
                <c:pt idx="31">
                  <c:v>Slovenia</c:v>
                </c:pt>
                <c:pt idx="32">
                  <c:v>Russian Federation</c:v>
                </c:pt>
                <c:pt idx="33">
                  <c:v>Finland</c:v>
                </c:pt>
                <c:pt idx="34">
                  <c:v>Estonia</c:v>
                </c:pt>
              </c:strCache>
            </c:strRef>
          </c:cat>
          <c:val>
            <c:numRef>
              <c:f>C_D1.1!$G$59:$G$93</c:f>
              <c:numCache>
                <c:formatCode>General</c:formatCode>
                <c:ptCount val="35"/>
                <c:pt idx="0">
                  <c:v>3249</c:v>
                </c:pt>
                <c:pt idx="1">
                  <c:v>2990.1121215820312</c:v>
                </c:pt>
                <c:pt idx="2">
                  <c:v>2942.5047166666668</c:v>
                </c:pt>
                <c:pt idx="3">
                  <c:v>3060</c:v>
                </c:pt>
                <c:pt idx="4">
                  <c:v>3000</c:v>
                </c:pt>
                <c:pt idx="5">
                  <c:v>3069</c:v>
                </c:pt>
                <c:pt idx="6">
                  <c:v>3150</c:v>
                </c:pt>
                <c:pt idx="7">
                  <c:v>3500</c:v>
                </c:pt>
                <c:pt idx="8">
                  <c:v>3195.25</c:v>
                </c:pt>
                <c:pt idx="9">
                  <c:v>2766.3124766769238</c:v>
                </c:pt>
                <c:pt idx="10">
                  <c:v>2785.6666666666542</c:v>
                </c:pt>
                <c:pt idx="11">
                  <c:v>2724</c:v>
                </c:pt>
                <c:pt idx="12">
                  <c:v>2802.599999999999</c:v>
                </c:pt>
                <c:pt idx="13">
                  <c:v>2774</c:v>
                </c:pt>
                <c:pt idx="14">
                  <c:v>2906.6666666666551</c:v>
                </c:pt>
                <c:pt idx="15">
                  <c:v>2880</c:v>
                </c:pt>
                <c:pt idx="16">
                  <c:v>2592</c:v>
                </c:pt>
                <c:pt idx="17">
                  <c:v>2766.9997935143065</c:v>
                </c:pt>
                <c:pt idx="18">
                  <c:v>2875.5067938233301</c:v>
                </c:pt>
                <c:pt idx="19">
                  <c:v>2700</c:v>
                </c:pt>
                <c:pt idx="20">
                  <c:v>2630.5833333333449</c:v>
                </c:pt>
                <c:pt idx="21">
                  <c:v>2551.5</c:v>
                </c:pt>
                <c:pt idx="22">
                  <c:v>2660.148950375275</c:v>
                </c:pt>
                <c:pt idx="23">
                  <c:v>2387</c:v>
                </c:pt>
                <c:pt idx="24">
                  <c:v>2508</c:v>
                </c:pt>
                <c:pt idx="25">
                  <c:v>2460.3750000000064</c:v>
                </c:pt>
                <c:pt idx="26">
                  <c:v>2655.9</c:v>
                </c:pt>
                <c:pt idx="27">
                  <c:v>2833.3333333333512</c:v>
                </c:pt>
                <c:pt idx="28">
                  <c:v>2221.6666666666551</c:v>
                </c:pt>
                <c:pt idx="29">
                  <c:v>2575.5</c:v>
                </c:pt>
                <c:pt idx="30">
                  <c:v>2587.1999999999998</c:v>
                </c:pt>
                <c:pt idx="31">
                  <c:v>2450.625</c:v>
                </c:pt>
                <c:pt idx="32">
                  <c:v>2636.4</c:v>
                </c:pt>
                <c:pt idx="33">
                  <c:v>2486.625</c:v>
                </c:pt>
                <c:pt idx="34">
                  <c:v>2406.25</c:v>
                </c:pt>
              </c:numCache>
            </c:numRef>
          </c:val>
        </c:ser>
        <c:dLbls/>
        <c:overlap val="100"/>
        <c:axId val="49310720"/>
        <c:axId val="49890048"/>
      </c:barChart>
      <c:catAx>
        <c:axId val="49310720"/>
        <c:scaling>
          <c:orientation val="minMax"/>
        </c:scaling>
        <c:axPos val="b"/>
        <c:numFmt formatCode="General" sourceLinked="1"/>
        <c:tickLblPos val="nextTo"/>
        <c:spPr>
          <a:ln w="3175">
            <a:solidFill>
              <a:srgbClr val="000000"/>
            </a:solidFill>
            <a:prstDash val="solid"/>
          </a:ln>
        </c:spPr>
        <c:txPr>
          <a:bodyPr rot="-5400000" vert="horz"/>
          <a:lstStyle/>
          <a:p>
            <a:pPr>
              <a:defRPr lang="id-ID"/>
            </a:pPr>
            <a:endParaRPr lang="id-ID"/>
          </a:p>
        </c:txPr>
        <c:crossAx val="49890048"/>
        <c:crosses val="autoZero"/>
        <c:auto val="1"/>
        <c:lblAlgn val="ctr"/>
        <c:lblOffset val="100"/>
        <c:tickLblSkip val="1"/>
        <c:tickMarkSkip val="1"/>
      </c:catAx>
      <c:valAx>
        <c:axId val="49890048"/>
        <c:scaling>
          <c:orientation val="minMax"/>
        </c:scaling>
        <c:axPos val="l"/>
        <c:majorGridlines>
          <c:spPr>
            <a:ln w="3175">
              <a:solidFill>
                <a:srgbClr val="969696"/>
              </a:solidFill>
              <a:prstDash val="sysDash"/>
            </a:ln>
          </c:spPr>
        </c:majorGridlines>
        <c:title>
          <c:tx>
            <c:rich>
              <a:bodyPr/>
              <a:lstStyle/>
              <a:p>
                <a:pPr>
                  <a:defRPr lang="id-ID"/>
                </a:pPr>
                <a:r>
                  <a:rPr lang="en-US"/>
                  <a:t>Total number of intended instruction hours</a:t>
                </a:r>
              </a:p>
            </c:rich>
          </c:tx>
          <c:layout>
            <c:manualLayout>
              <c:xMode val="edge"/>
              <c:yMode val="edge"/>
              <c:x val="0"/>
              <c:y val="4.2750991264926611E-2"/>
            </c:manualLayout>
          </c:layout>
          <c:spPr>
            <a:noFill/>
            <a:ln w="25400">
              <a:noFill/>
            </a:ln>
          </c:spPr>
        </c:title>
        <c:numFmt formatCode="#\ ##0" sourceLinked="0"/>
        <c:tickLblPos val="nextTo"/>
        <c:spPr>
          <a:ln w="3175">
            <a:solidFill>
              <a:srgbClr val="000000"/>
            </a:solidFill>
            <a:prstDash val="solid"/>
          </a:ln>
        </c:spPr>
        <c:txPr>
          <a:bodyPr rot="0" vert="horz"/>
          <a:lstStyle/>
          <a:p>
            <a:pPr>
              <a:defRPr lang="id-ID"/>
            </a:pPr>
            <a:endParaRPr lang="id-ID"/>
          </a:p>
        </c:txPr>
        <c:crossAx val="49310720"/>
        <c:crosses val="autoZero"/>
        <c:crossBetween val="between"/>
      </c:valAx>
      <c:spPr>
        <a:noFill/>
        <a:ln w="3175">
          <a:solidFill>
            <a:srgbClr val="969696"/>
          </a:solidFill>
          <a:prstDash val="solid"/>
        </a:ln>
      </c:spPr>
    </c:plotArea>
    <c:legend>
      <c:legendPos val="t"/>
      <c:layout>
        <c:manualLayout>
          <c:xMode val="edge"/>
          <c:yMode val="edge"/>
          <c:x val="0.23208519247594103"/>
          <c:y val="1.4122213602725302E-2"/>
          <c:w val="0.56037489063867219"/>
          <c:h val="3.6541672661035703E-2"/>
        </c:manualLayout>
      </c:layout>
      <c:spPr>
        <a:noFill/>
        <a:ln w="25400">
          <a:noFill/>
        </a:ln>
      </c:spPr>
      <c:txPr>
        <a:bodyPr/>
        <a:lstStyle/>
        <a:p>
          <a:pPr>
            <a:defRPr lang="id-ID"/>
          </a:pPr>
          <a:endParaRPr lang="id-ID"/>
        </a:p>
      </c:txPr>
    </c:legend>
    <c:plotVisOnly val="1"/>
    <c:dispBlanksAs val="gap"/>
  </c:chart>
  <c:spPr>
    <a:solidFill>
      <a:srgbClr val="FFFFFF"/>
    </a:solidFill>
    <a:ln w="9525">
      <a:noFill/>
    </a:ln>
  </c:spPr>
  <c:txPr>
    <a:bodyPr/>
    <a:lstStyle/>
    <a:p>
      <a:pPr>
        <a:defRPr sz="1400" b="0" i="0" u="none" strike="noStrike" baseline="0">
          <a:solidFill>
            <a:srgbClr val="000000"/>
          </a:solidFill>
          <a:latin typeface="Arial"/>
          <a:ea typeface="Arial"/>
          <a:cs typeface="Arial"/>
        </a:defRPr>
      </a:pPr>
      <a:endParaRPr lang="id-ID"/>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id-ID"/>
  <c:chart>
    <c:title>
      <c:tx>
        <c:rich>
          <a:bodyPr/>
          <a:lstStyle/>
          <a:p>
            <a:pPr>
              <a:defRPr lang="id-ID" sz="1450" b="0" i="0" u="none" strike="noStrike" baseline="0">
                <a:solidFill>
                  <a:srgbClr val="000000"/>
                </a:solidFill>
                <a:latin typeface="Arial"/>
                <a:ea typeface="Arial"/>
                <a:cs typeface="Arial"/>
              </a:defRPr>
            </a:pPr>
            <a:r>
              <a:rPr lang="id-ID" sz="800" b="1" i="0" u="none" strike="noStrike" baseline="0">
                <a:solidFill>
                  <a:srgbClr val="000000"/>
                </a:solidFill>
                <a:latin typeface="Arial"/>
                <a:cs typeface="Arial"/>
              </a:rPr>
              <a:t>Chart D1.2a. Instruction time per subject as a percentage of total compulsory instruction time for 7-8 year-olds (2010) </a:t>
            </a:r>
            <a:endParaRPr lang="id-ID" sz="800" b="0" i="1" u="none" strike="noStrike" baseline="0">
              <a:solidFill>
                <a:srgbClr val="000000"/>
              </a:solidFill>
              <a:latin typeface="Arial"/>
              <a:cs typeface="Arial"/>
            </a:endParaRPr>
          </a:p>
          <a:p>
            <a:pPr>
              <a:defRPr lang="id-ID" sz="1450" b="0" i="0" u="none" strike="noStrike" baseline="0">
                <a:solidFill>
                  <a:srgbClr val="000000"/>
                </a:solidFill>
                <a:latin typeface="Arial"/>
                <a:ea typeface="Arial"/>
                <a:cs typeface="Arial"/>
              </a:defRPr>
            </a:pPr>
            <a:r>
              <a:rPr lang="id-ID" sz="800" b="0" i="1" u="none" strike="noStrike" baseline="0">
                <a:solidFill>
                  <a:srgbClr val="000000"/>
                </a:solidFill>
                <a:latin typeface="Arial"/>
                <a:cs typeface="Arial"/>
              </a:rPr>
              <a:t>Percentage of intended instruction time devoted to various subject areas within the total compulsory curriculum</a:t>
            </a:r>
            <a:endParaRPr lang="id-ID"/>
          </a:p>
        </c:rich>
      </c:tx>
      <c:layout/>
      <c:overlay val="1"/>
      <c:spPr>
        <a:scene3d>
          <a:camera prst="orthographicFront"/>
          <a:lightRig rig="threePt" dir="t"/>
        </a:scene3d>
        <a:sp3d>
          <a:bevelT w="12700"/>
        </a:sp3d>
      </c:spPr>
    </c:title>
    <c:plotArea>
      <c:layout>
        <c:manualLayout>
          <c:layoutTarget val="inner"/>
          <c:xMode val="edge"/>
          <c:yMode val="edge"/>
          <c:x val="0.11366758884869101"/>
          <c:y val="0.18811502909962302"/>
          <c:w val="0.79507341987656899"/>
          <c:h val="0.45417338050134998"/>
        </c:manualLayout>
      </c:layout>
      <c:barChart>
        <c:barDir val="col"/>
        <c:grouping val="percentStacked"/>
        <c:ser>
          <c:idx val="0"/>
          <c:order val="0"/>
          <c:tx>
            <c:strRef>
              <c:f>'[962012031P1G109 (1).XLS]C_D1.2a'!$B$54</c:f>
              <c:strCache>
                <c:ptCount val="1"/>
                <c:pt idx="0">
                  <c:v>Reading, writing and literature</c:v>
                </c:pt>
              </c:strCache>
            </c:strRef>
          </c:tx>
          <c:spPr>
            <a:solidFill>
              <a:srgbClr val="3366FF"/>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(1).XLS]C_D1.2a'!$B$55:$B$80</c:f>
              <c:numCache>
                <c:formatCode>General</c:formatCode>
                <c:ptCount val="26"/>
                <c:pt idx="0">
                  <c:v>44.919786096256644</c:v>
                </c:pt>
                <c:pt idx="1">
                  <c:v>40</c:v>
                </c:pt>
                <c:pt idx="2">
                  <c:v>40</c:v>
                </c:pt>
                <c:pt idx="3">
                  <c:v>39.387846480074991</c:v>
                </c:pt>
                <c:pt idx="4">
                  <c:v>37.5</c:v>
                </c:pt>
                <c:pt idx="5">
                  <c:v>37.5</c:v>
                </c:pt>
                <c:pt idx="6">
                  <c:v>35.714285714285722</c:v>
                </c:pt>
                <c:pt idx="7">
                  <c:v>33.166904422253921</c:v>
                </c:pt>
                <c:pt idx="8">
                  <c:v>32.786885245901644</c:v>
                </c:pt>
                <c:pt idx="9">
                  <c:v>30.944446226852588</c:v>
                </c:pt>
                <c:pt idx="10">
                  <c:v>30.612244897959187</c:v>
                </c:pt>
                <c:pt idx="11">
                  <c:v>30.434782608695649</c:v>
                </c:pt>
                <c:pt idx="12">
                  <c:v>30.360411066747986</c:v>
                </c:pt>
                <c:pt idx="13">
                  <c:v>30</c:v>
                </c:pt>
                <c:pt idx="14">
                  <c:v>29.607250755287026</c:v>
                </c:pt>
                <c:pt idx="15">
                  <c:v>28.300598552050182</c:v>
                </c:pt>
                <c:pt idx="16">
                  <c:v>27.941176470588225</c:v>
                </c:pt>
                <c:pt idx="17">
                  <c:v>26.270148949194027</c:v>
                </c:pt>
                <c:pt idx="18">
                  <c:v>25.925925925925917</c:v>
                </c:pt>
                <c:pt idx="19">
                  <c:v>24.982519181866319</c:v>
                </c:pt>
                <c:pt idx="20">
                  <c:v>24.857142857142847</c:v>
                </c:pt>
                <c:pt idx="21">
                  <c:v>24.107142857142858</c:v>
                </c:pt>
                <c:pt idx="22">
                  <c:v>24.074074074074083</c:v>
                </c:pt>
                <c:pt idx="23">
                  <c:v>21.698650977922284</c:v>
                </c:pt>
                <c:pt idx="24">
                  <c:v>21.052631578947352</c:v>
                </c:pt>
                <c:pt idx="25">
                  <c:v>20</c:v>
                </c:pt>
              </c:numCache>
            </c:numRef>
          </c:val>
        </c:ser>
        <c:ser>
          <c:idx val="1"/>
          <c:order val="1"/>
          <c:tx>
            <c:strRef>
              <c:f>'[962012031P1G109 (1).XLS]C_D1.2a'!$C$54</c:f>
              <c:strCache>
                <c:ptCount val="1"/>
                <c:pt idx="0">
                  <c:v>Mathematics</c:v>
                </c:pt>
              </c:strCache>
            </c:strRef>
          </c:tx>
          <c:spPr>
            <a:solidFill>
              <a:schemeClr val="bg1">
                <a:lumMod val="65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(1).XLS]C_D1.2a'!$C$55:$C$80</c:f>
              <c:numCache>
                <c:formatCode>General</c:formatCode>
                <c:ptCount val="26"/>
                <c:pt idx="0">
                  <c:v>21.390374331550799</c:v>
                </c:pt>
                <c:pt idx="1">
                  <c:v>20</c:v>
                </c:pt>
                <c:pt idx="2">
                  <c:v>13.33333333333333</c:v>
                </c:pt>
                <c:pt idx="3">
                  <c:v>17.503738309861525</c:v>
                </c:pt>
                <c:pt idx="4">
                  <c:v>27.5</c:v>
                </c:pt>
                <c:pt idx="5">
                  <c:v>20.833333333333314</c:v>
                </c:pt>
                <c:pt idx="6">
                  <c:v>21.428571428571427</c:v>
                </c:pt>
                <c:pt idx="7">
                  <c:v>19.971469329529235</c:v>
                </c:pt>
                <c:pt idx="8">
                  <c:v>14.051522248243561</c:v>
                </c:pt>
                <c:pt idx="9">
                  <c:v>14.555556064815033</c:v>
                </c:pt>
                <c:pt idx="10">
                  <c:v>18.367346938775484</c:v>
                </c:pt>
                <c:pt idx="11">
                  <c:v>17.39130434782609</c:v>
                </c:pt>
                <c:pt idx="12">
                  <c:v>17.757857102799964</c:v>
                </c:pt>
                <c:pt idx="13">
                  <c:v>12.021857923497269</c:v>
                </c:pt>
                <c:pt idx="14">
                  <c:v>19.033232628398789</c:v>
                </c:pt>
                <c:pt idx="15">
                  <c:v>18.549587823507824</c:v>
                </c:pt>
                <c:pt idx="16">
                  <c:v>14.705882352941181</c:v>
                </c:pt>
                <c:pt idx="17">
                  <c:v>17.853499285860018</c:v>
                </c:pt>
                <c:pt idx="18">
                  <c:v>14.81481481481482</c:v>
                </c:pt>
                <c:pt idx="19">
                  <c:v>18.226770893105176</c:v>
                </c:pt>
                <c:pt idx="20">
                  <c:v>17.142857142857153</c:v>
                </c:pt>
                <c:pt idx="21">
                  <c:v>20.833333333333314</c:v>
                </c:pt>
                <c:pt idx="22">
                  <c:v>18.51851851851853</c:v>
                </c:pt>
                <c:pt idx="23">
                  <c:v>16.284740274042456</c:v>
                </c:pt>
                <c:pt idx="24">
                  <c:v>15.789473684210517</c:v>
                </c:pt>
                <c:pt idx="25">
                  <c:v>16.666666666666661</c:v>
                </c:pt>
              </c:numCache>
            </c:numRef>
          </c:val>
        </c:ser>
        <c:ser>
          <c:idx val="2"/>
          <c:order val="2"/>
          <c:tx>
            <c:strRef>
              <c:f>'[962012031P1G109 (1).XLS]C_D1.2a'!$D$54</c:f>
              <c:strCache>
                <c:ptCount val="1"/>
                <c:pt idx="0">
                  <c:v>Science</c:v>
                </c:pt>
              </c:strCache>
            </c:strRef>
          </c:tx>
          <c:spPr>
            <a:solidFill>
              <a:srgbClr val="FFFFFF"/>
            </a:solidFill>
            <a:ln w="12700">
              <a:solidFill>
                <a:srgbClr val="000000"/>
              </a:solidFill>
              <a:prstDash val="solid"/>
            </a:ln>
          </c:spPr>
          <c:dLbls>
            <c:numFmt formatCode="#,##0.0" sourceLinked="0"/>
            <c:txPr>
              <a:bodyPr/>
              <a:lstStyle/>
              <a:p>
                <a:pPr>
                  <a:defRPr lang="id-ID" sz="1050">
                    <a:solidFill>
                      <a:srgbClr val="FF0000"/>
                    </a:solidFill>
                  </a:defRPr>
                </a:pPr>
                <a:endParaRPr lang="id-ID"/>
              </a:p>
            </c:txPr>
            <c:showVal val="1"/>
          </c:dLbls>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(1).XLS]C_D1.2a'!$D$55:$D$80</c:f>
              <c:numCache>
                <c:formatCode>General</c:formatCode>
                <c:ptCount val="26"/>
                <c:pt idx="0">
                  <c:v>4.2780748663101607</c:v>
                </c:pt>
                <c:pt idx="1">
                  <c:v>5</c:v>
                </c:pt>
                <c:pt idx="2">
                  <c:v>0</c:v>
                </c:pt>
                <c:pt idx="3">
                  <c:v>8.7548260101884807</c:v>
                </c:pt>
                <c:pt idx="4">
                  <c:v>15</c:v>
                </c:pt>
                <c:pt idx="5">
                  <c:v>3.7499999999999991</c:v>
                </c:pt>
                <c:pt idx="6">
                  <c:v>10.71428571428571</c:v>
                </c:pt>
                <c:pt idx="7">
                  <c:v>3.9229671897289577</c:v>
                </c:pt>
                <c:pt idx="8">
                  <c:v>10.538641686182668</c:v>
                </c:pt>
                <c:pt idx="9">
                  <c:v>0</c:v>
                </c:pt>
                <c:pt idx="10">
                  <c:v>8.1632653061224492</c:v>
                </c:pt>
                <c:pt idx="11">
                  <c:v>13.043478260869559</c:v>
                </c:pt>
                <c:pt idx="12">
                  <c:v>6.4926553426479465</c:v>
                </c:pt>
                <c:pt idx="13">
                  <c:v>3.9890710382513674</c:v>
                </c:pt>
                <c:pt idx="14">
                  <c:v>6.3444108761329252</c:v>
                </c:pt>
                <c:pt idx="15">
                  <c:v>7.9345969337367244</c:v>
                </c:pt>
                <c:pt idx="16">
                  <c:v>4.4117647058823568</c:v>
                </c:pt>
                <c:pt idx="17">
                  <c:v>7.2689247092430085</c:v>
                </c:pt>
                <c:pt idx="18">
                  <c:v>5.55555555555555</c:v>
                </c:pt>
                <c:pt idx="19">
                  <c:v>8.2333869516275211</c:v>
                </c:pt>
                <c:pt idx="20">
                  <c:v>8</c:v>
                </c:pt>
                <c:pt idx="21">
                  <c:v>0</c:v>
                </c:pt>
                <c:pt idx="22">
                  <c:v>7.4074074074074066</c:v>
                </c:pt>
                <c:pt idx="23">
                  <c:v>2.5296276444787247</c:v>
                </c:pt>
                <c:pt idx="24">
                  <c:v>6.5789473684210495</c:v>
                </c:pt>
                <c:pt idx="25">
                  <c:v>6.6666666666666661</c:v>
                </c:pt>
              </c:numCache>
            </c:numRef>
          </c:val>
        </c:ser>
        <c:ser>
          <c:idx val="3"/>
          <c:order val="3"/>
          <c:tx>
            <c:strRef>
              <c:f>'[962012031P1G109 (1).XLS]C_D1.2a'!$E$54</c:f>
              <c:strCache>
                <c:ptCount val="1"/>
                <c:pt idx="0">
                  <c:v>Modern foreign languages</c:v>
                </c:pt>
              </c:strCache>
            </c:strRef>
          </c:tx>
          <c:spPr>
            <a:solidFill>
              <a:schemeClr val="tx2">
                <a:lumMod val="60000"/>
                <a:lumOff val="40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(1).XLS]C_D1.2a'!$E$55:$E$80</c:f>
              <c:numCache>
                <c:formatCode>General</c:formatCode>
                <c:ptCount val="26"/>
                <c:pt idx="0">
                  <c:v>0</c:v>
                </c:pt>
                <c:pt idx="1">
                  <c:v>0</c:v>
                </c:pt>
                <c:pt idx="2">
                  <c:v>0</c:v>
                </c:pt>
                <c:pt idx="3">
                  <c:v>4.9877924118645955</c:v>
                </c:pt>
                <c:pt idx="4">
                  <c:v>0</c:v>
                </c:pt>
                <c:pt idx="5">
                  <c:v>6.2500000000000009</c:v>
                </c:pt>
                <c:pt idx="6">
                  <c:v>0</c:v>
                </c:pt>
                <c:pt idx="7">
                  <c:v>4.9215406562054174</c:v>
                </c:pt>
                <c:pt idx="8">
                  <c:v>0</c:v>
                </c:pt>
                <c:pt idx="9">
                  <c:v>5.4166647569436508</c:v>
                </c:pt>
                <c:pt idx="10">
                  <c:v>4.0816326530612281</c:v>
                </c:pt>
                <c:pt idx="11">
                  <c:v>0</c:v>
                </c:pt>
                <c:pt idx="12">
                  <c:v>2.2725406926376688</c:v>
                </c:pt>
                <c:pt idx="13">
                  <c:v>0</c:v>
                </c:pt>
                <c:pt idx="14">
                  <c:v>0</c:v>
                </c:pt>
                <c:pt idx="15">
                  <c:v>0</c:v>
                </c:pt>
                <c:pt idx="16">
                  <c:v>4.4117647058823568</c:v>
                </c:pt>
                <c:pt idx="17">
                  <c:v>0</c:v>
                </c:pt>
                <c:pt idx="18">
                  <c:v>1.8518518518518521</c:v>
                </c:pt>
                <c:pt idx="19">
                  <c:v>0</c:v>
                </c:pt>
                <c:pt idx="20">
                  <c:v>9.7142857142857135</c:v>
                </c:pt>
                <c:pt idx="21">
                  <c:v>0</c:v>
                </c:pt>
                <c:pt idx="22">
                  <c:v>9.2592592592592666</c:v>
                </c:pt>
                <c:pt idx="23">
                  <c:v>3.255562307205909</c:v>
                </c:pt>
                <c:pt idx="24">
                  <c:v>0</c:v>
                </c:pt>
                <c:pt idx="25">
                  <c:v>0.83333333333333304</c:v>
                </c:pt>
              </c:numCache>
            </c:numRef>
          </c:val>
        </c:ser>
        <c:ser>
          <c:idx val="4"/>
          <c:order val="4"/>
          <c:tx>
            <c:strRef>
              <c:f>'[962012031P1G109 (1).XLS]C_D1.2a'!$F$54</c:f>
              <c:strCache>
                <c:ptCount val="1"/>
                <c:pt idx="0">
                  <c:v>Other compulsory core curriculum</c:v>
                </c:pt>
              </c:strCache>
            </c:strRef>
          </c:tx>
          <c:spPr>
            <a:solidFill>
              <a:schemeClr val="tx2">
                <a:lumMod val="20000"/>
                <a:lumOff val="80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(1).XLS]C_D1.2a'!$F$55:$F$80</c:f>
              <c:numCache>
                <c:formatCode>General</c:formatCode>
                <c:ptCount val="26"/>
                <c:pt idx="0">
                  <c:v>29.411764705882351</c:v>
                </c:pt>
                <c:pt idx="1">
                  <c:v>35</c:v>
                </c:pt>
                <c:pt idx="2">
                  <c:v>40</c:v>
                </c:pt>
                <c:pt idx="3">
                  <c:v>21.884108170213501</c:v>
                </c:pt>
                <c:pt idx="4">
                  <c:v>20</c:v>
                </c:pt>
                <c:pt idx="5">
                  <c:v>31.666666666666671</c:v>
                </c:pt>
                <c:pt idx="6">
                  <c:v>32.142857142857146</c:v>
                </c:pt>
                <c:pt idx="7">
                  <c:v>38.017118402282435</c:v>
                </c:pt>
                <c:pt idx="8">
                  <c:v>36.065573770491817</c:v>
                </c:pt>
                <c:pt idx="9">
                  <c:v>49.083332951388726</c:v>
                </c:pt>
                <c:pt idx="10">
                  <c:v>28.57142857142858</c:v>
                </c:pt>
                <c:pt idx="11">
                  <c:v>39.130434782608702</c:v>
                </c:pt>
                <c:pt idx="12">
                  <c:v>37.836347571257143</c:v>
                </c:pt>
                <c:pt idx="13">
                  <c:v>46.01092896174859</c:v>
                </c:pt>
                <c:pt idx="14">
                  <c:v>45.015105740181312</c:v>
                </c:pt>
                <c:pt idx="15">
                  <c:v>24.825087854035917</c:v>
                </c:pt>
                <c:pt idx="16">
                  <c:v>38.235294117647037</c:v>
                </c:pt>
                <c:pt idx="17">
                  <c:v>41.445623342175082</c:v>
                </c:pt>
                <c:pt idx="18">
                  <c:v>40.740740740740755</c:v>
                </c:pt>
                <c:pt idx="19">
                  <c:v>36.342385731889713</c:v>
                </c:pt>
                <c:pt idx="20">
                  <c:v>34.571428571428541</c:v>
                </c:pt>
                <c:pt idx="21">
                  <c:v>42.261904761904759</c:v>
                </c:pt>
                <c:pt idx="22">
                  <c:v>40.740740740740733</c:v>
                </c:pt>
                <c:pt idx="23">
                  <c:v>54.742417832955816</c:v>
                </c:pt>
                <c:pt idx="24">
                  <c:v>35.526315789473713</c:v>
                </c:pt>
                <c:pt idx="25">
                  <c:v>44.166666666666629</c:v>
                </c:pt>
              </c:numCache>
            </c:numRef>
          </c:val>
        </c:ser>
        <c:ser>
          <c:idx val="5"/>
          <c:order val="5"/>
          <c:tx>
            <c:strRef>
              <c:f>'[962012031P1G109 (1).XLS]C_D1.2a'!$G$54</c:f>
              <c:strCache>
                <c:ptCount val="1"/>
                <c:pt idx="0">
                  <c:v>Compulsory flexible curriculum</c:v>
                </c:pt>
              </c:strCache>
            </c:strRef>
          </c:tx>
          <c:spPr>
            <a:solidFill>
              <a:schemeClr val="tx1">
                <a:lumMod val="65000"/>
                <a:lumOff val="35000"/>
              </a:schemeClr>
            </a:solidFill>
            <a:ln w="12700">
              <a:solidFill>
                <a:srgbClr val="000000"/>
              </a:solidFill>
              <a:prstDash val="solid"/>
            </a:ln>
          </c:spPr>
          <c:cat>
            <c:strRef>
              <c:f>'[962012031P1G109 (1).XLS]C_D1.2a'!$A$55:$A$80</c:f>
              <c:strCache>
                <c:ptCount val="26"/>
                <c:pt idx="0">
                  <c:v>Denmark</c:v>
                </c:pt>
                <c:pt idx="1">
                  <c:v>Hungary</c:v>
                </c:pt>
                <c:pt idx="2">
                  <c:v>Turkey</c:v>
                </c:pt>
                <c:pt idx="3">
                  <c:v>Russian Federation</c:v>
                </c:pt>
                <c:pt idx="4">
                  <c:v>Mexico</c:v>
                </c:pt>
                <c:pt idx="5">
                  <c:v>France</c:v>
                </c:pt>
                <c:pt idx="6">
                  <c:v>Luxembourg</c:v>
                </c:pt>
                <c:pt idx="7">
                  <c:v>Norway</c:v>
                </c:pt>
                <c:pt idx="8">
                  <c:v>Finland</c:v>
                </c:pt>
                <c:pt idx="9">
                  <c:v>Greece</c:v>
                </c:pt>
                <c:pt idx="10">
                  <c:v>Slovak Republic</c:v>
                </c:pt>
                <c:pt idx="11">
                  <c:v>Austria</c:v>
                </c:pt>
                <c:pt idx="12">
                  <c:v>OECD average1</c:v>
                </c:pt>
                <c:pt idx="13">
                  <c:v>Ireland</c:v>
                </c:pt>
                <c:pt idx="14">
                  <c:v>Slovenia</c:v>
                </c:pt>
                <c:pt idx="15">
                  <c:v>Canada</c:v>
                </c:pt>
                <c:pt idx="16">
                  <c:v>Estonia</c:v>
                </c:pt>
                <c:pt idx="17">
                  <c:v>Japan</c:v>
                </c:pt>
                <c:pt idx="18">
                  <c:v>Korea</c:v>
                </c:pt>
                <c:pt idx="19">
                  <c:v>Israel</c:v>
                </c:pt>
                <c:pt idx="20">
                  <c:v>Spain</c:v>
                </c:pt>
                <c:pt idx="21">
                  <c:v>Belgium (Fl.)1</c:v>
                </c:pt>
                <c:pt idx="22">
                  <c:v>Italy</c:v>
                </c:pt>
                <c:pt idx="23">
                  <c:v>Germany</c:v>
                </c:pt>
                <c:pt idx="24">
                  <c:v>Chile</c:v>
                </c:pt>
                <c:pt idx="25">
                  <c:v>Iceland</c:v>
                </c:pt>
              </c:strCache>
            </c:strRef>
          </c:cat>
          <c:val>
            <c:numRef>
              <c:f>'[962012031P1G109 (1).XLS]C_D1.2a'!$G$55:$G$80</c:f>
              <c:numCache>
                <c:formatCode>General</c:formatCode>
                <c:ptCount val="26"/>
                <c:pt idx="0">
                  <c:v>0</c:v>
                </c:pt>
                <c:pt idx="1">
                  <c:v>0</c:v>
                </c:pt>
                <c:pt idx="2">
                  <c:v>6.666666666666667</c:v>
                </c:pt>
                <c:pt idx="3">
                  <c:v>7.4816886177968902</c:v>
                </c:pt>
                <c:pt idx="4">
                  <c:v>0</c:v>
                </c:pt>
                <c:pt idx="5">
                  <c:v>0</c:v>
                </c:pt>
                <c:pt idx="6">
                  <c:v>0</c:v>
                </c:pt>
                <c:pt idx="7">
                  <c:v>0</c:v>
                </c:pt>
                <c:pt idx="8">
                  <c:v>6.557377049180328</c:v>
                </c:pt>
                <c:pt idx="9">
                  <c:v>0</c:v>
                </c:pt>
                <c:pt idx="10">
                  <c:v>10.204081632653059</c:v>
                </c:pt>
                <c:pt idx="11">
                  <c:v>0</c:v>
                </c:pt>
                <c:pt idx="12">
                  <c:v>6.2993859589341277</c:v>
                </c:pt>
                <c:pt idx="13">
                  <c:v>7.9781420765027322</c:v>
                </c:pt>
                <c:pt idx="14">
                  <c:v>0</c:v>
                </c:pt>
                <c:pt idx="15">
                  <c:v>20.220889866847081</c:v>
                </c:pt>
                <c:pt idx="16">
                  <c:v>10.294117647058817</c:v>
                </c:pt>
                <c:pt idx="17">
                  <c:v>7.1618037135278518</c:v>
                </c:pt>
                <c:pt idx="18">
                  <c:v>11.111111111111107</c:v>
                </c:pt>
                <c:pt idx="19">
                  <c:v>12.214937241511219</c:v>
                </c:pt>
                <c:pt idx="20">
                  <c:v>5.7142857142857117</c:v>
                </c:pt>
                <c:pt idx="21">
                  <c:v>12.79761904761904</c:v>
                </c:pt>
                <c:pt idx="22">
                  <c:v>0</c:v>
                </c:pt>
                <c:pt idx="23">
                  <c:v>1.4443941726580258</c:v>
                </c:pt>
                <c:pt idx="24">
                  <c:v>21.052631578947352</c:v>
                </c:pt>
                <c:pt idx="25">
                  <c:v>11.666666666666671</c:v>
                </c:pt>
              </c:numCache>
            </c:numRef>
          </c:val>
        </c:ser>
        <c:dLbls/>
        <c:gapWidth val="60"/>
        <c:overlap val="100"/>
        <c:axId val="50477696"/>
        <c:axId val="50512256"/>
      </c:barChart>
      <c:catAx>
        <c:axId val="50477696"/>
        <c:scaling>
          <c:orientation val="minMax"/>
        </c:scaling>
        <c:axPos val="b"/>
        <c:numFmt formatCode="General" sourceLinked="1"/>
        <c:majorTickMark val="none"/>
        <c:tickLblPos val="nextTo"/>
        <c:spPr>
          <a:ln w="3175">
            <a:solidFill>
              <a:srgbClr val="000000"/>
            </a:solidFill>
            <a:prstDash val="solid"/>
          </a:ln>
        </c:spPr>
        <c:txPr>
          <a:bodyPr rot="-5400000" vert="horz"/>
          <a:lstStyle/>
          <a:p>
            <a:pPr>
              <a:defRPr lang="id-ID" sz="1100" b="0" i="0" u="none" strike="noStrike" baseline="0">
                <a:solidFill>
                  <a:srgbClr val="000000"/>
                </a:solidFill>
                <a:latin typeface="Arial"/>
                <a:ea typeface="Arial"/>
                <a:cs typeface="Arial"/>
              </a:defRPr>
            </a:pPr>
            <a:endParaRPr lang="id-ID"/>
          </a:p>
        </c:txPr>
        <c:crossAx val="50512256"/>
        <c:crosses val="autoZero"/>
        <c:auto val="1"/>
        <c:lblAlgn val="ctr"/>
        <c:lblOffset val="100"/>
        <c:tickLblSkip val="1"/>
        <c:tickMarkSkip val="1"/>
      </c:catAx>
      <c:valAx>
        <c:axId val="50512256"/>
        <c:scaling>
          <c:orientation val="minMax"/>
        </c:scaling>
        <c:axPos val="l"/>
        <c:majorGridlines>
          <c:spPr>
            <a:ln w="3175">
              <a:solidFill>
                <a:srgbClr val="969696"/>
              </a:solidFill>
              <a:prstDash val="sysDash"/>
            </a:ln>
          </c:spPr>
        </c:majorGridlines>
        <c:numFmt formatCode="0%" sourceLinked="0"/>
        <c:tickLblPos val="nextTo"/>
        <c:spPr>
          <a:ln w="3175">
            <a:solidFill>
              <a:srgbClr val="000000"/>
            </a:solidFill>
            <a:prstDash val="solid"/>
          </a:ln>
        </c:spPr>
        <c:txPr>
          <a:bodyPr rot="0" vert="horz"/>
          <a:lstStyle/>
          <a:p>
            <a:pPr>
              <a:defRPr lang="id-ID" sz="800" b="0" i="0" u="none" strike="noStrike" baseline="0">
                <a:solidFill>
                  <a:srgbClr val="000000"/>
                </a:solidFill>
                <a:latin typeface="Arial"/>
                <a:ea typeface="Arial"/>
                <a:cs typeface="Arial"/>
              </a:defRPr>
            </a:pPr>
            <a:endParaRPr lang="id-ID"/>
          </a:p>
        </c:txPr>
        <c:crossAx val="50477696"/>
        <c:crosses val="autoZero"/>
        <c:crossBetween val="between"/>
      </c:valAx>
      <c:spPr>
        <a:noFill/>
        <a:ln w="25400">
          <a:noFill/>
        </a:ln>
      </c:spPr>
    </c:plotArea>
    <c:legend>
      <c:legendPos val="t"/>
      <c:layout>
        <c:manualLayout>
          <c:xMode val="edge"/>
          <c:yMode val="edge"/>
          <c:x val="0.13050768252362002"/>
          <c:y val="7.7045503440236932E-2"/>
          <c:w val="0.69833531852695097"/>
          <c:h val="8.5095540404692444E-2"/>
        </c:manualLayout>
      </c:layout>
      <c:spPr>
        <a:noFill/>
        <a:ln w="25400">
          <a:noFill/>
        </a:ln>
      </c:spPr>
      <c:txPr>
        <a:bodyPr/>
        <a:lstStyle/>
        <a:p>
          <a:pPr>
            <a:defRPr lang="id-ID" sz="1200" b="0" i="0" u="none" strike="noStrike" baseline="0">
              <a:solidFill>
                <a:srgbClr val="000000"/>
              </a:solidFill>
              <a:latin typeface="Arial"/>
              <a:ea typeface="Arial"/>
              <a:cs typeface="Arial"/>
            </a:defRPr>
          </a:pPr>
          <a:endParaRPr lang="id-ID"/>
        </a:p>
      </c:txPr>
    </c:legend>
    <c:plotVisOnly val="1"/>
    <c:dispBlanksAs val="gap"/>
  </c:chart>
  <c:spPr>
    <a:solidFill>
      <a:srgbClr val="FFFFFF"/>
    </a:solidFill>
    <a:ln w="9525">
      <a:noFill/>
    </a:ln>
  </c:spPr>
  <c:txPr>
    <a:bodyPr/>
    <a:lstStyle/>
    <a:p>
      <a:pPr>
        <a:defRPr sz="1450" b="0" i="0" u="none" strike="noStrike" baseline="0">
          <a:solidFill>
            <a:srgbClr val="000000"/>
          </a:solidFill>
          <a:latin typeface="Arial"/>
          <a:ea typeface="Arial"/>
          <a:cs typeface="Arial"/>
        </a:defRPr>
      </a:pPr>
      <a:endParaRPr lang="id-ID"/>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id-ID"/>
  <c:chart>
    <c:title>
      <c:tx>
        <c:rich>
          <a:bodyPr/>
          <a:lstStyle/>
          <a:p>
            <a:pPr>
              <a:defRPr lang="id-ID" sz="1450" b="0" i="0" u="none" strike="noStrike" baseline="0">
                <a:solidFill>
                  <a:srgbClr val="000000"/>
                </a:solidFill>
                <a:latin typeface="Arial"/>
                <a:ea typeface="Arial"/>
                <a:cs typeface="Arial"/>
              </a:defRPr>
            </a:pPr>
            <a:r>
              <a:rPr lang="id-ID" sz="800" b="1" i="0" u="none" strike="noStrike" baseline="0">
                <a:solidFill>
                  <a:srgbClr val="000000"/>
                </a:solidFill>
                <a:latin typeface="Arial"/>
                <a:cs typeface="Arial"/>
              </a:rPr>
              <a:t>Chart D1.2b. Instruction time per subject as a percentage of total compulsory instruction time for 9-11 year-olds (2010) </a:t>
            </a:r>
          </a:p>
          <a:p>
            <a:pPr>
              <a:defRPr lang="id-ID" sz="1450" b="0" i="0" u="none" strike="noStrike" baseline="0">
                <a:solidFill>
                  <a:srgbClr val="000000"/>
                </a:solidFill>
                <a:latin typeface="Arial"/>
                <a:ea typeface="Arial"/>
                <a:cs typeface="Arial"/>
              </a:defRPr>
            </a:pPr>
            <a:r>
              <a:rPr lang="id-ID" sz="800" b="0" i="1" u="none" strike="noStrike" baseline="0">
                <a:solidFill>
                  <a:srgbClr val="000000"/>
                </a:solidFill>
                <a:latin typeface="Arial"/>
                <a:cs typeface="Arial"/>
              </a:rPr>
              <a:t>Percentage of intended instruction time devoted to various subject areas within the total compulsory curriculum</a:t>
            </a:r>
            <a:endParaRPr lang="id-ID"/>
          </a:p>
        </c:rich>
      </c:tx>
      <c:layout/>
      <c:overlay val="1"/>
    </c:title>
    <c:plotArea>
      <c:layout>
        <c:manualLayout>
          <c:layoutTarget val="inner"/>
          <c:xMode val="edge"/>
          <c:yMode val="edge"/>
          <c:x val="0.14523585858008703"/>
          <c:y val="0.19925393046799406"/>
          <c:w val="0.72351119390192287"/>
          <c:h val="0.40205334798266507"/>
        </c:manualLayout>
      </c:layout>
      <c:barChart>
        <c:barDir val="col"/>
        <c:grouping val="percentStacked"/>
        <c:ser>
          <c:idx val="0"/>
          <c:order val="0"/>
          <c:tx>
            <c:strRef>
              <c:f>'C_D1.2b'!$B$50</c:f>
              <c:strCache>
                <c:ptCount val="1"/>
                <c:pt idx="0">
                  <c:v>Reading, writing and literature</c:v>
                </c:pt>
              </c:strCache>
            </c:strRef>
          </c:tx>
          <c:spPr>
            <a:solidFill>
              <a:srgbClr val="3366FF"/>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'C_D1.2b'!$B$51:$B$82</c:f>
              <c:numCache>
                <c:formatCode>General</c:formatCode>
                <c:ptCount val="32"/>
                <c:pt idx="0">
                  <c:v>31.8</c:v>
                </c:pt>
                <c:pt idx="1">
                  <c:v>30</c:v>
                </c:pt>
                <c:pt idx="2">
                  <c:v>30</c:v>
                </c:pt>
                <c:pt idx="3">
                  <c:v>29.859553877021117</c:v>
                </c:pt>
                <c:pt idx="4">
                  <c:v>29.242928452579026</c:v>
                </c:pt>
                <c:pt idx="5">
                  <c:v>27.232657489658923</c:v>
                </c:pt>
                <c:pt idx="6">
                  <c:v>25.846153846153836</c:v>
                </c:pt>
                <c:pt idx="7">
                  <c:v>25.562615423794451</c:v>
                </c:pt>
                <c:pt idx="8">
                  <c:v>25</c:v>
                </c:pt>
                <c:pt idx="9">
                  <c:v>24.277691514040622</c:v>
                </c:pt>
                <c:pt idx="10">
                  <c:v>24</c:v>
                </c:pt>
                <c:pt idx="11">
                  <c:v>23.409276701792287</c:v>
                </c:pt>
                <c:pt idx="12">
                  <c:v>23.12338222605695</c:v>
                </c:pt>
                <c:pt idx="13">
                  <c:v>22.475731710847096</c:v>
                </c:pt>
                <c:pt idx="14">
                  <c:v>22.222222222222204</c:v>
                </c:pt>
                <c:pt idx="15">
                  <c:v>21.686746987951782</c:v>
                </c:pt>
                <c:pt idx="16">
                  <c:v>21.626984126984144</c:v>
                </c:pt>
                <c:pt idx="17">
                  <c:v>21.235428062869879</c:v>
                </c:pt>
                <c:pt idx="18">
                  <c:v>20.940170940170923</c:v>
                </c:pt>
                <c:pt idx="19">
                  <c:v>20.91988130563799</c:v>
                </c:pt>
                <c:pt idx="20">
                  <c:v>20.805369127516784</c:v>
                </c:pt>
                <c:pt idx="21">
                  <c:v>20</c:v>
                </c:pt>
                <c:pt idx="22">
                  <c:v>19.753086419753089</c:v>
                </c:pt>
                <c:pt idx="23">
                  <c:v>19.354838709677434</c:v>
                </c:pt>
                <c:pt idx="24">
                  <c:v>18.888888888888889</c:v>
                </c:pt>
                <c:pt idx="25">
                  <c:v>18.428285857071458</c:v>
                </c:pt>
                <c:pt idx="26">
                  <c:v>18.197573656845751</c:v>
                </c:pt>
                <c:pt idx="27">
                  <c:v>17.12399530616073</c:v>
                </c:pt>
                <c:pt idx="28">
                  <c:v>16</c:v>
                </c:pt>
                <c:pt idx="29">
                  <c:v>15.789473684210517</c:v>
                </c:pt>
                <c:pt idx="30">
                  <c:v>14.705882352941181</c:v>
                </c:pt>
                <c:pt idx="31">
                  <c:v>13.37719298245614</c:v>
                </c:pt>
              </c:numCache>
            </c:numRef>
          </c:val>
        </c:ser>
        <c:ser>
          <c:idx val="1"/>
          <c:order val="1"/>
          <c:tx>
            <c:strRef>
              <c:f>'C_D1.2b'!$C$50</c:f>
              <c:strCache>
                <c:ptCount val="1"/>
                <c:pt idx="0">
                  <c:v>Mathematics</c:v>
                </c:pt>
              </c:strCache>
            </c:strRef>
          </c:tx>
          <c:spPr>
            <a:solidFill>
              <a:schemeClr val="bg1">
                <a:lumMod val="65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'C_D1.2b'!$C$51:$C$82</c:f>
              <c:numCache>
                <c:formatCode>General</c:formatCode>
                <c:ptCount val="32"/>
                <c:pt idx="0">
                  <c:v>18.8</c:v>
                </c:pt>
                <c:pt idx="1">
                  <c:v>12.021857923497269</c:v>
                </c:pt>
                <c:pt idx="2">
                  <c:v>25</c:v>
                </c:pt>
                <c:pt idx="3">
                  <c:v>18.749754120933158</c:v>
                </c:pt>
                <c:pt idx="4">
                  <c:v>16.930116472545734</c:v>
                </c:pt>
                <c:pt idx="5">
                  <c:v>15.908320336339589</c:v>
                </c:pt>
                <c:pt idx="6">
                  <c:v>16</c:v>
                </c:pt>
                <c:pt idx="7">
                  <c:v>16.987968162795273</c:v>
                </c:pt>
                <c:pt idx="8">
                  <c:v>17.857142857142847</c:v>
                </c:pt>
                <c:pt idx="9">
                  <c:v>15.666684514336433</c:v>
                </c:pt>
                <c:pt idx="10">
                  <c:v>17.142857142857153</c:v>
                </c:pt>
                <c:pt idx="11">
                  <c:v>12.766830730746481</c:v>
                </c:pt>
                <c:pt idx="12">
                  <c:v>15.660051768766168</c:v>
                </c:pt>
                <c:pt idx="13">
                  <c:v>16.068983214160177</c:v>
                </c:pt>
                <c:pt idx="14">
                  <c:v>16.666666666666671</c:v>
                </c:pt>
                <c:pt idx="15">
                  <c:v>15.060240963855419</c:v>
                </c:pt>
                <c:pt idx="16">
                  <c:v>18.849206349206337</c:v>
                </c:pt>
                <c:pt idx="17">
                  <c:v>16.833030721605901</c:v>
                </c:pt>
                <c:pt idx="18">
                  <c:v>15.38461538461538</c:v>
                </c:pt>
                <c:pt idx="19">
                  <c:v>17.804154302670632</c:v>
                </c:pt>
                <c:pt idx="20">
                  <c:v>17.449664429530209</c:v>
                </c:pt>
                <c:pt idx="21">
                  <c:v>20</c:v>
                </c:pt>
                <c:pt idx="22">
                  <c:v>14.814814814814811</c:v>
                </c:pt>
                <c:pt idx="23">
                  <c:v>12.90322580645161</c:v>
                </c:pt>
                <c:pt idx="24">
                  <c:v>13.33333333333333</c:v>
                </c:pt>
                <c:pt idx="25">
                  <c:v>16.398050974512739</c:v>
                </c:pt>
                <c:pt idx="26">
                  <c:v>15.77123050259965</c:v>
                </c:pt>
                <c:pt idx="27">
                  <c:v>14.241834135416479</c:v>
                </c:pt>
                <c:pt idx="28">
                  <c:v>15</c:v>
                </c:pt>
                <c:pt idx="29">
                  <c:v>15.789473684210517</c:v>
                </c:pt>
                <c:pt idx="30">
                  <c:v>14.705882352941181</c:v>
                </c:pt>
                <c:pt idx="31">
                  <c:v>12.82894736842105</c:v>
                </c:pt>
              </c:numCache>
            </c:numRef>
          </c:val>
        </c:ser>
        <c:ser>
          <c:idx val="2"/>
          <c:order val="2"/>
          <c:tx>
            <c:strRef>
              <c:f>'C_D1.2b'!$D$50</c:f>
              <c:strCache>
                <c:ptCount val="1"/>
                <c:pt idx="0">
                  <c:v>Science</c:v>
                </c:pt>
              </c:strCache>
            </c:strRef>
          </c:tx>
          <c:spPr>
            <a:solidFill>
              <a:srgbClr val="FFFFFF"/>
            </a:solidFill>
            <a:ln w="12700">
              <a:solidFill>
                <a:srgbClr val="000000"/>
              </a:solidFill>
              <a:prstDash val="solid"/>
            </a:ln>
          </c:spPr>
          <c:dLbls>
            <c:numFmt formatCode="#,##0.0" sourceLinked="0"/>
            <c:txPr>
              <a:bodyPr/>
              <a:lstStyle/>
              <a:p>
                <a:pPr>
                  <a:defRPr lang="id-ID" sz="1050">
                    <a:solidFill>
                      <a:srgbClr val="FF0000"/>
                    </a:solidFill>
                  </a:defRPr>
                </a:pPr>
                <a:endParaRPr lang="id-ID"/>
              </a:p>
            </c:txPr>
            <c:showVal val="1"/>
          </c:dLbls>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'C_D1.2b'!$D$51:$D$82</c:f>
              <c:numCache>
                <c:formatCode>General</c:formatCode>
                <c:ptCount val="32"/>
                <c:pt idx="0">
                  <c:v>5.7</c:v>
                </c:pt>
                <c:pt idx="1">
                  <c:v>3.9890710382513674</c:v>
                </c:pt>
                <c:pt idx="2">
                  <c:v>15</c:v>
                </c:pt>
                <c:pt idx="3">
                  <c:v>4.8625044258232011</c:v>
                </c:pt>
                <c:pt idx="4">
                  <c:v>5.7820299500831966</c:v>
                </c:pt>
                <c:pt idx="5">
                  <c:v>6.808164372414728</c:v>
                </c:pt>
                <c:pt idx="6">
                  <c:v>7.384615384615385</c:v>
                </c:pt>
                <c:pt idx="7">
                  <c:v>7.9569500259499506</c:v>
                </c:pt>
                <c:pt idx="8">
                  <c:v>5.9523809523809499</c:v>
                </c:pt>
                <c:pt idx="9">
                  <c:v>10.44445634289095</c:v>
                </c:pt>
                <c:pt idx="10">
                  <c:v>7.6952380952380954</c:v>
                </c:pt>
                <c:pt idx="11">
                  <c:v>6.3731542791020361</c:v>
                </c:pt>
                <c:pt idx="12">
                  <c:v>7.4633304572907679</c:v>
                </c:pt>
                <c:pt idx="13">
                  <c:v>8.1942308966902075</c:v>
                </c:pt>
                <c:pt idx="14">
                  <c:v>7.1428571428571406</c:v>
                </c:pt>
                <c:pt idx="15">
                  <c:v>6.6265060240963836</c:v>
                </c:pt>
                <c:pt idx="16">
                  <c:v>0</c:v>
                </c:pt>
                <c:pt idx="17">
                  <c:v>7.6038074057342779</c:v>
                </c:pt>
                <c:pt idx="18">
                  <c:v>7.2649572649572614</c:v>
                </c:pt>
                <c:pt idx="19">
                  <c:v>10.385756676557872</c:v>
                </c:pt>
                <c:pt idx="20">
                  <c:v>6.0402684563758475</c:v>
                </c:pt>
                <c:pt idx="21">
                  <c:v>15</c:v>
                </c:pt>
                <c:pt idx="22">
                  <c:v>11.111111111111097</c:v>
                </c:pt>
                <c:pt idx="23">
                  <c:v>9.6774193548387153</c:v>
                </c:pt>
                <c:pt idx="24">
                  <c:v>13.33333333333333</c:v>
                </c:pt>
                <c:pt idx="25">
                  <c:v>9.8388305847076509</c:v>
                </c:pt>
                <c:pt idx="26">
                  <c:v>9.7053726169844037</c:v>
                </c:pt>
                <c:pt idx="27">
                  <c:v>5.6251955681574497</c:v>
                </c:pt>
                <c:pt idx="28">
                  <c:v>8.0000000000000018</c:v>
                </c:pt>
                <c:pt idx="29">
                  <c:v>8.7719298245614006</c:v>
                </c:pt>
                <c:pt idx="30">
                  <c:v>11.76470588235294</c:v>
                </c:pt>
                <c:pt idx="31">
                  <c:v>11.513157894736841</c:v>
                </c:pt>
              </c:numCache>
            </c:numRef>
          </c:val>
        </c:ser>
        <c:ser>
          <c:idx val="3"/>
          <c:order val="3"/>
          <c:tx>
            <c:strRef>
              <c:f>'C_D1.2b'!$E$50</c:f>
              <c:strCache>
                <c:ptCount val="1"/>
                <c:pt idx="0">
                  <c:v>Modern foreign languages</c:v>
                </c:pt>
              </c:strCache>
            </c:strRef>
          </c:tx>
          <c:spPr>
            <a:solidFill>
              <a:schemeClr val="tx2">
                <a:lumMod val="60000"/>
                <a:lumOff val="40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'C_D1.2b'!$E$51:$E$82</c:f>
              <c:numCache>
                <c:formatCode>General</c:formatCode>
                <c:ptCount val="32"/>
                <c:pt idx="0">
                  <c:v>1.3</c:v>
                </c:pt>
                <c:pt idx="1">
                  <c:v>0</c:v>
                </c:pt>
                <c:pt idx="2">
                  <c:v>0</c:v>
                </c:pt>
                <c:pt idx="3">
                  <c:v>9.0286793343561911</c:v>
                </c:pt>
                <c:pt idx="4">
                  <c:v>9.2346089850249538</c:v>
                </c:pt>
                <c:pt idx="5">
                  <c:v>9.1001559639248626</c:v>
                </c:pt>
                <c:pt idx="6">
                  <c:v>8.6153846153846221</c:v>
                </c:pt>
                <c:pt idx="7">
                  <c:v>3.1187093989754251</c:v>
                </c:pt>
                <c:pt idx="8">
                  <c:v>21.428571428571427</c:v>
                </c:pt>
                <c:pt idx="9">
                  <c:v>7.8333422571682094</c:v>
                </c:pt>
                <c:pt idx="10">
                  <c:v>11.619047619047622</c:v>
                </c:pt>
                <c:pt idx="11">
                  <c:v>13.823892567461233</c:v>
                </c:pt>
                <c:pt idx="12">
                  <c:v>8.0672993960310606</c:v>
                </c:pt>
                <c:pt idx="13">
                  <c:v>8.2530212286339371</c:v>
                </c:pt>
                <c:pt idx="14">
                  <c:v>13.0952380952381</c:v>
                </c:pt>
                <c:pt idx="15">
                  <c:v>10.843373493975898</c:v>
                </c:pt>
                <c:pt idx="16">
                  <c:v>7.1428571428571406</c:v>
                </c:pt>
                <c:pt idx="17">
                  <c:v>11.222020481070597</c:v>
                </c:pt>
                <c:pt idx="18">
                  <c:v>11.53846153846154</c:v>
                </c:pt>
                <c:pt idx="19">
                  <c:v>8.9020771513353107</c:v>
                </c:pt>
                <c:pt idx="20">
                  <c:v>7.0469798657718163</c:v>
                </c:pt>
                <c:pt idx="21">
                  <c:v>0</c:v>
                </c:pt>
                <c:pt idx="22">
                  <c:v>9.876543209876548</c:v>
                </c:pt>
                <c:pt idx="23">
                  <c:v>5.3763440860215068</c:v>
                </c:pt>
                <c:pt idx="24">
                  <c:v>11.111111111111107</c:v>
                </c:pt>
                <c:pt idx="25">
                  <c:v>1.0932033983008498</c:v>
                </c:pt>
                <c:pt idx="26">
                  <c:v>10.918544194107451</c:v>
                </c:pt>
                <c:pt idx="27">
                  <c:v>10.41357954231607</c:v>
                </c:pt>
                <c:pt idx="28">
                  <c:v>6.2500000000000018</c:v>
                </c:pt>
                <c:pt idx="29">
                  <c:v>2.6315789473684208</c:v>
                </c:pt>
                <c:pt idx="30">
                  <c:v>0</c:v>
                </c:pt>
                <c:pt idx="31">
                  <c:v>8.4429824561403528</c:v>
                </c:pt>
              </c:numCache>
            </c:numRef>
          </c:val>
        </c:ser>
        <c:ser>
          <c:idx val="4"/>
          <c:order val="4"/>
          <c:tx>
            <c:strRef>
              <c:f>'C_D1.2b'!$F$50</c:f>
              <c:strCache>
                <c:ptCount val="1"/>
                <c:pt idx="0">
                  <c:v>Other compulsory core curriculum</c:v>
                </c:pt>
              </c:strCache>
            </c:strRef>
          </c:tx>
          <c:spPr>
            <a:solidFill>
              <a:schemeClr val="tx2">
                <a:lumMod val="20000"/>
                <a:lumOff val="80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'C_D1.2b'!$F$51:$F$82</c:f>
              <c:numCache>
                <c:formatCode>General</c:formatCode>
                <c:ptCount val="32"/>
                <c:pt idx="0">
                  <c:v>29.9</c:v>
                </c:pt>
                <c:pt idx="1">
                  <c:v>46.01092896174859</c:v>
                </c:pt>
                <c:pt idx="2">
                  <c:v>30</c:v>
                </c:pt>
                <c:pt idx="3">
                  <c:v>37.499508241866323</c:v>
                </c:pt>
                <c:pt idx="4">
                  <c:v>38.810316139767046</c:v>
                </c:pt>
                <c:pt idx="5">
                  <c:v>26.154472096019543</c:v>
                </c:pt>
                <c:pt idx="6">
                  <c:v>42.153846153846089</c:v>
                </c:pt>
                <c:pt idx="7">
                  <c:v>25.123422238620567</c:v>
                </c:pt>
                <c:pt idx="8">
                  <c:v>29.761904761904773</c:v>
                </c:pt>
                <c:pt idx="9">
                  <c:v>41.7778253715638</c:v>
                </c:pt>
                <c:pt idx="10">
                  <c:v>33.82857142857145</c:v>
                </c:pt>
                <c:pt idx="11">
                  <c:v>43.626845720897961</c:v>
                </c:pt>
                <c:pt idx="12">
                  <c:v>45.685936151855053</c:v>
                </c:pt>
                <c:pt idx="13">
                  <c:v>39.47447382374316</c:v>
                </c:pt>
                <c:pt idx="14">
                  <c:v>40.873015873015873</c:v>
                </c:pt>
                <c:pt idx="15">
                  <c:v>31.325301204819269</c:v>
                </c:pt>
                <c:pt idx="16">
                  <c:v>41.865079365079353</c:v>
                </c:pt>
                <c:pt idx="17">
                  <c:v>36.007706705045749</c:v>
                </c:pt>
                <c:pt idx="18">
                  <c:v>33.333333333333343</c:v>
                </c:pt>
                <c:pt idx="19">
                  <c:v>35.756676557863457</c:v>
                </c:pt>
                <c:pt idx="20">
                  <c:v>46.644295302013425</c:v>
                </c:pt>
                <c:pt idx="21">
                  <c:v>45</c:v>
                </c:pt>
                <c:pt idx="22">
                  <c:v>33.333333333333329</c:v>
                </c:pt>
                <c:pt idx="23">
                  <c:v>39.784946236559158</c:v>
                </c:pt>
                <c:pt idx="24">
                  <c:v>36.666666666666629</c:v>
                </c:pt>
                <c:pt idx="25">
                  <c:v>46.070714642678659</c:v>
                </c:pt>
                <c:pt idx="26">
                  <c:v>45.407279029462714</c:v>
                </c:pt>
                <c:pt idx="27">
                  <c:v>50.025626756846087</c:v>
                </c:pt>
                <c:pt idx="28">
                  <c:v>44.583333333333343</c:v>
                </c:pt>
                <c:pt idx="29">
                  <c:v>37.719298245614027</c:v>
                </c:pt>
                <c:pt idx="30">
                  <c:v>52.941176470588218</c:v>
                </c:pt>
                <c:pt idx="31">
                  <c:v>53.728070175438603</c:v>
                </c:pt>
              </c:numCache>
            </c:numRef>
          </c:val>
        </c:ser>
        <c:ser>
          <c:idx val="5"/>
          <c:order val="5"/>
          <c:tx>
            <c:strRef>
              <c:f>'C_D1.2b'!$G$50</c:f>
              <c:strCache>
                <c:ptCount val="1"/>
                <c:pt idx="0">
                  <c:v>Compulsory flexible curriculum</c:v>
                </c:pt>
              </c:strCache>
            </c:strRef>
          </c:tx>
          <c:spPr>
            <a:solidFill>
              <a:schemeClr val="tx1">
                <a:lumMod val="65000"/>
                <a:lumOff val="35000"/>
              </a:schemeClr>
            </a:solidFill>
            <a:ln w="12700">
              <a:solidFill>
                <a:srgbClr val="000000"/>
              </a:solidFill>
              <a:prstDash val="solid"/>
            </a:ln>
          </c:spPr>
          <c:cat>
            <c:strRef>
              <c:f>'C_D1.2b'!$A$51:$A$82</c:f>
              <c:strCache>
                <c:ptCount val="32"/>
                <c:pt idx="0">
                  <c:v>Netherlands1</c:v>
                </c:pt>
                <c:pt idx="1">
                  <c:v>Ireland</c:v>
                </c:pt>
                <c:pt idx="2">
                  <c:v>Mexico</c:v>
                </c:pt>
                <c:pt idx="3">
                  <c:v>France</c:v>
                </c:pt>
                <c:pt idx="4">
                  <c:v>Hungary</c:v>
                </c:pt>
                <c:pt idx="5">
                  <c:v>Russian Federation</c:v>
                </c:pt>
                <c:pt idx="6">
                  <c:v>Denmark</c:v>
                </c:pt>
                <c:pt idx="7">
                  <c:v>Canada</c:v>
                </c:pt>
                <c:pt idx="8">
                  <c:v>Luxembourg2</c:v>
                </c:pt>
                <c:pt idx="9">
                  <c:v>Austria</c:v>
                </c:pt>
                <c:pt idx="10">
                  <c:v>Spain</c:v>
                </c:pt>
                <c:pt idx="11">
                  <c:v>Greece</c:v>
                </c:pt>
                <c:pt idx="12">
                  <c:v>Norway</c:v>
                </c:pt>
                <c:pt idx="13">
                  <c:v>OECD average3</c:v>
                </c:pt>
                <c:pt idx="14">
                  <c:v>Italy</c:v>
                </c:pt>
                <c:pt idx="15">
                  <c:v>Slovak Republic</c:v>
                </c:pt>
                <c:pt idx="16">
                  <c:v>Belgium (Fl.)3</c:v>
                </c:pt>
                <c:pt idx="17">
                  <c:v>Israel</c:v>
                </c:pt>
                <c:pt idx="18">
                  <c:v>Estonia</c:v>
                </c:pt>
                <c:pt idx="19">
                  <c:v>Finland</c:v>
                </c:pt>
                <c:pt idx="20">
                  <c:v>Portugal</c:v>
                </c:pt>
                <c:pt idx="21">
                  <c:v>Argentina4</c:v>
                </c:pt>
                <c:pt idx="22">
                  <c:v>Poland5</c:v>
                </c:pt>
                <c:pt idx="23">
                  <c:v>Korea</c:v>
                </c:pt>
                <c:pt idx="24">
                  <c:v>Turkey</c:v>
                </c:pt>
                <c:pt idx="25">
                  <c:v>Japan</c:v>
                </c:pt>
                <c:pt idx="26">
                  <c:v>Slovenia</c:v>
                </c:pt>
                <c:pt idx="27">
                  <c:v>Germany</c:v>
                </c:pt>
                <c:pt idx="28">
                  <c:v>Iceland</c:v>
                </c:pt>
                <c:pt idx="29">
                  <c:v>Chile</c:v>
                </c:pt>
                <c:pt idx="30">
                  <c:v>Indonesia5</c:v>
                </c:pt>
                <c:pt idx="31">
                  <c:v>England1</c:v>
                </c:pt>
              </c:strCache>
            </c:strRef>
          </c:cat>
          <c:val>
            <c:numRef>
              <c:f>'C_D1.2b'!$G$51:$G$82</c:f>
              <c:numCache>
                <c:formatCode>General</c:formatCode>
                <c:ptCount val="32"/>
                <c:pt idx="0">
                  <c:v>12.5</c:v>
                </c:pt>
                <c:pt idx="1">
                  <c:v>7.9781420765027322</c:v>
                </c:pt>
                <c:pt idx="2">
                  <c:v>0</c:v>
                </c:pt>
                <c:pt idx="3">
                  <c:v>0</c:v>
                </c:pt>
                <c:pt idx="4">
                  <c:v>0</c:v>
                </c:pt>
                <c:pt idx="5">
                  <c:v>14.796229741642358</c:v>
                </c:pt>
                <c:pt idx="6">
                  <c:v>0</c:v>
                </c:pt>
                <c:pt idx="7">
                  <c:v>20.990085492304651</c:v>
                </c:pt>
                <c:pt idx="8">
                  <c:v>0</c:v>
                </c:pt>
                <c:pt idx="9">
                  <c:v>0</c:v>
                </c:pt>
                <c:pt idx="10">
                  <c:v>5.7142857142857117</c:v>
                </c:pt>
                <c:pt idx="11">
                  <c:v>0</c:v>
                </c:pt>
                <c:pt idx="12">
                  <c:v>0</c:v>
                </c:pt>
                <c:pt idx="13">
                  <c:v>6.3615723143542748</c:v>
                </c:pt>
                <c:pt idx="14">
                  <c:v>0</c:v>
                </c:pt>
                <c:pt idx="15">
                  <c:v>14.457831325301212</c:v>
                </c:pt>
                <c:pt idx="16">
                  <c:v>10.51587301587301</c:v>
                </c:pt>
                <c:pt idx="17">
                  <c:v>7.0980066236736024</c:v>
                </c:pt>
                <c:pt idx="18">
                  <c:v>11.53846153846154</c:v>
                </c:pt>
                <c:pt idx="19">
                  <c:v>6.2314540059347214</c:v>
                </c:pt>
                <c:pt idx="20">
                  <c:v>2.0134228187919483</c:v>
                </c:pt>
                <c:pt idx="21">
                  <c:v>0</c:v>
                </c:pt>
                <c:pt idx="22">
                  <c:v>11.111111111111097</c:v>
                </c:pt>
                <c:pt idx="23">
                  <c:v>12.90322580645161</c:v>
                </c:pt>
                <c:pt idx="24">
                  <c:v>6.666666666666667</c:v>
                </c:pt>
                <c:pt idx="25">
                  <c:v>8.1709145427286405</c:v>
                </c:pt>
                <c:pt idx="26">
                  <c:v>0</c:v>
                </c:pt>
                <c:pt idx="27">
                  <c:v>2.2007878559409488</c:v>
                </c:pt>
                <c:pt idx="28">
                  <c:v>10.166666666666671</c:v>
                </c:pt>
                <c:pt idx="29">
                  <c:v>19.298245614035086</c:v>
                </c:pt>
                <c:pt idx="30">
                  <c:v>5.8823529411764675</c:v>
                </c:pt>
                <c:pt idx="31">
                  <c:v>0</c:v>
                </c:pt>
              </c:numCache>
            </c:numRef>
          </c:val>
        </c:ser>
        <c:dLbls/>
        <c:gapWidth val="60"/>
        <c:overlap val="100"/>
        <c:axId val="52180096"/>
        <c:axId val="52181632"/>
      </c:barChart>
      <c:catAx>
        <c:axId val="52180096"/>
        <c:scaling>
          <c:orientation val="minMax"/>
        </c:scaling>
        <c:axPos val="b"/>
        <c:numFmt formatCode="General" sourceLinked="1"/>
        <c:majorTickMark val="none"/>
        <c:tickLblPos val="nextTo"/>
        <c:spPr>
          <a:ln w="3175">
            <a:solidFill>
              <a:srgbClr val="000000"/>
            </a:solidFill>
            <a:prstDash val="solid"/>
          </a:ln>
        </c:spPr>
        <c:txPr>
          <a:bodyPr rot="-5400000" vert="horz"/>
          <a:lstStyle/>
          <a:p>
            <a:pPr>
              <a:defRPr lang="id-ID" sz="1100" b="0" i="0" u="none" strike="noStrike" baseline="0">
                <a:solidFill>
                  <a:srgbClr val="000000"/>
                </a:solidFill>
                <a:latin typeface="Arial"/>
                <a:ea typeface="Arial"/>
                <a:cs typeface="Arial"/>
              </a:defRPr>
            </a:pPr>
            <a:endParaRPr lang="id-ID"/>
          </a:p>
        </c:txPr>
        <c:crossAx val="52181632"/>
        <c:crosses val="autoZero"/>
        <c:auto val="1"/>
        <c:lblAlgn val="ctr"/>
        <c:lblOffset val="100"/>
        <c:tickLblSkip val="1"/>
        <c:tickMarkSkip val="1"/>
      </c:catAx>
      <c:valAx>
        <c:axId val="52181632"/>
        <c:scaling>
          <c:orientation val="minMax"/>
        </c:scaling>
        <c:axPos val="l"/>
        <c:majorGridlines>
          <c:spPr>
            <a:ln w="3175">
              <a:solidFill>
                <a:srgbClr val="969696"/>
              </a:solidFill>
              <a:prstDash val="sysDash"/>
            </a:ln>
          </c:spPr>
        </c:majorGridlines>
        <c:numFmt formatCode="0%" sourceLinked="0"/>
        <c:tickLblPos val="nextTo"/>
        <c:spPr>
          <a:ln w="3175">
            <a:solidFill>
              <a:srgbClr val="000000"/>
            </a:solidFill>
            <a:prstDash val="solid"/>
          </a:ln>
        </c:spPr>
        <c:txPr>
          <a:bodyPr rot="0" vert="horz"/>
          <a:lstStyle/>
          <a:p>
            <a:pPr>
              <a:defRPr lang="id-ID" sz="800" b="0" i="0" u="none" strike="noStrike" baseline="0">
                <a:solidFill>
                  <a:srgbClr val="000000"/>
                </a:solidFill>
                <a:latin typeface="Arial"/>
                <a:ea typeface="Arial"/>
                <a:cs typeface="Arial"/>
              </a:defRPr>
            </a:pPr>
            <a:endParaRPr lang="id-ID"/>
          </a:p>
        </c:txPr>
        <c:crossAx val="52180096"/>
        <c:crosses val="autoZero"/>
        <c:crossBetween val="between"/>
      </c:valAx>
      <c:spPr>
        <a:noFill/>
        <a:ln w="25400">
          <a:noFill/>
        </a:ln>
      </c:spPr>
    </c:plotArea>
    <c:legend>
      <c:legendPos val="t"/>
      <c:layout>
        <c:manualLayout>
          <c:xMode val="edge"/>
          <c:yMode val="edge"/>
          <c:x val="0.121048496315679"/>
          <c:y val="0.111865066214957"/>
          <c:w val="0.75315588348659324"/>
          <c:h val="8.1614057773570128E-2"/>
        </c:manualLayout>
      </c:layout>
      <c:spPr>
        <a:noFill/>
        <a:ln w="25400">
          <a:noFill/>
        </a:ln>
      </c:spPr>
      <c:txPr>
        <a:bodyPr/>
        <a:lstStyle/>
        <a:p>
          <a:pPr>
            <a:defRPr lang="id-ID" sz="1400" b="0" i="0" u="none" strike="noStrike" baseline="0">
              <a:solidFill>
                <a:srgbClr val="000000"/>
              </a:solidFill>
              <a:latin typeface="Arial"/>
              <a:ea typeface="Arial"/>
              <a:cs typeface="Arial"/>
            </a:defRPr>
          </a:pPr>
          <a:endParaRPr lang="id-ID"/>
        </a:p>
      </c:txPr>
    </c:legend>
    <c:plotVisOnly val="1"/>
    <c:dispBlanksAs val="gap"/>
  </c:chart>
  <c:spPr>
    <a:solidFill>
      <a:srgbClr val="FFFFFF"/>
    </a:solidFill>
    <a:ln w="9525">
      <a:noFill/>
    </a:ln>
  </c:spPr>
  <c:txPr>
    <a:bodyPr/>
    <a:lstStyle/>
    <a:p>
      <a:pPr>
        <a:defRPr sz="1450" b="0" i="0" u="none" strike="noStrike" baseline="0">
          <a:solidFill>
            <a:srgbClr val="000000"/>
          </a:solidFill>
          <a:latin typeface="Arial"/>
          <a:ea typeface="Arial"/>
          <a:cs typeface="Arial"/>
        </a:defRPr>
      </a:pPr>
      <a:endParaRPr lang="id-ID"/>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0.03764</cdr:x>
      <cdr:y>0.84439</cdr:y>
    </cdr:from>
    <cdr:to>
      <cdr:x>0.59724</cdr:x>
      <cdr:y>0.9898</cdr:y>
    </cdr:to>
    <cdr:sp macro="" textlink="">
      <cdr:nvSpPr>
        <cdr:cNvPr id="2" name="TextBox 1"/>
        <cdr:cNvSpPr txBox="1"/>
      </cdr:nvSpPr>
      <cdr:spPr>
        <a:xfrm xmlns:a="http://schemas.openxmlformats.org/drawingml/2006/main">
          <a:off x="285751" y="6305550"/>
          <a:ext cx="4248150" cy="1085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0.0389</cdr:x>
      <cdr:y>0.84439</cdr:y>
    </cdr:from>
    <cdr:to>
      <cdr:x>0.64617</cdr:x>
      <cdr:y>0.9949</cdr:y>
    </cdr:to>
    <cdr:sp macro="" textlink="">
      <cdr:nvSpPr>
        <cdr:cNvPr id="3" name="TextBox 2"/>
        <cdr:cNvSpPr txBox="1"/>
      </cdr:nvSpPr>
      <cdr:spPr>
        <a:xfrm xmlns:a="http://schemas.openxmlformats.org/drawingml/2006/main">
          <a:off x="295276" y="6305550"/>
          <a:ext cx="4610100" cy="1123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0.00255</cdr:x>
      <cdr:y>0.8375</cdr:y>
    </cdr:from>
    <cdr:to>
      <cdr:x>0.97724</cdr:x>
      <cdr:y>0.99238</cdr:y>
    </cdr:to>
    <cdr:sp macro="" textlink="">
      <cdr:nvSpPr>
        <cdr:cNvPr id="4" name="Footnote"/>
        <cdr:cNvSpPr txBox="1"/>
      </cdr:nvSpPr>
      <cdr:spPr>
        <a:xfrm xmlns:a="http://schemas.openxmlformats.org/drawingml/2006/main">
          <a:off x="23317" y="5105400"/>
          <a:ext cx="8912566" cy="9441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dirty="0">
              <a:latin typeface="Arial" pitchFamily="34" charset="0"/>
              <a:cs typeface="Arial" pitchFamily="34" charset="0"/>
            </a:rPr>
            <a:t>1. Minimum number of hours per year.</a:t>
          </a:r>
        </a:p>
        <a:p xmlns:a="http://schemas.openxmlformats.org/drawingml/2006/main">
          <a:r>
            <a:rPr lang="en-US" sz="1200" dirty="0">
              <a:latin typeface="Arial" pitchFamily="34" charset="0"/>
              <a:cs typeface="Arial" pitchFamily="34" charset="0"/>
            </a:rPr>
            <a:t>2. Estimated because breakdown by age is</a:t>
          </a:r>
          <a:r>
            <a:rPr lang="en-US" sz="1200" baseline="0" dirty="0">
              <a:latin typeface="Arial" pitchFamily="34" charset="0"/>
              <a:cs typeface="Arial" pitchFamily="34" charset="0"/>
            </a:rPr>
            <a:t> </a:t>
          </a:r>
          <a:r>
            <a:rPr lang="en-US" sz="1200" dirty="0">
              <a:latin typeface="Arial" pitchFamily="34" charset="0"/>
              <a:cs typeface="Arial" pitchFamily="34" charset="0"/>
            </a:rPr>
            <a:t>not available.</a:t>
          </a:r>
        </a:p>
        <a:p xmlns:a="http://schemas.openxmlformats.org/drawingml/2006/main">
          <a:r>
            <a:rPr lang="en-US" sz="1200" dirty="0">
              <a:latin typeface="Arial" pitchFamily="34" charset="0"/>
              <a:cs typeface="Arial" pitchFamily="34" charset="0"/>
            </a:rPr>
            <a:t>3. "Ages 12-14" covers ages 12-13 only.</a:t>
          </a:r>
        </a:p>
        <a:p xmlns:a="http://schemas.openxmlformats.org/drawingml/2006/main">
          <a:r>
            <a:rPr lang="en-US" sz="1200" i="1" dirty="0">
              <a:latin typeface="Arial" pitchFamily="34" charset="0"/>
              <a:cs typeface="Arial" pitchFamily="34" charset="0"/>
            </a:rPr>
            <a:t>Countries are ranked in </a:t>
          </a:r>
          <a:r>
            <a:rPr lang="en-US" sz="1200" i="1" dirty="0" smtClean="0">
              <a:latin typeface="Arial" pitchFamily="34" charset="0"/>
              <a:cs typeface="Arial" pitchFamily="34" charset="0"/>
            </a:rPr>
            <a:t>descending </a:t>
          </a:r>
          <a:r>
            <a:rPr lang="en-US" sz="1200" i="1" dirty="0">
              <a:latin typeface="Arial" pitchFamily="34" charset="0"/>
              <a:cs typeface="Arial" pitchFamily="34" charset="0"/>
            </a:rPr>
            <a:t>order of the total number of intended instruction hours.</a:t>
          </a:r>
        </a:p>
        <a:p xmlns:a="http://schemas.openxmlformats.org/drawingml/2006/main">
          <a:r>
            <a:rPr lang="en-US" sz="1200" b="1" i="0" dirty="0">
              <a:latin typeface="Arial" pitchFamily="34" charset="0"/>
              <a:cs typeface="Arial" pitchFamily="34" charset="0"/>
            </a:rPr>
            <a:t>Source: </a:t>
          </a:r>
          <a:r>
            <a:rPr lang="en-US" sz="1200" dirty="0">
              <a:latin typeface="Arial" pitchFamily="34" charset="0"/>
              <a:cs typeface="Arial" pitchFamily="34" charset="0"/>
            </a:rPr>
            <a:t>OECD. Table D1.1. See Annex 3 for notes (</a:t>
          </a:r>
          <a:r>
            <a:rPr lang="en-US" sz="1200" i="1" dirty="0">
              <a:latin typeface="Arial" pitchFamily="34" charset="0"/>
              <a:cs typeface="Arial" pitchFamily="34" charset="0"/>
            </a:rPr>
            <a:t>www.oecd.org/edu/eag2012)</a:t>
          </a:r>
          <a:r>
            <a:rPr lang="en-US" sz="1200" dirty="0">
              <a:latin typeface="Arial" pitchFamily="34" charset="0"/>
              <a:cs typeface="Arial" pitchFamily="34" charset="0"/>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0.47702</cdr:x>
      <cdr:y>0.18116</cdr:y>
    </cdr:from>
    <cdr:to>
      <cdr:x>0.51486</cdr:x>
      <cdr:y>0.78551</cdr:y>
    </cdr:to>
    <cdr:sp macro="" textlink="">
      <cdr:nvSpPr>
        <cdr:cNvPr id="2" name="Rectangle 1"/>
        <cdr:cNvSpPr>
          <a:spLocks xmlns:a="http://schemas.openxmlformats.org/drawingml/2006/main" noChangeArrowheads="1"/>
        </cdr:cNvSpPr>
      </cdr:nvSpPr>
      <cdr:spPr bwMode="auto">
        <a:xfrm xmlns:a="http://schemas.openxmlformats.org/drawingml/2006/main">
          <a:off x="3362277" y="1190625"/>
          <a:ext cx="266747" cy="3971925"/>
        </a:xfrm>
        <a:prstGeom xmlns:a="http://schemas.openxmlformats.org/drawingml/2006/main" prst="rect">
          <a:avLst/>
        </a:prstGeom>
        <a:solidFill xmlns:a="http://schemas.openxmlformats.org/drawingml/2006/main">
          <a:srgbClr val="7F7F7F">
            <a:alpha val="32156"/>
          </a:srgbClr>
        </a:solidFill>
        <a:ln xmlns:a="http://schemas.openxmlformats.org/drawingml/2006/main" w="9525" algn="ctr">
          <a:noFill/>
          <a:round/>
          <a:headEnd/>
          <a:tailEnd/>
        </a:ln>
      </cdr:spPr>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0.04167</cdr:x>
      <cdr:y>0.00333</cdr:y>
    </cdr:from>
    <cdr:to>
      <cdr:x>0.9875</cdr:x>
      <cdr:y>0.09333</cdr:y>
    </cdr:to>
    <cdr:sp macro="" textlink="">
      <cdr:nvSpPr>
        <cdr:cNvPr id="3" name="TextBox 2"/>
        <cdr:cNvSpPr txBox="1"/>
      </cdr:nvSpPr>
      <cdr:spPr>
        <a:xfrm xmlns:a="http://schemas.openxmlformats.org/drawingml/2006/main">
          <a:off x="285750" y="19050"/>
          <a:ext cx="6486525" cy="5143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d-ID"/>
        </a:p>
      </cdr:txBody>
    </cdr:sp>
  </cdr:relSizeAnchor>
</c:userShapes>
</file>

<file path=ppt/drawings/drawing3.xml><?xml version="1.0" encoding="utf-8"?>
<c:userShapes xmlns:c="http://schemas.openxmlformats.org/drawingml/2006/chart">
  <cdr:relSizeAnchor xmlns:cdr="http://schemas.openxmlformats.org/drawingml/2006/chartDrawing">
    <cdr:from>
      <cdr:x>0.43678</cdr:x>
      <cdr:y>0.201</cdr:y>
    </cdr:from>
    <cdr:to>
      <cdr:x>0.46634</cdr:x>
      <cdr:y>0.75581</cdr:y>
    </cdr:to>
    <cdr:sp macro="" textlink="">
      <cdr:nvSpPr>
        <cdr:cNvPr id="2" name="Rectangle 1"/>
        <cdr:cNvSpPr>
          <a:spLocks xmlns:a="http://schemas.openxmlformats.org/drawingml/2006/main" noChangeArrowheads="1"/>
        </cdr:cNvSpPr>
      </cdr:nvSpPr>
      <cdr:spPr bwMode="auto">
        <a:xfrm xmlns:a="http://schemas.openxmlformats.org/drawingml/2006/main">
          <a:off x="2953813" y="1351655"/>
          <a:ext cx="199907" cy="3730903"/>
        </a:xfrm>
        <a:prstGeom xmlns:a="http://schemas.openxmlformats.org/drawingml/2006/main" prst="rect">
          <a:avLst/>
        </a:prstGeom>
        <a:solidFill xmlns:a="http://schemas.openxmlformats.org/drawingml/2006/main">
          <a:srgbClr val="7F7F7F">
            <a:alpha val="32156"/>
          </a:srgbClr>
        </a:solidFill>
        <a:ln xmlns:a="http://schemas.openxmlformats.org/drawingml/2006/main" w="9525" algn="ctr">
          <a:noFill/>
          <a:round/>
          <a:headEnd/>
          <a:tailEnd/>
        </a:ln>
      </cdr:spPr>
      <cdr:txBody>
        <a:bodyPr xmlns:a="http://schemas.openxmlformats.org/drawingml/2006/main"/>
        <a:lstStyle xmlns:a="http://schemas.openxmlformats.org/drawingml/2006/main"/>
        <a:p xmlns:a="http://schemas.openxmlformats.org/drawingml/2006/main">
          <a:endParaRPr lang="id-ID"/>
        </a:p>
      </cdr:txBody>
    </cdr:sp>
  </cdr:relSizeAnchor>
  <cdr:relSizeAnchor xmlns:cdr="http://schemas.openxmlformats.org/drawingml/2006/chartDrawing">
    <cdr:from>
      <cdr:x>0.02177</cdr:x>
      <cdr:y>0.82724</cdr:y>
    </cdr:from>
    <cdr:to>
      <cdr:x>0.39913</cdr:x>
      <cdr:y>0.98671</cdr:y>
    </cdr:to>
    <cdr:sp macro="" textlink="">
      <cdr:nvSpPr>
        <cdr:cNvPr id="3" name="TextBox 2"/>
        <cdr:cNvSpPr txBox="1"/>
      </cdr:nvSpPr>
      <cdr:spPr>
        <a:xfrm xmlns:a="http://schemas.openxmlformats.org/drawingml/2006/main">
          <a:off x="142875" y="4743450"/>
          <a:ext cx="24765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d-ID"/>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BEC73C-238A-4D21-BE9B-43B4490D8BF5}" type="datetimeFigureOut">
              <a:rPr lang="id-ID" smtClean="0"/>
              <a:pPr/>
              <a:t>02/12/2012</a:t>
            </a:fld>
            <a:endParaRPr lang="id-ID"/>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4995F-74BE-48F4-B1F6-6996EB672EA9}" type="slidenum">
              <a:rPr lang="id-ID" smtClean="0"/>
              <a:pPr/>
              <a:t>‹#›</a:t>
            </a:fld>
            <a:endParaRPr lang="id-ID"/>
          </a:p>
        </p:txBody>
      </p:sp>
    </p:spTree>
    <p:extLst>
      <p:ext uri="{BB962C8B-B14F-4D97-AF65-F5344CB8AC3E}">
        <p14:creationId xmlns:p14="http://schemas.microsoft.com/office/powerpoint/2010/main" xmlns="" val="14281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Judul?</a:t>
            </a:r>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1</a:t>
            </a:fld>
            <a:endParaRPr lang="id-ID"/>
          </a:p>
        </p:txBody>
      </p:sp>
    </p:spTree>
    <p:extLst>
      <p:ext uri="{BB962C8B-B14F-4D97-AF65-F5344CB8AC3E}">
        <p14:creationId xmlns:p14="http://schemas.microsoft.com/office/powerpoint/2010/main" xmlns="" val="3484795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16</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20</a:t>
            </a:fld>
            <a:endParaRPr lang="id-ID"/>
          </a:p>
        </p:txBody>
      </p:sp>
    </p:spTree>
    <p:extLst>
      <p:ext uri="{BB962C8B-B14F-4D97-AF65-F5344CB8AC3E}">
        <p14:creationId xmlns:p14="http://schemas.microsoft.com/office/powerpoint/2010/main" xmlns="" val="3298793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22</a:t>
            </a:fld>
            <a:endParaRPr lang="id-ID"/>
          </a:p>
        </p:txBody>
      </p:sp>
    </p:spTree>
    <p:extLst>
      <p:ext uri="{BB962C8B-B14F-4D97-AF65-F5344CB8AC3E}">
        <p14:creationId xmlns:p14="http://schemas.microsoft.com/office/powerpoint/2010/main" xmlns="" val="868228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37</a:t>
            </a:fld>
            <a:endParaRPr lang="id-ID"/>
          </a:p>
        </p:txBody>
      </p:sp>
    </p:spTree>
    <p:extLst>
      <p:ext uri="{BB962C8B-B14F-4D97-AF65-F5344CB8AC3E}">
        <p14:creationId xmlns:p14="http://schemas.microsoft.com/office/powerpoint/2010/main" xmlns="" val="1246238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41</a:t>
            </a:fld>
            <a:endParaRPr lang="id-ID"/>
          </a:p>
        </p:txBody>
      </p:sp>
    </p:spTree>
    <p:extLst>
      <p:ext uri="{BB962C8B-B14F-4D97-AF65-F5344CB8AC3E}">
        <p14:creationId xmlns:p14="http://schemas.microsoft.com/office/powerpoint/2010/main" xmlns="" val="4220329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42</a:t>
            </a:fld>
            <a:endParaRPr lang="id-ID"/>
          </a:p>
        </p:txBody>
      </p:sp>
    </p:spTree>
    <p:extLst>
      <p:ext uri="{BB962C8B-B14F-4D97-AF65-F5344CB8AC3E}">
        <p14:creationId xmlns:p14="http://schemas.microsoft.com/office/powerpoint/2010/main" xmlns="" val="10774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52</a:t>
            </a:fld>
            <a:endParaRPr lang="id-ID"/>
          </a:p>
        </p:txBody>
      </p:sp>
    </p:spTree>
    <p:extLst>
      <p:ext uri="{BB962C8B-B14F-4D97-AF65-F5344CB8AC3E}">
        <p14:creationId xmlns:p14="http://schemas.microsoft.com/office/powerpoint/2010/main" xmlns="" val="3121260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63</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67</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70</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3</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4</a:t>
            </a:fld>
            <a:endParaRPr lang="id-ID"/>
          </a:p>
        </p:txBody>
      </p:sp>
    </p:spTree>
    <p:extLst>
      <p:ext uri="{BB962C8B-B14F-4D97-AF65-F5344CB8AC3E}">
        <p14:creationId xmlns:p14="http://schemas.microsoft.com/office/powerpoint/2010/main" xmlns="" val="447685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6</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7</a:t>
            </a:fld>
            <a:endParaRPr lang="id-ID"/>
          </a:p>
        </p:txBody>
      </p:sp>
    </p:spTree>
    <p:extLst>
      <p:ext uri="{BB962C8B-B14F-4D97-AF65-F5344CB8AC3E}">
        <p14:creationId xmlns:p14="http://schemas.microsoft.com/office/powerpoint/2010/main" xmlns="" val="2884457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8</a:t>
            </a:fld>
            <a:endParaRPr lang="id-ID"/>
          </a:p>
        </p:txBody>
      </p:sp>
    </p:spTree>
    <p:extLst>
      <p:ext uri="{BB962C8B-B14F-4D97-AF65-F5344CB8AC3E}">
        <p14:creationId xmlns:p14="http://schemas.microsoft.com/office/powerpoint/2010/main" xmlns="" val="259461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83DEDE-7635-4E30-821D-9321C5636700}"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52500" y="685800"/>
            <a:ext cx="4953000" cy="34305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862" indent="-285716" eaLnBrk="0" hangingPunct="0">
              <a:defRPr>
                <a:solidFill>
                  <a:schemeClr val="tx1"/>
                </a:solidFill>
                <a:latin typeface="Arial" charset="0"/>
                <a:ea typeface="ＭＳ Ｐゴシック" pitchFamily="34" charset="-128"/>
              </a:defRPr>
            </a:lvl2pPr>
            <a:lvl3pPr marL="1142864" indent="-228573" eaLnBrk="0" hangingPunct="0">
              <a:defRPr>
                <a:solidFill>
                  <a:schemeClr val="tx1"/>
                </a:solidFill>
                <a:latin typeface="Arial" charset="0"/>
                <a:ea typeface="ＭＳ Ｐゴシック" pitchFamily="34" charset="-128"/>
              </a:defRPr>
            </a:lvl3pPr>
            <a:lvl4pPr marL="1600010" indent="-228573" eaLnBrk="0" hangingPunct="0">
              <a:defRPr>
                <a:solidFill>
                  <a:schemeClr val="tx1"/>
                </a:solidFill>
                <a:latin typeface="Arial" charset="0"/>
                <a:ea typeface="ＭＳ Ｐゴシック" pitchFamily="34" charset="-128"/>
              </a:defRPr>
            </a:lvl4pPr>
            <a:lvl5pPr marL="2057156" indent="-228573" eaLnBrk="0" hangingPunct="0">
              <a:defRPr>
                <a:solidFill>
                  <a:schemeClr val="tx1"/>
                </a:solidFill>
                <a:latin typeface="Arial" charset="0"/>
                <a:ea typeface="ＭＳ Ｐゴシック" pitchFamily="34" charset="-128"/>
              </a:defRPr>
            </a:lvl5pPr>
            <a:lvl6pPr marL="2514301" indent="-228573" eaLnBrk="0" fontAlgn="base" hangingPunct="0">
              <a:spcBef>
                <a:spcPct val="0"/>
              </a:spcBef>
              <a:spcAft>
                <a:spcPct val="0"/>
              </a:spcAft>
              <a:defRPr>
                <a:solidFill>
                  <a:schemeClr val="tx1"/>
                </a:solidFill>
                <a:latin typeface="Arial" charset="0"/>
                <a:ea typeface="ＭＳ Ｐゴシック" pitchFamily="34" charset="-128"/>
              </a:defRPr>
            </a:lvl6pPr>
            <a:lvl7pPr marL="2971447" indent="-228573" eaLnBrk="0" fontAlgn="base" hangingPunct="0">
              <a:spcBef>
                <a:spcPct val="0"/>
              </a:spcBef>
              <a:spcAft>
                <a:spcPct val="0"/>
              </a:spcAft>
              <a:defRPr>
                <a:solidFill>
                  <a:schemeClr val="tx1"/>
                </a:solidFill>
                <a:latin typeface="Arial" charset="0"/>
                <a:ea typeface="ＭＳ Ｐゴシック" pitchFamily="34" charset="-128"/>
              </a:defRPr>
            </a:lvl7pPr>
            <a:lvl8pPr marL="3428593" indent="-228573" eaLnBrk="0" fontAlgn="base" hangingPunct="0">
              <a:spcBef>
                <a:spcPct val="0"/>
              </a:spcBef>
              <a:spcAft>
                <a:spcPct val="0"/>
              </a:spcAft>
              <a:defRPr>
                <a:solidFill>
                  <a:schemeClr val="tx1"/>
                </a:solidFill>
                <a:latin typeface="Arial" charset="0"/>
                <a:ea typeface="ＭＳ Ｐゴシック" pitchFamily="34" charset="-128"/>
              </a:defRPr>
            </a:lvl8pPr>
            <a:lvl9pPr marL="3885738" indent="-228573"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F188CED-BEEE-4654-91E8-142443A82B6D}" type="slidenum">
              <a:rPr lang="id-ID" smtClean="0">
                <a:latin typeface="Calibri" pitchFamily="34" charset="0"/>
              </a:rPr>
              <a:pPr eaLnBrk="1" hangingPunct="1"/>
              <a:t>11</a:t>
            </a:fld>
            <a:endParaRPr lang="id-ID" smtClean="0">
              <a:latin typeface="Calibri" pitchFamily="34" charset="0"/>
            </a:endParaRPr>
          </a:p>
        </p:txBody>
      </p:sp>
      <p:sp>
        <p:nvSpPr>
          <p:cNvPr id="5" name="Date Placeholder 4"/>
          <p:cNvSpPr>
            <a:spLocks noGrp="1"/>
          </p:cNvSpPr>
          <p:nvPr>
            <p:ph type="dt" sz="quarter" idx="1"/>
          </p:nvPr>
        </p:nvSpPr>
        <p:spPr/>
        <p:txBody>
          <a:bodyPr rtlCol="0"/>
          <a:lstStyle/>
          <a:p>
            <a:pPr>
              <a:defRPr/>
            </a:pPr>
            <a:endParaRPr lang="id-ID">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15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AED8EE6-A0A4-4A8F-BCFE-B355D9C8DAE0}" type="datetime1">
              <a:rPr lang="id-ID" smtClean="0"/>
              <a:pPr/>
              <a:t>02/12/2012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246103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64ED887-597C-498E-A5DD-00CBDE481310}" type="datetime1">
              <a:rPr lang="id-ID" smtClean="0"/>
              <a:pPr/>
              <a:t>02/12/2012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79221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13E59E-9FC3-441D-ABB8-76BF342E25BB}" type="datetime1">
              <a:rPr lang="id-ID" smtClean="0"/>
              <a:pPr/>
              <a:t>02/12/2012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23293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CB921AC-A24B-40FA-BBBF-E40ACFF3C43F}" type="datetime1">
              <a:rPr lang="id-ID" smtClean="0"/>
              <a:pPr/>
              <a:t>02/12/2012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369110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8B068-7181-4204-AA87-73A36FA27C55}" type="datetime1">
              <a:rPr lang="id-ID" smtClean="0"/>
              <a:pPr/>
              <a:t>02/12/2012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310090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1DADD04-466A-4B87-B1C5-7F13041750C9}" type="datetime1">
              <a:rPr lang="id-ID" smtClean="0"/>
              <a:pPr/>
              <a:t>02/12/2012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06099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FA920D3-7A2C-4CFD-BC2D-A7A4A0463B8C}" type="datetime1">
              <a:rPr lang="id-ID" smtClean="0"/>
              <a:pPr/>
              <a:t>02/12/2012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25516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6D9459E-955F-42AC-BAF0-8261BA577603}" type="datetime1">
              <a:rPr lang="id-ID" smtClean="0"/>
              <a:pPr/>
              <a:t>02/12/2012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07311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1DF2C-3CA2-40F7-9194-FE5322E87CD8}" type="datetime1">
              <a:rPr lang="id-ID" smtClean="0"/>
              <a:pPr/>
              <a:t>02/12/2012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356345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F0AF8-CA2C-471E-B8F0-D0DB9A3B080F}" type="datetime1">
              <a:rPr lang="id-ID" smtClean="0"/>
              <a:pPr/>
              <a:t>02/12/2012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91368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DB463-EB5D-4800-B8DC-E824FD175DD4}" type="datetime1">
              <a:rPr lang="id-ID" smtClean="0"/>
              <a:pPr/>
              <a:t>02/12/2012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145272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905AF-2F79-498D-91F1-C4AD7928E26E}" type="datetime1">
              <a:rPr lang="id-ID" smtClean="0"/>
              <a:pPr/>
              <a:t>02/12/2012</a:t>
            </a:fld>
            <a:endParaRPr lang="id-ID"/>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DEDF1-2D69-4A24-90B2-688D088CE037}" type="slidenum">
              <a:rPr lang="id-ID" smtClean="0"/>
              <a:pPr/>
              <a:t>‹#›</a:t>
            </a:fld>
            <a:endParaRPr lang="id-ID"/>
          </a:p>
        </p:txBody>
      </p:sp>
    </p:spTree>
    <p:extLst>
      <p:ext uri="{BB962C8B-B14F-4D97-AF65-F5344CB8AC3E}">
        <p14:creationId xmlns:p14="http://schemas.microsoft.com/office/powerpoint/2010/main" xmlns="" val="2202605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64904"/>
            <a:ext cx="9906000" cy="16561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5400" b="1" dirty="0" smtClean="0">
                <a:solidFill>
                  <a:schemeClr val="accent1">
                    <a:lumMod val="75000"/>
                  </a:schemeClr>
                </a:solidFill>
                <a:effectLst>
                  <a:outerShdw blurRad="38100" dist="38100" dir="2700000" algn="tl">
                    <a:srgbClr val="000000">
                      <a:alpha val="43137"/>
                    </a:srgbClr>
                  </a:outerShdw>
                </a:effectLst>
                <a:latin typeface="+mj-lt"/>
              </a:rPr>
              <a:t>Pengembangan</a:t>
            </a:r>
            <a:r>
              <a:rPr lang="id-ID" sz="3600" b="1" dirty="0">
                <a:solidFill>
                  <a:schemeClr val="accent1">
                    <a:lumMod val="75000"/>
                  </a:schemeClr>
                </a:solidFill>
                <a:effectLst>
                  <a:outerShdw blurRad="38100" dist="38100" dir="2700000" algn="tl">
                    <a:srgbClr val="000000">
                      <a:alpha val="43137"/>
                    </a:srgbClr>
                  </a:outerShdw>
                </a:effectLst>
                <a:latin typeface="+mj-lt"/>
              </a:rPr>
              <a:t> </a:t>
            </a:r>
            <a:r>
              <a:rPr lang="id-ID" sz="5400" b="1" dirty="0" smtClean="0">
                <a:solidFill>
                  <a:schemeClr val="accent6">
                    <a:lumMod val="75000"/>
                  </a:schemeClr>
                </a:solidFill>
                <a:effectLst>
                  <a:outerShdw blurRad="38100" dist="38100" dir="2700000" algn="tl">
                    <a:srgbClr val="000000">
                      <a:alpha val="43137"/>
                    </a:srgbClr>
                  </a:outerShdw>
                </a:effectLst>
                <a:latin typeface="+mj-lt"/>
              </a:rPr>
              <a:t>Kurikulum 2013</a:t>
            </a:r>
            <a:endParaRPr lang="id-ID" sz="5400" b="1" dirty="0">
              <a:solidFill>
                <a:schemeClr val="accent6">
                  <a:lumMod val="75000"/>
                </a:schemeClr>
              </a:solidFill>
              <a:effectLst>
                <a:outerShdw blurRad="38100" dist="38100" dir="2700000" algn="tl">
                  <a:srgbClr val="000000">
                    <a:alpha val="43137"/>
                  </a:srgbClr>
                </a:outerShdw>
              </a:effectLst>
              <a:latin typeface="+mj-lt"/>
            </a:endParaRPr>
          </a:p>
        </p:txBody>
      </p:sp>
      <p:sp>
        <p:nvSpPr>
          <p:cNvPr id="5" name="TextBox 4"/>
          <p:cNvSpPr txBox="1"/>
          <p:nvPr/>
        </p:nvSpPr>
        <p:spPr>
          <a:xfrm>
            <a:off x="0" y="5951023"/>
            <a:ext cx="9906000" cy="646331"/>
          </a:xfrm>
          <a:prstGeom prst="rect">
            <a:avLst/>
          </a:prstGeom>
          <a:noFill/>
        </p:spPr>
        <p:txBody>
          <a:bodyPr wrap="square" rtlCol="0">
            <a:spAutoFit/>
          </a:bodyPr>
          <a:lstStyle/>
          <a:p>
            <a:pPr algn="ctr"/>
            <a:r>
              <a:rPr lang="id-ID" dirty="0" smtClean="0"/>
              <a:t>KEMENTERIAN PENDIDIKAN DAN KEBUDAYAAN</a:t>
            </a:r>
          </a:p>
          <a:p>
            <a:pPr algn="ctr"/>
            <a:r>
              <a:rPr lang="id-ID" dirty="0" smtClean="0"/>
              <a:t>NOVEMBER 2012</a:t>
            </a:r>
            <a:endParaRPr lang="id-ID" dirty="0"/>
          </a:p>
        </p:txBody>
      </p:sp>
      <p:pic>
        <p:nvPicPr>
          <p:cNvPr id="6" name="Picture 6" descr="diknas"/>
          <p:cNvPicPr>
            <a:picLocks noChangeAspect="1" noChangeArrowheads="1"/>
          </p:cNvPicPr>
          <p:nvPr/>
        </p:nvPicPr>
        <p:blipFill>
          <a:blip r:embed="rId3" cstate="print"/>
          <a:srcRect/>
          <a:stretch>
            <a:fillRect/>
          </a:stretch>
        </p:blipFill>
        <p:spPr bwMode="auto">
          <a:xfrm>
            <a:off x="4393757" y="559329"/>
            <a:ext cx="1118489" cy="111097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F9FDEDF1-2D69-4A24-90B2-688D088CE037}" type="slidenum">
              <a:rPr lang="id-ID" smtClean="0"/>
              <a:pPr/>
              <a:t>1</a:t>
            </a:fld>
            <a:endParaRPr lang="id-ID"/>
          </a:p>
        </p:txBody>
      </p:sp>
    </p:spTree>
    <p:extLst>
      <p:ext uri="{BB962C8B-B14F-4D97-AF65-F5344CB8AC3E}">
        <p14:creationId xmlns:p14="http://schemas.microsoft.com/office/powerpoint/2010/main" xmlns="" val="3385270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31520"/>
          </a:xfr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a:noAutofit/>
          </a:bodyPr>
          <a:lstStyle/>
          <a:p>
            <a:r>
              <a:rPr lang="en-US" sz="2400" b="1" dirty="0" smtClean="0">
                <a:solidFill>
                  <a:schemeClr val="accent6">
                    <a:lumMod val="50000"/>
                  </a:schemeClr>
                </a:solidFill>
              </a:rPr>
              <a:t>Total number of intended instruction hours in public institutions between the ages of 7 and 14 </a:t>
            </a:r>
            <a:endParaRPr lang="id-ID" sz="2400" b="1" dirty="0">
              <a:solidFill>
                <a:schemeClr val="accent6">
                  <a:lumMod val="50000"/>
                </a:schemeClr>
              </a:solidFill>
            </a:endParaRPr>
          </a:p>
        </p:txBody>
      </p:sp>
      <p:graphicFrame>
        <p:nvGraphicFramePr>
          <p:cNvPr id="4" name="Chart 3"/>
          <p:cNvGraphicFramePr>
            <a:graphicFrameLocks/>
          </p:cNvGraphicFramePr>
          <p:nvPr/>
        </p:nvGraphicFramePr>
        <p:xfrm>
          <a:off x="0" y="762003"/>
          <a:ext cx="9906000" cy="6095999"/>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7924800" y="4572000"/>
            <a:ext cx="247650" cy="914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5457057" y="2175680"/>
            <a:ext cx="2592288" cy="29184"/>
          </a:xfrm>
          <a:prstGeom prst="line">
            <a:avLst/>
          </a:prstGeom>
        </p:spPr>
        <p:style>
          <a:lnRef idx="2">
            <a:schemeClr val="accent2"/>
          </a:lnRef>
          <a:fillRef idx="0">
            <a:schemeClr val="accent2"/>
          </a:fillRef>
          <a:effectRef idx="1">
            <a:schemeClr val="accent2"/>
          </a:effectRef>
          <a:fontRef idx="minor">
            <a:schemeClr val="tx1"/>
          </a:fontRef>
        </p:style>
      </p:cxnSp>
      <p:sp>
        <p:nvSpPr>
          <p:cNvPr id="17" name="Isosceles Triangle 16"/>
          <p:cNvSpPr/>
          <p:nvPr/>
        </p:nvSpPr>
        <p:spPr>
          <a:xfrm>
            <a:off x="7924784" y="2276872"/>
            <a:ext cx="144016" cy="1440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8016249" y="2176116"/>
            <a:ext cx="752129" cy="369332"/>
          </a:xfrm>
          <a:prstGeom prst="rect">
            <a:avLst/>
          </a:prstGeom>
          <a:noFill/>
        </p:spPr>
        <p:txBody>
          <a:bodyPr wrap="none" rtlCol="0">
            <a:spAutoFit/>
          </a:bodyPr>
          <a:lstStyle/>
          <a:p>
            <a:r>
              <a:rPr lang="id-ID" dirty="0" smtClean="0"/>
              <a:t>= 15%</a:t>
            </a:r>
            <a:endParaRPr lang="id-ID" dirty="0"/>
          </a:p>
        </p:txBody>
      </p:sp>
      <p:sp>
        <p:nvSpPr>
          <p:cNvPr id="19" name="Rounded Rectangle 18"/>
          <p:cNvSpPr/>
          <p:nvPr/>
        </p:nvSpPr>
        <p:spPr>
          <a:xfrm>
            <a:off x="5385049" y="4509120"/>
            <a:ext cx="247650" cy="13681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385048" y="2204864"/>
            <a:ext cx="144016" cy="2232248"/>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Slide Number Placeholder 2"/>
          <p:cNvSpPr>
            <a:spLocks noGrp="1"/>
          </p:cNvSpPr>
          <p:nvPr>
            <p:ph type="sldNum" sz="quarter" idx="12"/>
          </p:nvPr>
        </p:nvSpPr>
        <p:spPr/>
        <p:txBody>
          <a:bodyPr/>
          <a:lstStyle/>
          <a:p>
            <a:fld id="{F9FDEDF1-2D69-4A24-90B2-688D088CE037}" type="slidenum">
              <a:rPr lang="id-ID" smtClean="0"/>
              <a:pPr/>
              <a:t>10</a:t>
            </a:fld>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11</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Rasional Pengembangan Kurikulum</a:t>
            </a: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3</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843969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 y="-19907"/>
            <a:ext cx="9904203" cy="712603"/>
          </a:xfrm>
        </p:spPr>
        <p:txBody>
          <a:bodyPr vert="horz" lIns="91440" tIns="45720" rIns="91440" bIns="45720" rtlCol="0" anchor="ctr">
            <a:normAutofit/>
          </a:bodyPr>
          <a:lstStyle/>
          <a:p>
            <a:r>
              <a:rPr lang="id-ID" sz="3600" b="1" dirty="0" smtClean="0">
                <a:solidFill>
                  <a:schemeClr val="accent5">
                    <a:lumMod val="75000"/>
                  </a:schemeClr>
                </a:solidFill>
              </a:rPr>
              <a:t>Permasalahan Kurikulum 2006</a:t>
            </a:r>
            <a:endParaRPr lang="id-ID" sz="3600" b="1" dirty="0">
              <a:solidFill>
                <a:schemeClr val="accent5">
                  <a:lumMod val="75000"/>
                </a:schemeClr>
              </a:solidFill>
            </a:endParaRPr>
          </a:p>
        </p:txBody>
      </p:sp>
      <p:sp>
        <p:nvSpPr>
          <p:cNvPr id="3" name="Content Placeholder 2"/>
          <p:cNvSpPr>
            <a:spLocks noGrp="1"/>
          </p:cNvSpPr>
          <p:nvPr>
            <p:ph idx="1"/>
          </p:nvPr>
        </p:nvSpPr>
        <p:spPr>
          <a:xfrm>
            <a:off x="200472" y="764704"/>
            <a:ext cx="9505056" cy="5760640"/>
          </a:xfrm>
        </p:spPr>
        <p:txBody>
          <a:bodyPr>
            <a:noAutofit/>
          </a:bodyPr>
          <a:lstStyle/>
          <a:p>
            <a:r>
              <a:rPr lang="id-ID" sz="1800" dirty="0" smtClean="0"/>
              <a:t>Konten kurikulum masih terlalu padat yang ditunjukkan dengan banyaknya matapelajaran dan banyak materi yang keluasan dan tingkat kesukarannya melampaui tingkat perkembangan usia anak.</a:t>
            </a:r>
          </a:p>
          <a:p>
            <a:r>
              <a:rPr lang="id-ID" sz="1800" dirty="0" smtClean="0"/>
              <a:t>Kurikulum belum sepenuhnya berbasis kompetensi sesuai dengan tuntutan fungsi dan tujuan pendidikan nasional.</a:t>
            </a:r>
          </a:p>
          <a:p>
            <a:r>
              <a:rPr lang="id-ID" sz="1800" dirty="0" smtClean="0"/>
              <a:t>Kompetensi belum menggambarkan secara holistik domain sikap, keterampilan, dan pengetahuan.</a:t>
            </a:r>
          </a:p>
          <a:p>
            <a:r>
              <a:rPr lang="id-ID" sz="1800" dirty="0" smtClean="0"/>
              <a:t>Beberapa kompetensi yang dibutuhkan sesuai dengan perkembangan kebutuhan (misalnya pendidikan karakter, metodologi pembelajaran aktif, keseimbangan </a:t>
            </a:r>
            <a:r>
              <a:rPr lang="id-ID" sz="1800" i="1" dirty="0" smtClean="0"/>
              <a:t>soft skills </a:t>
            </a:r>
            <a:r>
              <a:rPr lang="id-ID" sz="1800" dirty="0" smtClean="0"/>
              <a:t>dan </a:t>
            </a:r>
            <a:r>
              <a:rPr lang="id-ID" sz="1800" i="1" dirty="0" smtClean="0"/>
              <a:t>hard skills, </a:t>
            </a:r>
            <a:r>
              <a:rPr lang="id-ID" sz="1800" dirty="0" smtClean="0"/>
              <a:t>kewirausahaan) belum terakomodasi di dalam kurikulum. </a:t>
            </a:r>
          </a:p>
          <a:p>
            <a:r>
              <a:rPr lang="id-ID" sz="1800" dirty="0" smtClean="0"/>
              <a:t>Kurikulum belum peka dan tanggap terhadap perubahan sosial yang terjadi pada tingkat lokal, nasional, maupun global.</a:t>
            </a:r>
          </a:p>
          <a:p>
            <a:r>
              <a:rPr lang="id-ID" sz="1800" dirty="0" smtClean="0"/>
              <a:t>Standar proses pembelajaran belum menggambarkan urutan pembelajaran yang rinci sehingga membuka peluang penafsiran yang beraneka ragam dan berujung pada pembelajaran yang berpusat pada guru.</a:t>
            </a:r>
          </a:p>
          <a:p>
            <a:r>
              <a:rPr lang="id-ID" sz="1800" dirty="0" smtClean="0"/>
              <a:t>Standar penilaian belum mengarahkan pada penilaian berbasis kompetensi (proses dan hasil) dan belum secara tegas menuntut adanya remediasi secara berkala.</a:t>
            </a:r>
          </a:p>
          <a:p>
            <a:r>
              <a:rPr lang="id-ID" sz="1800" dirty="0" smtClean="0"/>
              <a:t>Dengan KTSP memerlukan dokumen kurikulum yang lebih rinci agar tidak menimbulkan multi tafsir.</a:t>
            </a:r>
          </a:p>
        </p:txBody>
      </p:sp>
      <p:cxnSp>
        <p:nvCxnSpPr>
          <p:cNvPr id="4" name="Straight Connector 3"/>
          <p:cNvCxnSpPr/>
          <p:nvPr/>
        </p:nvCxnSpPr>
        <p:spPr>
          <a:xfrm>
            <a:off x="0" y="620688"/>
            <a:ext cx="9906000" cy="0"/>
          </a:xfrm>
          <a:prstGeom prst="line">
            <a:avLst/>
          </a:prstGeom>
        </p:spPr>
        <p:style>
          <a:lnRef idx="1">
            <a:schemeClr val="accent2"/>
          </a:lnRef>
          <a:fillRef idx="0">
            <a:schemeClr val="accent2"/>
          </a:fillRef>
          <a:effectRef idx="0">
            <a:schemeClr val="accent2"/>
          </a:effectRef>
          <a:fontRef idx="minor">
            <a:schemeClr val="tx1"/>
          </a:fontRef>
        </p:style>
      </p:cxnSp>
      <p:sp>
        <p:nvSpPr>
          <p:cNvPr id="5" name="Slide Number Placeholder 4"/>
          <p:cNvSpPr>
            <a:spLocks noGrp="1"/>
          </p:cNvSpPr>
          <p:nvPr>
            <p:ph type="sldNum" sz="quarter" idx="12"/>
          </p:nvPr>
        </p:nvSpPr>
        <p:spPr/>
        <p:txBody>
          <a:bodyPr/>
          <a:lstStyle/>
          <a:p>
            <a:fld id="{F9FDEDF1-2D69-4A24-90B2-688D088CE037}" type="slidenum">
              <a:rPr lang="id-ID" smtClean="0"/>
              <a:pPr/>
              <a:t>12</a:t>
            </a:fld>
            <a:endParaRPr lang="id-ID"/>
          </a:p>
        </p:txBody>
      </p:sp>
    </p:spTree>
    <p:extLst>
      <p:ext uri="{BB962C8B-B14F-4D97-AF65-F5344CB8AC3E}">
        <p14:creationId xmlns:p14="http://schemas.microsoft.com/office/powerpoint/2010/main" xmlns="" val="3544556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a:xfrm>
            <a:off x="0" y="0"/>
            <a:ext cx="99060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b="1" dirty="0" smtClean="0">
                <a:solidFill>
                  <a:schemeClr val="accent5">
                    <a:lumMod val="75000"/>
                  </a:schemeClr>
                </a:solidFill>
              </a:rPr>
              <a:t>Alasan Pengembangan </a:t>
            </a:r>
            <a:r>
              <a:rPr lang="id-ID" sz="3600" b="1" dirty="0" smtClean="0">
                <a:solidFill>
                  <a:schemeClr val="accent6">
                    <a:lumMod val="75000"/>
                  </a:schemeClr>
                </a:solidFill>
              </a:rPr>
              <a:t>Kurikulum</a:t>
            </a:r>
          </a:p>
        </p:txBody>
      </p:sp>
      <p:cxnSp>
        <p:nvCxnSpPr>
          <p:cNvPr id="3" name="Straight Connector 2"/>
          <p:cNvCxnSpPr/>
          <p:nvPr/>
        </p:nvCxnSpPr>
        <p:spPr>
          <a:xfrm>
            <a:off x="0" y="762000"/>
            <a:ext cx="9906000" cy="0"/>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xmlns="" val="2484597033"/>
              </p:ext>
            </p:extLst>
          </p:nvPr>
        </p:nvGraphicFramePr>
        <p:xfrm>
          <a:off x="469776" y="980728"/>
          <a:ext cx="4267200" cy="3021416"/>
        </p:xfrm>
        <a:graphic>
          <a:graphicData uri="http://schemas.openxmlformats.org/drawingml/2006/table">
            <a:tbl>
              <a:tblPr firstRow="1" bandRow="1">
                <a:tableStyleId>{7DF18680-E054-41AD-8BC1-D1AEF772440D}</a:tableStyleId>
              </a:tblPr>
              <a:tblGrid>
                <a:gridCol w="4267200"/>
              </a:tblGrid>
              <a:tr h="316144">
                <a:tc>
                  <a:txBody>
                    <a:bodyPr/>
                    <a:lstStyle/>
                    <a:p>
                      <a:r>
                        <a:rPr lang="id-ID" sz="1800" dirty="0" smtClean="0"/>
                        <a:t>Tantangan Masa Depan</a:t>
                      </a:r>
                    </a:p>
                  </a:txBody>
                  <a:tcPr/>
                </a:tc>
              </a:tr>
              <a:tr h="2655656">
                <a:tc>
                  <a:txBody>
                    <a:bodyPr/>
                    <a:lstStyle/>
                    <a:p>
                      <a:pPr marL="147638" lvl="0" indent="-147638">
                        <a:buFont typeface="Arial" pitchFamily="34" charset="0"/>
                        <a:buChar char="•"/>
                      </a:pPr>
                      <a:r>
                        <a:rPr lang="id-ID" sz="1500" dirty="0" smtClean="0"/>
                        <a:t>Globalisasi: WTO, ASEAN Community, APEC, CAFTA</a:t>
                      </a:r>
                    </a:p>
                    <a:p>
                      <a:pPr marL="147638" lvl="0" indent="-147638">
                        <a:buFont typeface="Arial" pitchFamily="34" charset="0"/>
                        <a:buChar char="•"/>
                      </a:pPr>
                      <a:r>
                        <a:rPr lang="en-US" sz="1500" dirty="0" err="1" smtClean="0"/>
                        <a:t>masalah</a:t>
                      </a:r>
                      <a:r>
                        <a:rPr lang="en-US" sz="1500" dirty="0" smtClean="0"/>
                        <a:t> </a:t>
                      </a:r>
                      <a:r>
                        <a:rPr lang="en-US" sz="1500" dirty="0" err="1" smtClean="0"/>
                        <a:t>lingkungan</a:t>
                      </a:r>
                      <a:r>
                        <a:rPr lang="en-US" sz="1500" dirty="0" smtClean="0"/>
                        <a:t> </a:t>
                      </a:r>
                      <a:r>
                        <a:rPr lang="en-US" sz="1500" dirty="0" err="1" smtClean="0"/>
                        <a:t>hidup</a:t>
                      </a:r>
                      <a:endParaRPr lang="id-ID" sz="1500" dirty="0" smtClean="0"/>
                    </a:p>
                    <a:p>
                      <a:pPr marL="147638" lvl="0" indent="-147638">
                        <a:buFont typeface="Arial" pitchFamily="34" charset="0"/>
                        <a:buChar char="•"/>
                      </a:pPr>
                      <a:r>
                        <a:rPr lang="en-US" sz="1500" dirty="0" err="1" smtClean="0"/>
                        <a:t>kemajuan</a:t>
                      </a:r>
                      <a:r>
                        <a:rPr lang="en-US" sz="1500" dirty="0" smtClean="0"/>
                        <a:t> </a:t>
                      </a:r>
                      <a:r>
                        <a:rPr lang="en-US" sz="1500" dirty="0" err="1" smtClean="0"/>
                        <a:t>teknologi</a:t>
                      </a:r>
                      <a:r>
                        <a:rPr lang="en-US" sz="1500" dirty="0" smtClean="0"/>
                        <a:t> </a:t>
                      </a:r>
                      <a:r>
                        <a:rPr lang="en-US" sz="1500" dirty="0" err="1" smtClean="0"/>
                        <a:t>informasi</a:t>
                      </a:r>
                      <a:endParaRPr lang="id-ID" sz="1500" dirty="0" smtClean="0"/>
                    </a:p>
                    <a:p>
                      <a:pPr marL="147638" lvl="0" indent="-147638">
                        <a:buFont typeface="Arial" pitchFamily="34" charset="0"/>
                        <a:buChar char="•"/>
                      </a:pPr>
                      <a:r>
                        <a:rPr lang="en-US" sz="1500" dirty="0" err="1" smtClean="0"/>
                        <a:t>konvergensi</a:t>
                      </a:r>
                      <a:r>
                        <a:rPr lang="en-US" sz="1500" dirty="0" smtClean="0"/>
                        <a:t> </a:t>
                      </a:r>
                      <a:r>
                        <a:rPr lang="en-US" sz="1500" dirty="0" err="1" smtClean="0"/>
                        <a:t>ilmu</a:t>
                      </a:r>
                      <a:r>
                        <a:rPr lang="id-ID" sz="1500" dirty="0" smtClean="0"/>
                        <a:t> dan teknologi</a:t>
                      </a:r>
                    </a:p>
                    <a:p>
                      <a:pPr marL="147638" lvl="0" indent="-147638">
                        <a:buFont typeface="Arial" pitchFamily="34" charset="0"/>
                        <a:buChar char="•"/>
                      </a:pPr>
                      <a:r>
                        <a:rPr lang="en-US" sz="1500" dirty="0" err="1" smtClean="0"/>
                        <a:t>ekonomi</a:t>
                      </a:r>
                      <a:r>
                        <a:rPr lang="en-US" sz="1500" dirty="0" smtClean="0"/>
                        <a:t> </a:t>
                      </a:r>
                      <a:r>
                        <a:rPr lang="en-US" sz="1500" dirty="0" err="1" smtClean="0"/>
                        <a:t>berbasis</a:t>
                      </a:r>
                      <a:r>
                        <a:rPr lang="en-US" sz="1500" dirty="0" smtClean="0"/>
                        <a:t> </a:t>
                      </a:r>
                      <a:r>
                        <a:rPr lang="en-US" sz="1500" dirty="0" err="1" smtClean="0"/>
                        <a:t>pengetahuan</a:t>
                      </a:r>
                      <a:endParaRPr lang="en-US" sz="1500" dirty="0" smtClean="0"/>
                    </a:p>
                    <a:p>
                      <a:pPr marL="147638" lvl="0" indent="-147638">
                        <a:buFont typeface="Arial" pitchFamily="34" charset="0"/>
                        <a:buChar char="•"/>
                      </a:pPr>
                      <a:r>
                        <a:rPr lang="en-US" sz="1500" dirty="0" err="1" smtClean="0"/>
                        <a:t>kebangkitan</a:t>
                      </a:r>
                      <a:r>
                        <a:rPr lang="en-US" sz="1500" dirty="0" smtClean="0"/>
                        <a:t> </a:t>
                      </a:r>
                      <a:r>
                        <a:rPr lang="en-US" sz="1500" dirty="0" err="1" smtClean="0"/>
                        <a:t>industri</a:t>
                      </a:r>
                      <a:r>
                        <a:rPr lang="en-US" sz="1500" dirty="0" smtClean="0"/>
                        <a:t> </a:t>
                      </a:r>
                      <a:r>
                        <a:rPr lang="en-US" sz="1500" dirty="0" err="1" smtClean="0"/>
                        <a:t>kreatif</a:t>
                      </a:r>
                      <a:r>
                        <a:rPr lang="en-US" sz="1500" dirty="0" smtClean="0"/>
                        <a:t> </a:t>
                      </a:r>
                      <a:r>
                        <a:rPr lang="en-US" sz="1500" dirty="0" err="1" smtClean="0"/>
                        <a:t>dan</a:t>
                      </a:r>
                      <a:r>
                        <a:rPr lang="en-US" sz="1500" dirty="0" smtClean="0"/>
                        <a:t> </a:t>
                      </a:r>
                      <a:r>
                        <a:rPr lang="en-US" sz="1500" dirty="0" err="1" smtClean="0"/>
                        <a:t>budaya</a:t>
                      </a:r>
                      <a:endParaRPr lang="id-ID" sz="1500" dirty="0" smtClean="0"/>
                    </a:p>
                    <a:p>
                      <a:pPr marL="147638" lvl="0" indent="-147638">
                        <a:buFont typeface="Arial" pitchFamily="34" charset="0"/>
                        <a:buChar char="•"/>
                      </a:pPr>
                      <a:r>
                        <a:rPr lang="en-US" sz="1500" dirty="0" err="1" smtClean="0"/>
                        <a:t>pergeseran</a:t>
                      </a:r>
                      <a:r>
                        <a:rPr lang="en-US" sz="1500" dirty="0" smtClean="0"/>
                        <a:t> </a:t>
                      </a:r>
                      <a:r>
                        <a:rPr lang="en-US" sz="1500" dirty="0" err="1" smtClean="0"/>
                        <a:t>kekuatan</a:t>
                      </a:r>
                      <a:r>
                        <a:rPr lang="en-US" sz="1500" dirty="0" smtClean="0"/>
                        <a:t> </a:t>
                      </a:r>
                      <a:r>
                        <a:rPr lang="en-US" sz="1500" dirty="0" err="1" smtClean="0"/>
                        <a:t>ekonomi</a:t>
                      </a:r>
                      <a:r>
                        <a:rPr lang="en-US" sz="1500" dirty="0" smtClean="0"/>
                        <a:t> </a:t>
                      </a:r>
                      <a:r>
                        <a:rPr lang="en-US" sz="1500" dirty="0" err="1" smtClean="0"/>
                        <a:t>dunia</a:t>
                      </a:r>
                      <a:endParaRPr lang="id-ID" sz="1500" dirty="0" smtClean="0"/>
                    </a:p>
                    <a:p>
                      <a:pPr marL="147638" lvl="0" indent="-147638">
                        <a:buFont typeface="Arial" pitchFamily="34" charset="0"/>
                        <a:buChar char="•"/>
                      </a:pPr>
                      <a:r>
                        <a:rPr lang="en-US" sz="1500" dirty="0" err="1" smtClean="0"/>
                        <a:t>pengaruh</a:t>
                      </a:r>
                      <a:r>
                        <a:rPr lang="en-US" sz="1500" dirty="0" smtClean="0"/>
                        <a:t> </a:t>
                      </a:r>
                      <a:r>
                        <a:rPr lang="en-US" sz="1500" dirty="0" err="1" smtClean="0"/>
                        <a:t>dan</a:t>
                      </a:r>
                      <a:r>
                        <a:rPr lang="en-US" sz="1500" dirty="0" smtClean="0"/>
                        <a:t> </a:t>
                      </a:r>
                      <a:r>
                        <a:rPr lang="en-US" sz="1500" dirty="0" err="1" smtClean="0"/>
                        <a:t>imbas</a:t>
                      </a:r>
                      <a:r>
                        <a:rPr lang="en-US" sz="1500" dirty="0" smtClean="0"/>
                        <a:t> </a:t>
                      </a:r>
                      <a:r>
                        <a:rPr lang="en-US" sz="1500" dirty="0" err="1" smtClean="0"/>
                        <a:t>teknosains</a:t>
                      </a:r>
                      <a:endParaRPr lang="id-ID" sz="1500" dirty="0" smtClean="0"/>
                    </a:p>
                    <a:p>
                      <a:pPr marL="147638" lvl="0" indent="-147638">
                        <a:buFont typeface="Arial" pitchFamily="34" charset="0"/>
                        <a:buChar char="•"/>
                      </a:pPr>
                      <a:r>
                        <a:rPr lang="id-ID" sz="1500" dirty="0" smtClean="0"/>
                        <a:t>mutu, </a:t>
                      </a:r>
                      <a:r>
                        <a:rPr lang="en-US" sz="1500" dirty="0" err="1" smtClean="0"/>
                        <a:t>investasi</a:t>
                      </a:r>
                      <a:r>
                        <a:rPr lang="en-US" sz="1500" dirty="0" smtClean="0"/>
                        <a:t> </a:t>
                      </a:r>
                      <a:r>
                        <a:rPr lang="en-US" sz="1500" dirty="0" err="1" smtClean="0"/>
                        <a:t>dan</a:t>
                      </a:r>
                      <a:r>
                        <a:rPr lang="en-US" sz="1500" dirty="0" smtClean="0"/>
                        <a:t> </a:t>
                      </a:r>
                      <a:r>
                        <a:rPr lang="en-US" sz="1500" dirty="0" err="1" smtClean="0"/>
                        <a:t>transformasi</a:t>
                      </a:r>
                      <a:r>
                        <a:rPr lang="en-US" sz="1500" dirty="0" smtClean="0"/>
                        <a:t> </a:t>
                      </a:r>
                      <a:r>
                        <a:rPr lang="en-US" sz="1500" dirty="0" err="1" smtClean="0"/>
                        <a:t>pada</a:t>
                      </a:r>
                      <a:r>
                        <a:rPr lang="en-US" sz="1500" dirty="0" smtClean="0"/>
                        <a:t> </a:t>
                      </a:r>
                      <a:r>
                        <a:rPr lang="en-US" sz="1500" dirty="0" err="1" smtClean="0"/>
                        <a:t>sektor</a:t>
                      </a:r>
                      <a:r>
                        <a:rPr lang="en-US" sz="1500" dirty="0" smtClean="0"/>
                        <a:t> </a:t>
                      </a:r>
                      <a:r>
                        <a:rPr lang="en-US" sz="1500" dirty="0" err="1" smtClean="0"/>
                        <a:t>pendidikan</a:t>
                      </a:r>
                      <a:endParaRPr lang="id-ID" sz="1500" dirty="0" smtClean="0"/>
                    </a:p>
                    <a:p>
                      <a:pPr marL="147638" lvl="0" indent="-147638">
                        <a:buFont typeface="Arial" pitchFamily="34" charset="0"/>
                        <a:buChar char="•"/>
                      </a:pPr>
                      <a:r>
                        <a:rPr lang="id-ID" sz="1500" dirty="0" smtClean="0"/>
                        <a:t>Hasil TIMSS dan PISA</a:t>
                      </a: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382511293"/>
              </p:ext>
            </p:extLst>
          </p:nvPr>
        </p:nvGraphicFramePr>
        <p:xfrm>
          <a:off x="4794448" y="980728"/>
          <a:ext cx="4695056" cy="3024336"/>
        </p:xfrm>
        <a:graphic>
          <a:graphicData uri="http://schemas.openxmlformats.org/drawingml/2006/table">
            <a:tbl>
              <a:tblPr firstRow="1" bandRow="1">
                <a:tableStyleId>{00A15C55-8517-42AA-B614-E9B94910E393}</a:tableStyleId>
              </a:tblPr>
              <a:tblGrid>
                <a:gridCol w="4695056"/>
              </a:tblGrid>
              <a:tr h="387049">
                <a:tc>
                  <a:txBody>
                    <a:bodyPr/>
                    <a:lstStyle/>
                    <a:p>
                      <a:r>
                        <a:rPr lang="id-ID" sz="1800" dirty="0" smtClean="0"/>
                        <a:t>Kompetensi Masa Depan</a:t>
                      </a:r>
                    </a:p>
                  </a:txBody>
                  <a:tcPr/>
                </a:tc>
              </a:tr>
              <a:tr h="2637287">
                <a:tc>
                  <a:txBody>
                    <a:bodyPr/>
                    <a:lstStyle/>
                    <a:p>
                      <a:pPr marL="147638" lvl="0" indent="-147638">
                        <a:buFont typeface="Arial" pitchFamily="34" charset="0"/>
                        <a:buChar char="•"/>
                      </a:pPr>
                      <a:r>
                        <a:rPr lang="id-ID" sz="1500" dirty="0" smtClean="0"/>
                        <a:t>Kemampuan berkomunikasi</a:t>
                      </a:r>
                    </a:p>
                    <a:p>
                      <a:pPr marL="147638" lvl="0" indent="-147638">
                        <a:buFont typeface="Arial" pitchFamily="34" charset="0"/>
                        <a:buChar char="•"/>
                      </a:pPr>
                      <a:r>
                        <a:rPr lang="id-ID" sz="1500" dirty="0" smtClean="0"/>
                        <a:t>Kemampuan berpikir jernih dan kritis</a:t>
                      </a:r>
                    </a:p>
                    <a:p>
                      <a:pPr marL="147638" lvl="0" indent="-147638">
                        <a:buFont typeface="Arial" pitchFamily="34" charset="0"/>
                        <a:buChar char="•"/>
                      </a:pPr>
                      <a:r>
                        <a:rPr lang="id-ID" sz="1500" dirty="0" smtClean="0"/>
                        <a:t>Kemampuan mempertimbangkan segi moral suatu permasalahan</a:t>
                      </a:r>
                    </a:p>
                    <a:p>
                      <a:pPr marL="147638" lvl="0" indent="-147638">
                        <a:buFont typeface="Arial" pitchFamily="34" charset="0"/>
                        <a:buChar char="•"/>
                      </a:pPr>
                      <a:r>
                        <a:rPr lang="id-ID" sz="1500" dirty="0" smtClean="0"/>
                        <a:t>Kemampuan menjadi warga negara yang efektif</a:t>
                      </a:r>
                    </a:p>
                    <a:p>
                      <a:pPr marL="147638" lvl="0" indent="-147638">
                        <a:buFont typeface="Arial" pitchFamily="34" charset="0"/>
                        <a:buChar char="•"/>
                      </a:pPr>
                      <a:r>
                        <a:rPr lang="id-ID" sz="1500" dirty="0" smtClean="0"/>
                        <a:t>Kemampuan mencoba untuk mengerti dan toleran terhadap pandangan yang berbeda </a:t>
                      </a:r>
                    </a:p>
                    <a:p>
                      <a:pPr marL="147638" lvl="0" indent="-147638">
                        <a:buFont typeface="Arial" pitchFamily="34" charset="0"/>
                        <a:buChar char="•"/>
                      </a:pPr>
                      <a:r>
                        <a:rPr lang="id-ID" sz="1500" dirty="0" smtClean="0"/>
                        <a:t>Kemampuan hidup dalam masyarakat yang mengglobal</a:t>
                      </a:r>
                    </a:p>
                    <a:p>
                      <a:pPr marL="147638" lvl="0" indent="-147638">
                        <a:buFont typeface="Arial" pitchFamily="34" charset="0"/>
                        <a:buChar char="•"/>
                      </a:pPr>
                      <a:r>
                        <a:rPr lang="id-ID" sz="1500" dirty="0" smtClean="0"/>
                        <a:t>Memiliki minat luas mengenai hidup </a:t>
                      </a:r>
                    </a:p>
                    <a:p>
                      <a:pPr marL="147638" lvl="0" indent="-147638">
                        <a:buFont typeface="Arial" pitchFamily="34" charset="0"/>
                        <a:buChar char="•"/>
                      </a:pPr>
                      <a:r>
                        <a:rPr lang="id-ID" sz="1500" dirty="0" smtClean="0"/>
                        <a:t>Memiliki kesiapan untuk bekerja </a:t>
                      </a:r>
                    </a:p>
                    <a:p>
                      <a:pPr marL="147638" lvl="0" indent="-147638">
                        <a:buFont typeface="Arial" pitchFamily="34" charset="0"/>
                        <a:buChar char="•"/>
                      </a:pPr>
                      <a:r>
                        <a:rPr lang="id-ID" sz="1500" dirty="0" smtClean="0"/>
                        <a:t>Memiliki kecerdasan sesuai dengan bakat/minatnya</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961020249"/>
              </p:ext>
            </p:extLst>
          </p:nvPr>
        </p:nvGraphicFramePr>
        <p:xfrm>
          <a:off x="488504" y="4005064"/>
          <a:ext cx="4248472" cy="2232248"/>
        </p:xfrm>
        <a:graphic>
          <a:graphicData uri="http://schemas.openxmlformats.org/drawingml/2006/table">
            <a:tbl>
              <a:tblPr firstRow="1" bandRow="1">
                <a:tableStyleId>{F5AB1C69-6EDB-4FF4-983F-18BD219EF322}</a:tableStyleId>
              </a:tblPr>
              <a:tblGrid>
                <a:gridCol w="4248472"/>
              </a:tblGrid>
              <a:tr h="454013">
                <a:tc>
                  <a:txBody>
                    <a:bodyPr/>
                    <a:lstStyle/>
                    <a:p>
                      <a:r>
                        <a:rPr lang="id-ID" sz="1800" dirty="0" smtClean="0"/>
                        <a:t>Fenomena Negatif  yang  Mengemuka</a:t>
                      </a:r>
                    </a:p>
                  </a:txBody>
                  <a:tcPr/>
                </a:tc>
              </a:tr>
              <a:tr h="1778235">
                <a:tc>
                  <a:txBody>
                    <a:bodyPr/>
                    <a:lstStyle/>
                    <a:p>
                      <a:pPr marL="114300" lvl="0" indent="-171450">
                        <a:buFont typeface="Wingdings" pitchFamily="2" charset="2"/>
                        <a:buChar char="§"/>
                      </a:pPr>
                      <a:r>
                        <a:rPr lang="id-ID" sz="1600" dirty="0" smtClean="0"/>
                        <a:t>P</a:t>
                      </a:r>
                      <a:r>
                        <a:rPr lang="en-US" sz="1600" dirty="0" err="1" smtClean="0"/>
                        <a:t>erkelahian</a:t>
                      </a:r>
                      <a:r>
                        <a:rPr lang="en-US" sz="1600" dirty="0" smtClean="0"/>
                        <a:t> </a:t>
                      </a:r>
                      <a:r>
                        <a:rPr lang="en-US" sz="1600" dirty="0" err="1" smtClean="0"/>
                        <a:t>pelajar</a:t>
                      </a:r>
                      <a:endParaRPr lang="en-US" sz="1600" dirty="0" smtClean="0"/>
                    </a:p>
                    <a:p>
                      <a:pPr marL="114300" lvl="0" indent="-171450">
                        <a:buFont typeface="Wingdings" pitchFamily="2" charset="2"/>
                        <a:buChar char="§"/>
                      </a:pPr>
                      <a:r>
                        <a:rPr lang="id-ID" sz="1600" dirty="0" smtClean="0"/>
                        <a:t>N</a:t>
                      </a:r>
                      <a:r>
                        <a:rPr lang="en-US" sz="1600" dirty="0" err="1" smtClean="0"/>
                        <a:t>arkoba</a:t>
                      </a:r>
                      <a:endParaRPr lang="en-US" sz="1600" dirty="0" smtClean="0"/>
                    </a:p>
                    <a:p>
                      <a:pPr marL="114300" lvl="0" indent="-171450">
                        <a:buFont typeface="Wingdings" pitchFamily="2" charset="2"/>
                        <a:buChar char="§"/>
                      </a:pPr>
                      <a:r>
                        <a:rPr lang="id-ID" sz="1600" dirty="0" smtClean="0"/>
                        <a:t>Korupsi</a:t>
                      </a:r>
                    </a:p>
                    <a:p>
                      <a:pPr marL="114300" lvl="0" indent="-171450">
                        <a:buFont typeface="Wingdings" pitchFamily="2" charset="2"/>
                        <a:buChar char="§"/>
                      </a:pPr>
                      <a:r>
                        <a:rPr lang="id-ID" sz="1600" dirty="0" smtClean="0"/>
                        <a:t>Plagiarisme </a:t>
                      </a:r>
                    </a:p>
                    <a:p>
                      <a:pPr marL="114300" lvl="0" indent="-171450">
                        <a:buFont typeface="Wingdings" pitchFamily="2" charset="2"/>
                        <a:buChar char="§"/>
                      </a:pPr>
                      <a:r>
                        <a:rPr lang="id-ID" sz="1600" dirty="0" smtClean="0"/>
                        <a:t>Kecurangan dalam</a:t>
                      </a:r>
                      <a:r>
                        <a:rPr lang="id-ID" sz="1600" baseline="0" dirty="0" smtClean="0"/>
                        <a:t> Ujian (Contek, Kerpek..)</a:t>
                      </a:r>
                      <a:endParaRPr lang="id-ID" sz="1600" dirty="0" smtClean="0"/>
                    </a:p>
                    <a:p>
                      <a:pPr marL="114300" lvl="0" indent="-171450">
                        <a:buFont typeface="Wingdings" pitchFamily="2" charset="2"/>
                        <a:buChar char="§"/>
                      </a:pPr>
                      <a:r>
                        <a:rPr lang="id-ID" sz="1600" dirty="0" smtClean="0"/>
                        <a:t>Gejolak masyarakat (social unrest)</a:t>
                      </a:r>
                      <a:endParaRPr lang="id-ID" sz="1600" i="1" dirty="0" smtClean="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4035918967"/>
              </p:ext>
            </p:extLst>
          </p:nvPr>
        </p:nvGraphicFramePr>
        <p:xfrm>
          <a:off x="4808984" y="4005064"/>
          <a:ext cx="4678772" cy="2232248"/>
        </p:xfrm>
        <a:graphic>
          <a:graphicData uri="http://schemas.openxmlformats.org/drawingml/2006/table">
            <a:tbl>
              <a:tblPr firstRow="1" bandRow="1">
                <a:tableStyleId>{93296810-A885-4BE3-A3E7-6D5BEEA58F35}</a:tableStyleId>
              </a:tblPr>
              <a:tblGrid>
                <a:gridCol w="4678772"/>
              </a:tblGrid>
              <a:tr h="466242">
                <a:tc>
                  <a:txBody>
                    <a:bodyPr/>
                    <a:lstStyle/>
                    <a:p>
                      <a:r>
                        <a:rPr lang="id-ID" sz="1800" dirty="0" smtClean="0"/>
                        <a:t>Persepsi Masyarakat</a:t>
                      </a:r>
                    </a:p>
                  </a:txBody>
                  <a:tcPr/>
                </a:tc>
              </a:tr>
              <a:tr h="1766006">
                <a:tc>
                  <a:txBody>
                    <a:bodyPr/>
                    <a:lstStyle/>
                    <a:p>
                      <a:pPr marL="180975" lvl="0" indent="-180975">
                        <a:buFont typeface="Arial" pitchFamily="34" charset="0"/>
                        <a:buChar char="•"/>
                      </a:pPr>
                      <a:r>
                        <a:rPr lang="id-ID" sz="1600" dirty="0" smtClean="0"/>
                        <a:t>Terlalu menitikberatkan pada aspek </a:t>
                      </a:r>
                      <a:r>
                        <a:rPr lang="en-US" sz="1600" dirty="0" err="1" smtClean="0"/>
                        <a:t>kognitif</a:t>
                      </a:r>
                      <a:endParaRPr lang="id-ID" sz="1600" dirty="0" smtClean="0"/>
                    </a:p>
                    <a:p>
                      <a:pPr marL="114300" lvl="0" indent="-171450">
                        <a:buFont typeface="Arial" pitchFamily="34" charset="0"/>
                        <a:buChar char="•"/>
                      </a:pPr>
                      <a:r>
                        <a:rPr lang="id-ID" sz="1600" dirty="0" smtClean="0"/>
                        <a:t>Beban siswa terlalu berat</a:t>
                      </a:r>
                    </a:p>
                    <a:p>
                      <a:pPr marL="114300" lvl="0" indent="-171450">
                        <a:buFont typeface="Arial" pitchFamily="34" charset="0"/>
                        <a:buChar char="•"/>
                      </a:pPr>
                      <a:r>
                        <a:rPr lang="id-ID" sz="1600" dirty="0" smtClean="0"/>
                        <a:t>Kurang bermuatan karakter</a:t>
                      </a:r>
                    </a:p>
                  </a:txBody>
                  <a:tcPr/>
                </a:tc>
              </a:tr>
            </a:tbl>
          </a:graphicData>
        </a:graphic>
      </p:graphicFrame>
      <p:sp>
        <p:nvSpPr>
          <p:cNvPr id="8" name="Slide Number Placeholder 7"/>
          <p:cNvSpPr>
            <a:spLocks noGrp="1"/>
          </p:cNvSpPr>
          <p:nvPr>
            <p:ph type="sldNum" sz="quarter" idx="12"/>
          </p:nvPr>
        </p:nvSpPr>
        <p:spPr/>
        <p:txBody>
          <a:bodyPr/>
          <a:lstStyle/>
          <a:p>
            <a:fld id="{F9FDEDF1-2D69-4A24-90B2-688D088CE037}" type="slidenum">
              <a:rPr lang="id-ID" smtClean="0"/>
              <a:pPr/>
              <a:t>13</a:t>
            </a:fld>
            <a:endParaRPr lang="id-ID"/>
          </a:p>
        </p:txBody>
      </p:sp>
    </p:spTree>
    <p:extLst>
      <p:ext uri="{BB962C8B-B14F-4D97-AF65-F5344CB8AC3E}">
        <p14:creationId xmlns:p14="http://schemas.microsoft.com/office/powerpoint/2010/main" xmlns="" val="2553116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913" y="1074743"/>
          <a:ext cx="4176712" cy="1508233"/>
        </p:xfrm>
        <a:graphic>
          <a:graphicData uri="http://schemas.openxmlformats.org/drawingml/2006/table">
            <a:tbl>
              <a:tblPr firstRow="1" bandRow="1">
                <a:tableStyleId>{5C22544A-7EE6-4342-B048-85BDC9FD1C3A}</a:tableStyleId>
              </a:tblPr>
              <a:tblGrid>
                <a:gridCol w="221149"/>
                <a:gridCol w="3955563"/>
              </a:tblGrid>
              <a:tr h="329293">
                <a:tc gridSpan="2">
                  <a:txBody>
                    <a:bodyPr/>
                    <a:lstStyle/>
                    <a:p>
                      <a:pPr algn="ctr"/>
                      <a:r>
                        <a:rPr lang="en-GB" sz="1600" dirty="0" smtClean="0">
                          <a:latin typeface="+mj-lt"/>
                        </a:rPr>
                        <a:t>A. </a:t>
                      </a:r>
                      <a:r>
                        <a:rPr lang="en-GB" sz="1600" dirty="0" err="1" smtClean="0">
                          <a:latin typeface="+mj-lt"/>
                        </a:rPr>
                        <a:t>Kompetensi</a:t>
                      </a:r>
                      <a:r>
                        <a:rPr lang="en-GB" sz="1600" dirty="0" smtClean="0">
                          <a:latin typeface="+mj-lt"/>
                        </a:rPr>
                        <a:t> </a:t>
                      </a:r>
                      <a:r>
                        <a:rPr lang="en-GB" sz="1600" dirty="0" err="1" smtClean="0">
                          <a:latin typeface="+mj-lt"/>
                        </a:rPr>
                        <a:t>Lulusan</a:t>
                      </a:r>
                      <a:endParaRPr lang="id-ID" sz="1600" dirty="0">
                        <a:latin typeface="+mj-lt"/>
                      </a:endParaRPr>
                    </a:p>
                  </a:txBody>
                  <a:tcPr marL="91445" marR="91445" marT="45738" marB="45738"/>
                </a:tc>
                <a:tc hMerge="1">
                  <a:txBody>
                    <a:bodyPr/>
                    <a:lstStyle/>
                    <a:p>
                      <a:endParaRPr lang="id-ID" sz="1400" dirty="0">
                        <a:latin typeface="+mj-lt"/>
                      </a:endParaRPr>
                    </a:p>
                  </a:txBody>
                  <a:tcPr/>
                </a:tc>
              </a:tr>
              <a:tr h="329293">
                <a:tc>
                  <a:txBody>
                    <a:bodyPr/>
                    <a:lstStyle/>
                    <a:p>
                      <a:r>
                        <a:rPr lang="id-ID" sz="1600" b="1" dirty="0" smtClean="0">
                          <a:latin typeface="+mj-lt"/>
                        </a:rPr>
                        <a:t>1</a:t>
                      </a:r>
                      <a:endParaRPr lang="id-ID" sz="1600" b="1" dirty="0">
                        <a:latin typeface="+mj-lt"/>
                      </a:endParaRPr>
                    </a:p>
                  </a:txBody>
                  <a:tcPr marL="91445" marR="91445" marT="45738" marB="457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Berkarakter</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mulia</a:t>
                      </a:r>
                      <a:endParaRPr lang="id-ID" sz="1600" b="1" dirty="0" smtClean="0">
                        <a:solidFill>
                          <a:schemeClr val="tx2">
                            <a:lumMod val="50000"/>
                          </a:schemeClr>
                        </a:solidFill>
                        <a:latin typeface="+mj-lt"/>
                      </a:endParaRPr>
                    </a:p>
                  </a:txBody>
                  <a:tcPr marL="91445" marR="91445" marT="45738" marB="45738"/>
                </a:tc>
              </a:tr>
              <a:tr h="329293">
                <a:tc>
                  <a:txBody>
                    <a:bodyPr/>
                    <a:lstStyle/>
                    <a:p>
                      <a:r>
                        <a:rPr lang="id-ID" sz="1600" b="1" dirty="0" smtClean="0">
                          <a:latin typeface="+mj-lt"/>
                        </a:rPr>
                        <a:t>2</a:t>
                      </a:r>
                      <a:endParaRPr lang="id-ID" sz="1600" b="1" dirty="0">
                        <a:latin typeface="+mj-lt"/>
                      </a:endParaRPr>
                    </a:p>
                  </a:txBody>
                  <a:tcPr marL="91445" marR="91445" marT="45738" marB="457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Keterampilan</a:t>
                      </a:r>
                      <a:r>
                        <a:rPr lang="en-US" sz="1600" b="1" dirty="0" smtClean="0">
                          <a:solidFill>
                            <a:schemeClr val="tx2">
                              <a:lumMod val="50000"/>
                            </a:schemeClr>
                          </a:solidFill>
                          <a:latin typeface="+mj-lt"/>
                        </a:rPr>
                        <a:t> yang </a:t>
                      </a:r>
                      <a:r>
                        <a:rPr lang="en-US" sz="1600" b="1" dirty="0" err="1" smtClean="0">
                          <a:solidFill>
                            <a:schemeClr val="tx2">
                              <a:lumMod val="50000"/>
                            </a:schemeClr>
                          </a:solidFill>
                          <a:latin typeface="+mj-lt"/>
                        </a:rPr>
                        <a:t>relevan</a:t>
                      </a:r>
                      <a:endParaRPr lang="id-ID" sz="1600" b="1" dirty="0" smtClean="0">
                        <a:solidFill>
                          <a:schemeClr val="tx2">
                            <a:lumMod val="50000"/>
                          </a:schemeClr>
                        </a:solidFill>
                        <a:latin typeface="+mj-lt"/>
                      </a:endParaRPr>
                    </a:p>
                  </a:txBody>
                  <a:tcPr marL="91445" marR="91445" marT="45738" marB="45738"/>
                </a:tc>
              </a:tr>
              <a:tr h="502285">
                <a:tc>
                  <a:txBody>
                    <a:bodyPr/>
                    <a:lstStyle/>
                    <a:p>
                      <a:r>
                        <a:rPr lang="en-US" sz="1600" b="1" dirty="0" smtClean="0">
                          <a:latin typeface="+mj-lt"/>
                        </a:rPr>
                        <a:t>3</a:t>
                      </a:r>
                      <a:endParaRPr lang="id-ID" sz="1600" b="1" dirty="0">
                        <a:latin typeface="+mj-lt"/>
                      </a:endParaRPr>
                    </a:p>
                  </a:txBody>
                  <a:tcPr marL="91445" marR="91445" marT="45738" marB="457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Pengetahuan</a:t>
                      </a:r>
                      <a:r>
                        <a:rPr lang="id-ID" sz="1600" b="1" dirty="0" smtClean="0">
                          <a:solidFill>
                            <a:schemeClr val="tx2">
                              <a:lumMod val="50000"/>
                            </a:schemeClr>
                          </a:solidFill>
                          <a:latin typeface="+mj-lt"/>
                        </a:rPr>
                        <a:t>-pengetahuan</a:t>
                      </a:r>
                      <a:r>
                        <a:rPr lang="en-US" sz="1600" b="1" dirty="0" smtClean="0">
                          <a:solidFill>
                            <a:schemeClr val="tx2">
                              <a:lumMod val="50000"/>
                            </a:schemeClr>
                          </a:solidFill>
                          <a:latin typeface="+mj-lt"/>
                        </a:rPr>
                        <a:t> </a:t>
                      </a:r>
                      <a:r>
                        <a:rPr lang="id-ID" sz="1600" b="1" dirty="0" smtClean="0">
                          <a:solidFill>
                            <a:schemeClr val="tx2">
                              <a:lumMod val="50000"/>
                            </a:schemeClr>
                          </a:solidFill>
                          <a:latin typeface="+mj-lt"/>
                        </a:rPr>
                        <a:t>terkait</a:t>
                      </a:r>
                    </a:p>
                  </a:txBody>
                  <a:tcPr marL="91445" marR="91445" marT="45738" marB="45738"/>
                </a:tc>
              </a:tr>
            </a:tbl>
          </a:graphicData>
        </a:graphic>
      </p:graphicFrame>
      <p:graphicFrame>
        <p:nvGraphicFramePr>
          <p:cNvPr id="3" name="Table 2"/>
          <p:cNvGraphicFramePr>
            <a:graphicFrameLocks noGrp="1"/>
          </p:cNvGraphicFramePr>
          <p:nvPr/>
        </p:nvGraphicFramePr>
        <p:xfrm>
          <a:off x="5424488" y="2743201"/>
          <a:ext cx="4176712" cy="1678520"/>
        </p:xfrm>
        <a:graphic>
          <a:graphicData uri="http://schemas.openxmlformats.org/drawingml/2006/table">
            <a:tbl>
              <a:tblPr firstRow="1" bandRow="1">
                <a:tableStyleId>{5C22544A-7EE6-4342-B048-85BDC9FD1C3A}</a:tableStyleId>
              </a:tblPr>
              <a:tblGrid>
                <a:gridCol w="221149"/>
                <a:gridCol w="3955563"/>
              </a:tblGrid>
              <a:tr h="388142">
                <a:tc gridSpan="2">
                  <a:txBody>
                    <a:bodyPr/>
                    <a:lstStyle/>
                    <a:p>
                      <a:pPr algn="ctr"/>
                      <a:r>
                        <a:rPr lang="en-GB" sz="1600" dirty="0" smtClean="0">
                          <a:latin typeface="+mj-lt"/>
                        </a:rPr>
                        <a:t>B. </a:t>
                      </a:r>
                      <a:r>
                        <a:rPr lang="en-GB" sz="1600" dirty="0" err="1" smtClean="0">
                          <a:latin typeface="+mj-lt"/>
                        </a:rPr>
                        <a:t>Materi</a:t>
                      </a:r>
                      <a:r>
                        <a:rPr lang="en-GB" sz="1600" dirty="0" smtClean="0">
                          <a:latin typeface="+mj-lt"/>
                        </a:rPr>
                        <a:t> </a:t>
                      </a:r>
                      <a:r>
                        <a:rPr lang="en-GB" sz="1600" dirty="0" err="1" smtClean="0">
                          <a:latin typeface="+mj-lt"/>
                        </a:rPr>
                        <a:t>Pembelajaran</a:t>
                      </a:r>
                      <a:endParaRPr lang="id-ID" sz="1600" dirty="0">
                        <a:latin typeface="+mj-lt"/>
                      </a:endParaRPr>
                    </a:p>
                  </a:txBody>
                  <a:tcPr marL="91445" marR="91445" marT="45687" marB="45687"/>
                </a:tc>
                <a:tc hMerge="1">
                  <a:txBody>
                    <a:bodyPr/>
                    <a:lstStyle/>
                    <a:p>
                      <a:endParaRPr lang="id-ID" sz="1400" dirty="0">
                        <a:latin typeface="+mj-lt"/>
                      </a:endParaRPr>
                    </a:p>
                  </a:txBody>
                  <a:tcPr/>
                </a:tc>
              </a:tr>
              <a:tr h="326087">
                <a:tc>
                  <a:txBody>
                    <a:bodyPr/>
                    <a:lstStyle/>
                    <a:p>
                      <a:r>
                        <a:rPr lang="id-ID" sz="1600" b="1" i="0" dirty="0" smtClean="0">
                          <a:latin typeface="+mj-lt"/>
                        </a:rPr>
                        <a:t>1</a:t>
                      </a:r>
                      <a:endParaRPr lang="id-ID" sz="1600" b="1" i="0" dirty="0">
                        <a:latin typeface="+mj-lt"/>
                      </a:endParaRPr>
                    </a:p>
                  </a:txBody>
                  <a:tcPr marL="91445" marR="91445"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dirty="0" err="1" smtClean="0">
                          <a:solidFill>
                            <a:schemeClr val="tx2">
                              <a:lumMod val="50000"/>
                            </a:schemeClr>
                          </a:solidFill>
                          <a:latin typeface="+mj-lt"/>
                        </a:rPr>
                        <a:t>Relevan</a:t>
                      </a:r>
                      <a:r>
                        <a:rPr lang="en-US" sz="1600" b="1" i="0" baseline="0" dirty="0" smtClean="0">
                          <a:solidFill>
                            <a:schemeClr val="tx2">
                              <a:lumMod val="50000"/>
                            </a:schemeClr>
                          </a:solidFill>
                          <a:latin typeface="+mj-lt"/>
                        </a:rPr>
                        <a:t> </a:t>
                      </a:r>
                      <a:r>
                        <a:rPr lang="en-US" sz="1600" b="1" i="0" baseline="0" dirty="0" err="1" smtClean="0">
                          <a:solidFill>
                            <a:schemeClr val="tx2">
                              <a:lumMod val="50000"/>
                            </a:schemeClr>
                          </a:solidFill>
                          <a:latin typeface="+mj-lt"/>
                        </a:rPr>
                        <a:t>dengan</a:t>
                      </a:r>
                      <a:r>
                        <a:rPr lang="en-US" sz="1600" b="1" i="0" baseline="0" dirty="0" smtClean="0">
                          <a:solidFill>
                            <a:schemeClr val="tx2">
                              <a:lumMod val="50000"/>
                            </a:schemeClr>
                          </a:solidFill>
                          <a:latin typeface="+mj-lt"/>
                        </a:rPr>
                        <a:t> </a:t>
                      </a:r>
                      <a:r>
                        <a:rPr lang="id-ID" sz="1600" b="1" i="0" baseline="0" dirty="0" smtClean="0">
                          <a:solidFill>
                            <a:schemeClr val="tx2">
                              <a:lumMod val="50000"/>
                            </a:schemeClr>
                          </a:solidFill>
                          <a:latin typeface="+mj-lt"/>
                        </a:rPr>
                        <a:t>kompetensi yang dibutuhkan </a:t>
                      </a:r>
                      <a:endParaRPr lang="en-US" sz="1600" b="1" i="0" dirty="0" smtClean="0">
                        <a:solidFill>
                          <a:schemeClr val="tx2">
                            <a:lumMod val="50000"/>
                          </a:schemeClr>
                        </a:solidFill>
                        <a:latin typeface="+mj-lt"/>
                      </a:endParaRPr>
                    </a:p>
                  </a:txBody>
                  <a:tcPr marL="91445" marR="91445" marT="45687" marB="45687"/>
                </a:tc>
              </a:tr>
              <a:tr h="315540">
                <a:tc>
                  <a:txBody>
                    <a:bodyPr/>
                    <a:lstStyle/>
                    <a:p>
                      <a:r>
                        <a:rPr lang="id-ID" sz="1600" b="1" dirty="0" smtClean="0">
                          <a:latin typeface="+mj-lt"/>
                        </a:rPr>
                        <a:t>2</a:t>
                      </a:r>
                      <a:endParaRPr lang="id-ID" sz="1600" b="1" dirty="0">
                        <a:latin typeface="+mj-lt"/>
                      </a:endParaRPr>
                    </a:p>
                  </a:txBody>
                  <a:tcPr marL="91445" marR="91445"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Materi</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esensial</a:t>
                      </a:r>
                      <a:endParaRPr lang="en-US" sz="1600" b="1" dirty="0" smtClean="0">
                        <a:solidFill>
                          <a:schemeClr val="tx2">
                            <a:lumMod val="50000"/>
                          </a:schemeClr>
                        </a:solidFill>
                        <a:latin typeface="+mj-lt"/>
                      </a:endParaRPr>
                    </a:p>
                  </a:txBody>
                  <a:tcPr marL="91445" marR="91445" marT="45687" marB="45687"/>
                </a:tc>
              </a:tr>
              <a:tr h="376110">
                <a:tc>
                  <a:txBody>
                    <a:bodyPr/>
                    <a:lstStyle/>
                    <a:p>
                      <a:r>
                        <a:rPr lang="id-ID" sz="1600" b="1" dirty="0" smtClean="0">
                          <a:latin typeface="+mj-lt"/>
                        </a:rPr>
                        <a:t>3</a:t>
                      </a:r>
                      <a:endParaRPr lang="id-ID" sz="1600" b="1" dirty="0">
                        <a:latin typeface="+mj-lt"/>
                      </a:endParaRPr>
                    </a:p>
                  </a:txBody>
                  <a:tcPr marL="91445" marR="91445"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Sesuai</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dengan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tingkat</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perkembangan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anak</a:t>
                      </a:r>
                      <a:endParaRPr lang="en-US" sz="1600" b="1" dirty="0" smtClean="0">
                        <a:solidFill>
                          <a:schemeClr val="tx2">
                            <a:lumMod val="50000"/>
                          </a:schemeClr>
                        </a:solidFill>
                        <a:latin typeface="+mj-lt"/>
                      </a:endParaRPr>
                    </a:p>
                  </a:txBody>
                  <a:tcPr marL="91445" marR="91445" marT="45687" marB="45687"/>
                </a:tc>
              </a:tr>
            </a:tbl>
          </a:graphicData>
        </a:graphic>
      </p:graphicFrame>
      <p:sp>
        <p:nvSpPr>
          <p:cNvPr id="6" name="TextBox 5"/>
          <p:cNvSpPr txBox="1"/>
          <p:nvPr/>
        </p:nvSpPr>
        <p:spPr>
          <a:xfrm>
            <a:off x="173040" y="0"/>
            <a:ext cx="9490075" cy="608494"/>
          </a:xfrm>
          <a:prstGeom prst="rect">
            <a:avLst/>
          </a:prstGeom>
        </p:spPr>
        <p:txBody>
          <a:bodyPr vert="horz" lIns="91440" tIns="45720" rIns="91440" bIns="45720" rtlCol="0" anchor="ctr">
            <a:normAutofit fontScale="92500" lnSpcReduction="10000"/>
          </a:bodyPr>
          <a:lstStyle>
            <a:defPPr>
              <a:defRPr lang="id-ID"/>
            </a:defPPr>
            <a:lvl1pPr algn="ctr">
              <a:spcBef>
                <a:spcPct val="0"/>
              </a:spcBef>
              <a:buNone/>
              <a:defRPr sz="4000" b="1">
                <a:solidFill>
                  <a:schemeClr val="accent5">
                    <a:lumMod val="75000"/>
                  </a:schemeClr>
                </a:solidFill>
                <a:latin typeface="+mj-lt"/>
                <a:ea typeface="+mj-ea"/>
                <a:cs typeface="+mj-cs"/>
              </a:defRPr>
            </a:lvl1pPr>
          </a:lstStyle>
          <a:p>
            <a:r>
              <a:rPr lang="id-ID" dirty="0" smtClean="0"/>
              <a:t>Identifikasi </a:t>
            </a:r>
            <a:r>
              <a:rPr lang="en-US" dirty="0" err="1" smtClean="0"/>
              <a:t>Kesenjangan</a:t>
            </a:r>
            <a:r>
              <a:rPr lang="en-US" dirty="0" smtClean="0"/>
              <a:t> </a:t>
            </a:r>
            <a:r>
              <a:rPr lang="en-GB" dirty="0" err="1">
                <a:solidFill>
                  <a:schemeClr val="accent6">
                    <a:lumMod val="75000"/>
                  </a:schemeClr>
                </a:solidFill>
              </a:rPr>
              <a:t>Kurikulum</a:t>
            </a:r>
            <a:endParaRPr lang="id-ID" dirty="0">
              <a:solidFill>
                <a:schemeClr val="accent6">
                  <a:lumMod val="75000"/>
                </a:schemeClr>
              </a:solidFill>
            </a:endParaRPr>
          </a:p>
        </p:txBody>
      </p:sp>
      <p:cxnSp>
        <p:nvCxnSpPr>
          <p:cNvPr id="7" name="Straight Connector 6"/>
          <p:cNvCxnSpPr/>
          <p:nvPr/>
        </p:nvCxnSpPr>
        <p:spPr>
          <a:xfrm>
            <a:off x="0" y="581025"/>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11815" y="609600"/>
            <a:ext cx="3816350" cy="400050"/>
          </a:xfrm>
          <a:prstGeom prst="rect">
            <a:avLst/>
          </a:prstGeom>
          <a:noFill/>
        </p:spPr>
        <p:txBody>
          <a:bodyPr>
            <a:spAutoFit/>
          </a:bodyPr>
          <a:lstStyle/>
          <a:p>
            <a:pPr algn="ctr">
              <a:defRPr/>
            </a:pPr>
            <a:r>
              <a:rPr lang="id-ID" sz="2000" b="1" dirty="0">
                <a:solidFill>
                  <a:schemeClr val="accent6">
                    <a:lumMod val="75000"/>
                  </a:schemeClr>
                </a:solidFill>
                <a:cs typeface="+mn-cs"/>
              </a:rPr>
              <a:t>Konsep Ideal</a:t>
            </a:r>
          </a:p>
        </p:txBody>
      </p:sp>
      <p:graphicFrame>
        <p:nvGraphicFramePr>
          <p:cNvPr id="13" name="Table 12"/>
          <p:cNvGraphicFramePr>
            <a:graphicFrameLocks noGrp="1"/>
          </p:cNvGraphicFramePr>
          <p:nvPr>
            <p:extLst>
              <p:ext uri="{D42A27DB-BD31-4B8C-83A1-F6EECF244321}">
                <p14:modId xmlns:p14="http://schemas.microsoft.com/office/powerpoint/2010/main" xmlns="" val="2014720567"/>
              </p:ext>
            </p:extLst>
          </p:nvPr>
        </p:nvGraphicFramePr>
        <p:xfrm>
          <a:off x="609602" y="2780928"/>
          <a:ext cx="4176713" cy="1728192"/>
        </p:xfrm>
        <a:graphic>
          <a:graphicData uri="http://schemas.openxmlformats.org/drawingml/2006/table">
            <a:tbl>
              <a:tblPr firstRow="1" bandRow="1">
                <a:tableStyleId>{00A15C55-8517-42AA-B614-E9B94910E393}</a:tableStyleId>
              </a:tblPr>
              <a:tblGrid>
                <a:gridCol w="221149"/>
                <a:gridCol w="3955564"/>
              </a:tblGrid>
              <a:tr h="37082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B. </a:t>
                      </a:r>
                      <a:r>
                        <a:rPr lang="en-GB" sz="1600" kern="1200" dirty="0" err="1" smtClean="0"/>
                        <a:t>Materi</a:t>
                      </a:r>
                      <a:r>
                        <a:rPr lang="en-GB" sz="1600" kern="1200" dirty="0" smtClean="0"/>
                        <a:t> </a:t>
                      </a:r>
                      <a:r>
                        <a:rPr lang="en-GB" sz="1600" kern="1200" dirty="0" err="1" smtClean="0"/>
                        <a:t>Pembelajaran</a:t>
                      </a:r>
                      <a:endParaRPr lang="id-ID" sz="1600" b="1" kern="1200" dirty="0" smtClean="0">
                        <a:solidFill>
                          <a:schemeClr val="lt1"/>
                        </a:solidFill>
                        <a:latin typeface="+mn-lt"/>
                        <a:ea typeface="+mn-ea"/>
                        <a:cs typeface="+mn-cs"/>
                      </a:endParaRPr>
                    </a:p>
                  </a:txBody>
                  <a:tcPr marL="91445" marR="91445" marT="45718" marB="45718"/>
                </a:tc>
                <a:tc hMerge="1">
                  <a:txBody>
                    <a:bodyPr/>
                    <a:lstStyle/>
                    <a:p>
                      <a:endParaRPr lang="id-ID" sz="1400" dirty="0">
                        <a:latin typeface="+mj-lt"/>
                      </a:endParaRPr>
                    </a:p>
                  </a:txBody>
                  <a:tcPr/>
                </a:tc>
              </a:tr>
              <a:tr h="548759">
                <a:tc>
                  <a:txBody>
                    <a:bodyPr/>
                    <a:lstStyle/>
                    <a:p>
                      <a:r>
                        <a:rPr lang="id-ID" sz="1600" b="1" dirty="0" smtClean="0"/>
                        <a:t>1</a:t>
                      </a:r>
                      <a:endParaRPr lang="id-ID" sz="1600" b="1" dirty="0">
                        <a:latin typeface="+mj-lt"/>
                      </a:endParaRPr>
                    </a:p>
                  </a:txBody>
                  <a:tcPr marL="91445" marR="91445" marT="45718" marB="45718"/>
                </a:tc>
                <a:tc>
                  <a:txBody>
                    <a:bodyPr/>
                    <a:lstStyle/>
                    <a:p>
                      <a:pPr lvl="0"/>
                      <a:r>
                        <a:rPr lang="en-US" sz="1600" b="1" dirty="0" err="1" smtClean="0"/>
                        <a:t>Belum</a:t>
                      </a:r>
                      <a:r>
                        <a:rPr lang="en-US" sz="1600" b="1" baseline="0" dirty="0" smtClean="0"/>
                        <a:t> </a:t>
                      </a:r>
                      <a:r>
                        <a:rPr lang="en-US" sz="1600" b="1" baseline="0" dirty="0" err="1" smtClean="0"/>
                        <a:t>relevan</a:t>
                      </a:r>
                      <a:r>
                        <a:rPr lang="en-US" sz="1600" b="1" baseline="0" dirty="0" smtClean="0"/>
                        <a:t> </a:t>
                      </a:r>
                      <a:r>
                        <a:rPr lang="en-US" sz="1600" b="1" baseline="0" dirty="0" err="1" smtClean="0"/>
                        <a:t>dengan</a:t>
                      </a:r>
                      <a:r>
                        <a:rPr lang="en-US" sz="1600" b="1" baseline="0" dirty="0" smtClean="0"/>
                        <a:t> </a:t>
                      </a:r>
                      <a:r>
                        <a:rPr lang="en-US" sz="1600" b="1" baseline="0" dirty="0" err="1" smtClean="0"/>
                        <a:t>kompetensi</a:t>
                      </a:r>
                      <a:r>
                        <a:rPr lang="en-US" sz="1600" b="1" baseline="0" dirty="0" smtClean="0"/>
                        <a:t> yang </a:t>
                      </a:r>
                      <a:r>
                        <a:rPr lang="en-US" sz="1600" b="1" baseline="0" dirty="0" err="1" smtClean="0"/>
                        <a:t>dibutuhkan</a:t>
                      </a:r>
                      <a:endParaRPr lang="en-US" sz="1600" b="1" dirty="0" smtClean="0"/>
                    </a:p>
                  </a:txBody>
                  <a:tcPr marL="91445" marR="91445" marT="45718" marB="45718"/>
                </a:tc>
              </a:tr>
              <a:tr h="365368">
                <a:tc>
                  <a:txBody>
                    <a:bodyPr/>
                    <a:lstStyle/>
                    <a:p>
                      <a:r>
                        <a:rPr lang="id-ID" sz="1600" b="1" dirty="0" smtClean="0"/>
                        <a:t>2</a:t>
                      </a:r>
                      <a:endParaRPr lang="id-ID" sz="1600" b="1" dirty="0">
                        <a:latin typeface="+mj-lt"/>
                      </a:endParaRPr>
                    </a:p>
                  </a:txBody>
                  <a:tcPr marL="91445" marR="91445" marT="45718" marB="45718"/>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Beban</a:t>
                      </a:r>
                      <a:r>
                        <a:rPr lang="en-US" sz="1600" b="1" dirty="0" smtClean="0"/>
                        <a:t> </a:t>
                      </a:r>
                      <a:r>
                        <a:rPr lang="en-US" sz="1600" b="1" dirty="0" err="1" smtClean="0"/>
                        <a:t>belajar</a:t>
                      </a:r>
                      <a:r>
                        <a:rPr lang="en-US" sz="1600" b="1" dirty="0" smtClean="0"/>
                        <a:t> </a:t>
                      </a:r>
                      <a:r>
                        <a:rPr lang="en-US" sz="1600" b="1" dirty="0" err="1" smtClean="0"/>
                        <a:t>terlalu</a:t>
                      </a:r>
                      <a:r>
                        <a:rPr lang="en-US" sz="1600" b="1" dirty="0" smtClean="0"/>
                        <a:t> </a:t>
                      </a:r>
                      <a:r>
                        <a:rPr lang="en-US" sz="1600" b="1" dirty="0" err="1" smtClean="0"/>
                        <a:t>berat</a:t>
                      </a:r>
                      <a:endParaRPr lang="en-US" sz="1600" b="1" dirty="0" smtClean="0"/>
                    </a:p>
                  </a:txBody>
                  <a:tcPr marL="91445" marR="91445" marT="45718" marB="45718"/>
                </a:tc>
              </a:tr>
              <a:tr h="412886">
                <a:tc>
                  <a:txBody>
                    <a:bodyPr/>
                    <a:lstStyle/>
                    <a:p>
                      <a:r>
                        <a:rPr lang="id-ID" sz="1600" b="1" dirty="0" smtClean="0"/>
                        <a:t>3</a:t>
                      </a:r>
                      <a:endParaRPr lang="id-ID" sz="1600" b="1" dirty="0">
                        <a:latin typeface="+mj-lt"/>
                      </a:endParaRPr>
                    </a:p>
                  </a:txBody>
                  <a:tcPr marL="91445" marR="91445" marT="45718" marB="45718"/>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Terlalu</a:t>
                      </a:r>
                      <a:r>
                        <a:rPr lang="en-US" sz="1600" b="1" dirty="0" smtClean="0"/>
                        <a:t> </a:t>
                      </a:r>
                      <a:r>
                        <a:rPr lang="en-US" sz="1600" b="1" dirty="0" err="1" smtClean="0"/>
                        <a:t>luas</a:t>
                      </a:r>
                      <a:r>
                        <a:rPr lang="en-US" sz="1600" b="1" dirty="0" smtClean="0"/>
                        <a:t>, </a:t>
                      </a:r>
                      <a:r>
                        <a:rPr lang="en-US" sz="1600" b="1" dirty="0" err="1" smtClean="0"/>
                        <a:t>kurang</a:t>
                      </a:r>
                      <a:r>
                        <a:rPr lang="en-US" sz="1600" b="1" dirty="0" smtClean="0"/>
                        <a:t> </a:t>
                      </a:r>
                      <a:r>
                        <a:rPr lang="en-US" sz="1600" b="1" dirty="0" err="1" smtClean="0"/>
                        <a:t>mendalam</a:t>
                      </a:r>
                      <a:endParaRPr lang="en-US" sz="1600" b="1" dirty="0" smtClean="0"/>
                    </a:p>
                  </a:txBody>
                  <a:tcPr marL="91445" marR="91445" marT="45718" marB="45718"/>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xmlns="" val="56451817"/>
              </p:ext>
            </p:extLst>
          </p:nvPr>
        </p:nvGraphicFramePr>
        <p:xfrm>
          <a:off x="609602" y="1062038"/>
          <a:ext cx="4176713" cy="1543366"/>
        </p:xfrm>
        <a:graphic>
          <a:graphicData uri="http://schemas.openxmlformats.org/drawingml/2006/table">
            <a:tbl>
              <a:tblPr firstRow="1" bandRow="1">
                <a:tableStyleId>{00A15C55-8517-42AA-B614-E9B94910E393}</a:tableStyleId>
              </a:tblPr>
              <a:tblGrid>
                <a:gridCol w="221149"/>
                <a:gridCol w="3955564"/>
              </a:tblGrid>
              <a:tr h="33529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A.</a:t>
                      </a:r>
                      <a:r>
                        <a:rPr lang="en-GB" sz="1600" kern="1200" baseline="0" dirty="0" smtClean="0"/>
                        <a:t> </a:t>
                      </a:r>
                      <a:r>
                        <a:rPr lang="en-GB" sz="1600" kern="1200" dirty="0" err="1" smtClean="0"/>
                        <a:t>Kompetensi</a:t>
                      </a:r>
                      <a:r>
                        <a:rPr lang="en-GB" sz="1600" kern="1200" dirty="0" smtClean="0"/>
                        <a:t> </a:t>
                      </a:r>
                      <a:r>
                        <a:rPr lang="en-GB" sz="1600" kern="1200" dirty="0" err="1" smtClean="0"/>
                        <a:t>Lulusan</a:t>
                      </a:r>
                      <a:endParaRPr lang="id-ID" sz="1600" b="1" kern="1200" dirty="0" smtClean="0">
                        <a:solidFill>
                          <a:schemeClr val="lt1"/>
                        </a:solidFill>
                        <a:latin typeface="+mn-lt"/>
                        <a:ea typeface="+mn-ea"/>
                        <a:cs typeface="+mn-cs"/>
                      </a:endParaRPr>
                    </a:p>
                  </a:txBody>
                  <a:tcPr marL="91445" marR="91445" marT="45727" marB="45727"/>
                </a:tc>
                <a:tc hMerge="1">
                  <a:txBody>
                    <a:bodyPr/>
                    <a:lstStyle/>
                    <a:p>
                      <a:endParaRPr lang="id-ID" sz="1400" dirty="0">
                        <a:latin typeface="+mj-lt"/>
                      </a:endParaRPr>
                    </a:p>
                  </a:txBody>
                  <a:tcPr/>
                </a:tc>
              </a:tr>
              <a:tr h="320054">
                <a:tc>
                  <a:txBody>
                    <a:bodyPr/>
                    <a:lstStyle/>
                    <a:p>
                      <a:r>
                        <a:rPr lang="id-ID" sz="1600" b="1" dirty="0" smtClean="0"/>
                        <a:t>1</a:t>
                      </a:r>
                      <a:endParaRPr lang="id-ID" sz="1600" b="1" dirty="0">
                        <a:latin typeface="+mj-lt"/>
                      </a:endParaRPr>
                    </a:p>
                  </a:txBody>
                  <a:tcPr marL="91445" marR="91445" marT="45727" marB="45727"/>
                </a:tc>
                <a:tc>
                  <a:txBody>
                    <a:bodyPr/>
                    <a:lstStyle/>
                    <a:p>
                      <a:pPr lvl="0"/>
                      <a:r>
                        <a:rPr lang="en-US" sz="1600" b="1" dirty="0" err="1" smtClean="0"/>
                        <a:t>Sikap</a:t>
                      </a:r>
                      <a:r>
                        <a:rPr lang="en-US" sz="1600" b="1" dirty="0" smtClean="0"/>
                        <a:t> </a:t>
                      </a:r>
                      <a:r>
                        <a:rPr lang="en-US" sz="1600" b="1" dirty="0" err="1" smtClean="0"/>
                        <a:t>belum</a:t>
                      </a:r>
                      <a:r>
                        <a:rPr lang="en-US" sz="1600" b="1" dirty="0" smtClean="0"/>
                        <a:t> </a:t>
                      </a:r>
                      <a:r>
                        <a:rPr lang="en-US" sz="1600" b="1" dirty="0" err="1" smtClean="0"/>
                        <a:t>mencerminkan</a:t>
                      </a:r>
                      <a:r>
                        <a:rPr lang="en-US" sz="1600" b="1" dirty="0" smtClean="0"/>
                        <a:t> </a:t>
                      </a:r>
                      <a:r>
                        <a:rPr lang="en-US" sz="1600" b="1" dirty="0" err="1" smtClean="0"/>
                        <a:t>karakter</a:t>
                      </a:r>
                      <a:r>
                        <a:rPr lang="en-US" sz="1600" b="1" dirty="0" smtClean="0"/>
                        <a:t> </a:t>
                      </a:r>
                      <a:r>
                        <a:rPr lang="id-ID" sz="1600" b="1" dirty="0" smtClean="0"/>
                        <a:t>mulia</a:t>
                      </a:r>
                      <a:endParaRPr lang="en-US" sz="1600" b="1" dirty="0" smtClean="0"/>
                    </a:p>
                  </a:txBody>
                  <a:tcPr marL="91445" marR="91445" marT="45727" marB="45727"/>
                </a:tc>
              </a:tr>
              <a:tr h="320054">
                <a:tc>
                  <a:txBody>
                    <a:bodyPr/>
                    <a:lstStyle/>
                    <a:p>
                      <a:r>
                        <a:rPr lang="id-ID" sz="1600" b="1" dirty="0" smtClean="0"/>
                        <a:t>2</a:t>
                      </a:r>
                      <a:endParaRPr lang="id-ID" sz="1600" b="1" dirty="0">
                        <a:latin typeface="+mj-lt"/>
                      </a:endParaRPr>
                    </a:p>
                  </a:txBody>
                  <a:tcPr marL="91445" marR="91445" marT="45727" marB="4572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Keterampilan</a:t>
                      </a:r>
                      <a:r>
                        <a:rPr lang="en-US" sz="1600" b="1" dirty="0" smtClean="0"/>
                        <a:t> </a:t>
                      </a:r>
                      <a:r>
                        <a:rPr lang="en-US" sz="1600" b="1" dirty="0" err="1" smtClean="0"/>
                        <a:t>belum</a:t>
                      </a:r>
                      <a:r>
                        <a:rPr lang="en-US" sz="1600" b="1" dirty="0" smtClean="0"/>
                        <a:t> </a:t>
                      </a:r>
                      <a:r>
                        <a:rPr lang="en-US" sz="1600" b="1" dirty="0" err="1" smtClean="0"/>
                        <a:t>sesuai</a:t>
                      </a:r>
                      <a:r>
                        <a:rPr lang="en-US" sz="1600" b="1" dirty="0" smtClean="0"/>
                        <a:t> </a:t>
                      </a:r>
                      <a:r>
                        <a:rPr lang="en-US" sz="1600" b="1" dirty="0" err="1" smtClean="0"/>
                        <a:t>kebutuhan</a:t>
                      </a:r>
                      <a:endParaRPr lang="en-US" sz="1600" b="1" dirty="0" smtClean="0"/>
                    </a:p>
                  </a:txBody>
                  <a:tcPr marL="91445" marR="91445" marT="45727" marB="45727"/>
                </a:tc>
              </a:tr>
              <a:tr h="537484">
                <a:tc>
                  <a:txBody>
                    <a:bodyPr/>
                    <a:lstStyle/>
                    <a:p>
                      <a:r>
                        <a:rPr lang="en-US" sz="1600" b="1" dirty="0" smtClean="0"/>
                        <a:t>3</a:t>
                      </a:r>
                      <a:endParaRPr lang="id-ID" sz="1600" b="1" dirty="0">
                        <a:latin typeface="+mj-lt"/>
                      </a:endParaRPr>
                    </a:p>
                  </a:txBody>
                  <a:tcPr marL="91445" marR="91445" marT="45727" marB="45727"/>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Pengetahuan</a:t>
                      </a:r>
                      <a:r>
                        <a:rPr lang="id-ID" sz="1600" b="1" dirty="0" smtClean="0"/>
                        <a:t>-pengetahuan</a:t>
                      </a:r>
                      <a:r>
                        <a:rPr lang="en-US" sz="1600" b="1" dirty="0" smtClean="0"/>
                        <a:t> </a:t>
                      </a:r>
                      <a:r>
                        <a:rPr lang="id-ID" sz="1600" b="1" dirty="0" smtClean="0"/>
                        <a:t>lepas</a:t>
                      </a:r>
                      <a:r>
                        <a:rPr lang="id-ID" sz="1600" b="1" baseline="0" dirty="0" smtClean="0"/>
                        <a:t> </a:t>
                      </a:r>
                      <a:endParaRPr lang="en-US" sz="1600" b="1" dirty="0" smtClean="0"/>
                    </a:p>
                  </a:txBody>
                  <a:tcPr marL="91445" marR="91445" marT="45727" marB="45727"/>
                </a:tc>
              </a:tr>
            </a:tbl>
          </a:graphicData>
        </a:graphic>
      </p:graphicFrame>
      <p:sp>
        <p:nvSpPr>
          <p:cNvPr id="15" name="TextBox 14"/>
          <p:cNvSpPr txBox="1"/>
          <p:nvPr/>
        </p:nvSpPr>
        <p:spPr>
          <a:xfrm>
            <a:off x="762000" y="609600"/>
            <a:ext cx="3816350" cy="400050"/>
          </a:xfrm>
          <a:prstGeom prst="rect">
            <a:avLst/>
          </a:prstGeom>
          <a:noFill/>
        </p:spPr>
        <p:txBody>
          <a:bodyPr>
            <a:spAutoFit/>
          </a:bodyPr>
          <a:lstStyle/>
          <a:p>
            <a:pPr algn="ctr">
              <a:defRPr/>
            </a:pPr>
            <a:r>
              <a:rPr lang="en-GB" sz="2000" b="1" dirty="0" err="1">
                <a:solidFill>
                  <a:schemeClr val="accent6">
                    <a:lumMod val="75000"/>
                  </a:schemeClr>
                </a:solidFill>
                <a:cs typeface="+mn-cs"/>
              </a:rPr>
              <a:t>Kondisi</a:t>
            </a:r>
            <a:r>
              <a:rPr lang="en-GB" sz="2000" b="1" dirty="0">
                <a:solidFill>
                  <a:schemeClr val="accent6">
                    <a:lumMod val="75000"/>
                  </a:schemeClr>
                </a:solidFill>
                <a:cs typeface="+mn-cs"/>
              </a:rPr>
              <a:t> </a:t>
            </a:r>
            <a:r>
              <a:rPr lang="en-GB" sz="2000" b="1" dirty="0" err="1">
                <a:solidFill>
                  <a:schemeClr val="accent6">
                    <a:lumMod val="75000"/>
                  </a:schemeClr>
                </a:solidFill>
                <a:cs typeface="+mn-cs"/>
              </a:rPr>
              <a:t>Saat</a:t>
            </a:r>
            <a:r>
              <a:rPr lang="en-GB" sz="2000" b="1" dirty="0">
                <a:solidFill>
                  <a:schemeClr val="accent6">
                    <a:lumMod val="75000"/>
                  </a:schemeClr>
                </a:solidFill>
                <a:cs typeface="+mn-cs"/>
              </a:rPr>
              <a:t> </a:t>
            </a:r>
            <a:r>
              <a:rPr lang="en-GB" sz="2000" b="1" dirty="0" err="1">
                <a:solidFill>
                  <a:schemeClr val="accent6">
                    <a:lumMod val="75000"/>
                  </a:schemeClr>
                </a:solidFill>
                <a:cs typeface="+mn-cs"/>
              </a:rPr>
              <a:t>Ini</a:t>
            </a:r>
            <a:endParaRPr lang="id-ID" sz="2000" b="1" dirty="0">
              <a:solidFill>
                <a:schemeClr val="accent6">
                  <a:lumMod val="75000"/>
                </a:schemeClr>
              </a:solidFill>
              <a:cs typeface="+mn-cs"/>
            </a:endParaRPr>
          </a:p>
        </p:txBody>
      </p:sp>
      <p:graphicFrame>
        <p:nvGraphicFramePr>
          <p:cNvPr id="23" name="Table 22"/>
          <p:cNvGraphicFramePr>
            <a:graphicFrameLocks noGrp="1"/>
          </p:cNvGraphicFramePr>
          <p:nvPr/>
        </p:nvGraphicFramePr>
        <p:xfrm>
          <a:off x="5430838" y="4724405"/>
          <a:ext cx="4176712" cy="2073639"/>
        </p:xfrm>
        <a:graphic>
          <a:graphicData uri="http://schemas.openxmlformats.org/drawingml/2006/table">
            <a:tbl>
              <a:tblPr firstRow="1" bandRow="1">
                <a:tableStyleId>{5C22544A-7EE6-4342-B048-85BDC9FD1C3A}</a:tableStyleId>
              </a:tblPr>
              <a:tblGrid>
                <a:gridCol w="221149"/>
                <a:gridCol w="3955563"/>
              </a:tblGrid>
              <a:tr h="254818">
                <a:tc gridSpan="2">
                  <a:txBody>
                    <a:bodyPr/>
                    <a:lstStyle/>
                    <a:p>
                      <a:pPr algn="ctr"/>
                      <a:r>
                        <a:rPr lang="en-GB" sz="1600" b="1" dirty="0" smtClean="0">
                          <a:latin typeface="+mj-lt"/>
                        </a:rPr>
                        <a:t>C. Proses </a:t>
                      </a:r>
                      <a:r>
                        <a:rPr lang="en-GB" sz="1600" b="1" dirty="0" err="1" smtClean="0">
                          <a:latin typeface="+mj-lt"/>
                        </a:rPr>
                        <a:t>Pembelajaran</a:t>
                      </a:r>
                      <a:endParaRPr lang="id-ID" sz="1600" b="1" dirty="0">
                        <a:latin typeface="+mj-lt"/>
                      </a:endParaRPr>
                    </a:p>
                  </a:txBody>
                  <a:tcPr marL="91445" marR="91445" marT="45696" marB="45696"/>
                </a:tc>
                <a:tc hMerge="1">
                  <a:txBody>
                    <a:bodyPr/>
                    <a:lstStyle/>
                    <a:p>
                      <a:endParaRPr lang="id-ID" sz="1400" dirty="0">
                        <a:latin typeface="+mj-lt"/>
                      </a:endParaRPr>
                    </a:p>
                  </a:txBody>
                  <a:tcPr/>
                </a:tc>
              </a:tr>
              <a:tr h="440167">
                <a:tc>
                  <a:txBody>
                    <a:bodyPr/>
                    <a:lstStyle/>
                    <a:p>
                      <a:r>
                        <a:rPr lang="id-ID" sz="1600" b="1" dirty="0" smtClean="0">
                          <a:latin typeface="+mj-lt"/>
                        </a:rPr>
                        <a:t>1</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Berpusat</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pada</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peserta</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didik</a:t>
                      </a:r>
                      <a:r>
                        <a:rPr lang="en-US" sz="1600" b="1" dirty="0" smtClean="0">
                          <a:solidFill>
                            <a:schemeClr val="tx2">
                              <a:lumMod val="50000"/>
                            </a:schemeClr>
                          </a:solidFill>
                          <a:latin typeface="+mj-lt"/>
                        </a:rPr>
                        <a:t> (student centered active learning)</a:t>
                      </a:r>
                      <a:endParaRPr lang="en-US" sz="1600" b="1" i="1" dirty="0" smtClean="0">
                        <a:solidFill>
                          <a:schemeClr val="tx2">
                            <a:lumMod val="50000"/>
                          </a:schemeClr>
                        </a:solidFill>
                        <a:latin typeface="+mj-lt"/>
                      </a:endParaRPr>
                    </a:p>
                  </a:txBody>
                  <a:tcPr marL="91445" marR="91445" marT="45696" marB="45696"/>
                </a:tc>
              </a:tr>
              <a:tr h="336423">
                <a:tc>
                  <a:txBody>
                    <a:bodyPr/>
                    <a:lstStyle/>
                    <a:p>
                      <a:r>
                        <a:rPr lang="id-ID" sz="1600" b="1" dirty="0" smtClean="0">
                          <a:latin typeface="+mj-lt"/>
                        </a:rPr>
                        <a:t>2</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Sifat</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pembelajaran</a:t>
                      </a:r>
                      <a:r>
                        <a:rPr lang="en-US" sz="1600" b="1" dirty="0" smtClean="0">
                          <a:solidFill>
                            <a:schemeClr val="tx2">
                              <a:lumMod val="50000"/>
                            </a:schemeClr>
                          </a:solidFill>
                          <a:latin typeface="+mj-lt"/>
                        </a:rPr>
                        <a:t> yang </a:t>
                      </a:r>
                      <a:r>
                        <a:rPr lang="en-US" sz="1600" b="1" dirty="0" err="1" smtClean="0">
                          <a:solidFill>
                            <a:schemeClr val="tx2">
                              <a:lumMod val="50000"/>
                            </a:schemeClr>
                          </a:solidFill>
                          <a:latin typeface="+mj-lt"/>
                        </a:rPr>
                        <a:t>kontekstual</a:t>
                      </a:r>
                      <a:endParaRPr lang="en-US" sz="1600" b="1" dirty="0" smtClean="0">
                        <a:solidFill>
                          <a:schemeClr val="tx2">
                            <a:lumMod val="50000"/>
                          </a:schemeClr>
                        </a:solidFill>
                        <a:latin typeface="+mj-lt"/>
                      </a:endParaRPr>
                    </a:p>
                  </a:txBody>
                  <a:tcPr marL="91445" marR="91445" marT="45696" marB="45696"/>
                </a:tc>
              </a:tr>
              <a:tr h="625516">
                <a:tc>
                  <a:txBody>
                    <a:bodyPr/>
                    <a:lstStyle/>
                    <a:p>
                      <a:r>
                        <a:rPr lang="id-ID" sz="1600" b="1" dirty="0" smtClean="0">
                          <a:latin typeface="+mj-lt"/>
                        </a:rPr>
                        <a:t>3</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Buku</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teks</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memuat</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materi</a:t>
                      </a:r>
                      <a:r>
                        <a:rPr lang="id-ID" sz="1600" b="1" baseline="0" dirty="0" smtClean="0">
                          <a:solidFill>
                            <a:schemeClr val="tx2">
                              <a:lumMod val="50000"/>
                            </a:schemeClr>
                          </a:solidFill>
                          <a:latin typeface="+mj-lt"/>
                        </a:rPr>
                        <a:t> dan proses pembelajaran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sistem</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penilaian</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serta</a:t>
                      </a:r>
                      <a:r>
                        <a:rPr lang="en-US" sz="1600" b="1" baseline="0" dirty="0" smtClean="0">
                          <a:solidFill>
                            <a:schemeClr val="tx2">
                              <a:lumMod val="50000"/>
                            </a:schemeClr>
                          </a:solidFill>
                          <a:latin typeface="+mj-lt"/>
                        </a:rPr>
                        <a:t> </a:t>
                      </a:r>
                      <a:r>
                        <a:rPr lang="en-US" sz="1600" b="1" baseline="0" dirty="0" err="1" smtClean="0">
                          <a:solidFill>
                            <a:schemeClr val="tx2">
                              <a:lumMod val="50000"/>
                            </a:schemeClr>
                          </a:solidFill>
                          <a:latin typeface="+mj-lt"/>
                        </a:rPr>
                        <a:t>kompetensi</a:t>
                      </a:r>
                      <a:r>
                        <a:rPr lang="en-US" sz="1600" b="1" baseline="0" dirty="0" smtClean="0">
                          <a:solidFill>
                            <a:schemeClr val="tx2">
                              <a:lumMod val="50000"/>
                            </a:schemeClr>
                          </a:solidFill>
                          <a:latin typeface="+mj-lt"/>
                        </a:rPr>
                        <a:t> yang </a:t>
                      </a:r>
                      <a:r>
                        <a:rPr lang="en-US" sz="1600" b="1" baseline="0" dirty="0" err="1" smtClean="0">
                          <a:solidFill>
                            <a:schemeClr val="tx2">
                              <a:lumMod val="50000"/>
                            </a:schemeClr>
                          </a:solidFill>
                          <a:latin typeface="+mj-lt"/>
                        </a:rPr>
                        <a:t>diharapkan</a:t>
                      </a:r>
                      <a:endParaRPr lang="en-US" sz="1600" b="1" dirty="0" smtClean="0">
                        <a:solidFill>
                          <a:schemeClr val="tx2">
                            <a:lumMod val="50000"/>
                          </a:schemeClr>
                        </a:solidFill>
                        <a:latin typeface="+mj-lt"/>
                      </a:endParaRPr>
                    </a:p>
                  </a:txBody>
                  <a:tcPr marL="91445" marR="91445" marT="45696" marB="45696"/>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xmlns="" val="2601953487"/>
              </p:ext>
            </p:extLst>
          </p:nvPr>
        </p:nvGraphicFramePr>
        <p:xfrm>
          <a:off x="609602" y="4724405"/>
          <a:ext cx="4176713" cy="2003875"/>
        </p:xfrm>
        <a:graphic>
          <a:graphicData uri="http://schemas.openxmlformats.org/drawingml/2006/table">
            <a:tbl>
              <a:tblPr firstRow="1" bandRow="1">
                <a:tableStyleId>{00A15C55-8517-42AA-B614-E9B94910E393}</a:tableStyleId>
              </a:tblPr>
              <a:tblGrid>
                <a:gridCol w="221149"/>
                <a:gridCol w="3955564"/>
              </a:tblGrid>
              <a:tr h="26133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C. Proses </a:t>
                      </a:r>
                      <a:r>
                        <a:rPr lang="en-GB" sz="1600" kern="1200" dirty="0" err="1" smtClean="0"/>
                        <a:t>Pembelajaran</a:t>
                      </a:r>
                      <a:endParaRPr lang="id-ID" sz="1600" b="1" kern="1200" dirty="0" smtClean="0">
                        <a:solidFill>
                          <a:schemeClr val="lt1"/>
                        </a:solidFill>
                        <a:latin typeface="+mn-lt"/>
                        <a:ea typeface="+mn-ea"/>
                        <a:cs typeface="+mn-cs"/>
                      </a:endParaRPr>
                    </a:p>
                  </a:txBody>
                  <a:tcPr marL="91445" marR="91445" marT="45696" marB="45696"/>
                </a:tc>
                <a:tc hMerge="1">
                  <a:txBody>
                    <a:bodyPr/>
                    <a:lstStyle/>
                    <a:p>
                      <a:endParaRPr lang="id-ID" sz="1400" dirty="0">
                        <a:latin typeface="+mj-lt"/>
                      </a:endParaRPr>
                    </a:p>
                  </a:txBody>
                  <a:tcPr/>
                </a:tc>
              </a:tr>
              <a:tr h="639537">
                <a:tc>
                  <a:txBody>
                    <a:bodyPr/>
                    <a:lstStyle/>
                    <a:p>
                      <a:r>
                        <a:rPr lang="id-ID" sz="1600" b="1" dirty="0" smtClean="0"/>
                        <a:t>1</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baseline="0" dirty="0" err="1" smtClean="0"/>
                        <a:t>Berpusat</a:t>
                      </a:r>
                      <a:r>
                        <a:rPr lang="en-GB" sz="1600" b="1" baseline="0" dirty="0" smtClean="0"/>
                        <a:t> </a:t>
                      </a:r>
                      <a:r>
                        <a:rPr lang="en-GB" sz="1600" b="1" baseline="0" dirty="0" err="1" smtClean="0"/>
                        <a:t>pada</a:t>
                      </a:r>
                      <a:r>
                        <a:rPr lang="en-GB" sz="1600" b="1" baseline="0" dirty="0" smtClean="0"/>
                        <a:t> guru (teacher </a:t>
                      </a:r>
                      <a:r>
                        <a:rPr lang="en-GB" sz="1600" b="1" baseline="0" dirty="0" err="1" smtClean="0"/>
                        <a:t>centered</a:t>
                      </a:r>
                      <a:r>
                        <a:rPr lang="en-GB" sz="1600" b="1" baseline="0" dirty="0" smtClean="0"/>
                        <a:t> learning)</a:t>
                      </a:r>
                    </a:p>
                  </a:txBody>
                  <a:tcPr marL="91445" marR="91445" marT="45696" marB="45696"/>
                </a:tc>
              </a:tr>
              <a:tr h="450034">
                <a:tc>
                  <a:txBody>
                    <a:bodyPr/>
                    <a:lstStyle/>
                    <a:p>
                      <a:r>
                        <a:rPr lang="id-ID" sz="1600" b="1" dirty="0" smtClean="0"/>
                        <a:t>2</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Sifat</a:t>
                      </a:r>
                      <a:r>
                        <a:rPr lang="en-GB" sz="1600" b="1" dirty="0" smtClean="0"/>
                        <a:t> </a:t>
                      </a:r>
                      <a:r>
                        <a:rPr lang="en-GB" sz="1600" b="1" dirty="0" err="1" smtClean="0"/>
                        <a:t>pembelajaran</a:t>
                      </a:r>
                      <a:r>
                        <a:rPr lang="en-GB" sz="1600" b="1" dirty="0" smtClean="0"/>
                        <a:t> yang </a:t>
                      </a:r>
                      <a:r>
                        <a:rPr lang="en-GB" sz="1600" b="1" dirty="0" err="1" smtClean="0"/>
                        <a:t>berorientasi</a:t>
                      </a:r>
                      <a:r>
                        <a:rPr lang="en-GB" sz="1600" b="1" dirty="0" smtClean="0"/>
                        <a:t> </a:t>
                      </a:r>
                      <a:r>
                        <a:rPr lang="en-GB" sz="1600" b="1" dirty="0" err="1" smtClean="0"/>
                        <a:t>pada</a:t>
                      </a:r>
                      <a:r>
                        <a:rPr lang="en-GB" sz="1600" b="1" dirty="0" smtClean="0"/>
                        <a:t> </a:t>
                      </a:r>
                      <a:r>
                        <a:rPr lang="en-GB" sz="1600" b="1" dirty="0" err="1" smtClean="0"/>
                        <a:t>buku</a:t>
                      </a:r>
                      <a:r>
                        <a:rPr lang="en-GB" sz="1600" b="1" baseline="0" dirty="0" smtClean="0"/>
                        <a:t> </a:t>
                      </a:r>
                      <a:r>
                        <a:rPr lang="en-GB" sz="1600" b="1" baseline="0" dirty="0" err="1" smtClean="0"/>
                        <a:t>teks</a:t>
                      </a:r>
                      <a:r>
                        <a:rPr lang="en-GB" sz="1600" b="1" baseline="0" dirty="0" smtClean="0"/>
                        <a:t> </a:t>
                      </a:r>
                      <a:endParaRPr lang="id-ID" sz="1600" b="1" dirty="0" smtClean="0">
                        <a:solidFill>
                          <a:schemeClr val="tx2">
                            <a:lumMod val="50000"/>
                          </a:schemeClr>
                        </a:solidFill>
                        <a:latin typeface="+mj-lt"/>
                      </a:endParaRPr>
                    </a:p>
                  </a:txBody>
                  <a:tcPr marL="91445" marR="91445" marT="45696" marB="45696"/>
                </a:tc>
              </a:tr>
              <a:tr h="450034">
                <a:tc>
                  <a:txBody>
                    <a:bodyPr/>
                    <a:lstStyle/>
                    <a:p>
                      <a:r>
                        <a:rPr lang="id-ID" sz="1600" b="1" dirty="0" smtClean="0"/>
                        <a:t>3</a:t>
                      </a:r>
                      <a:endParaRPr lang="id-ID" sz="1600" b="1" dirty="0">
                        <a:latin typeface="+mj-lt"/>
                      </a:endParaRPr>
                    </a:p>
                  </a:txBody>
                  <a:tcPr marL="91445" marR="91445" marT="45696" marB="4569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Buku</a:t>
                      </a:r>
                      <a:r>
                        <a:rPr lang="en-GB" sz="1600" b="1" dirty="0" smtClean="0"/>
                        <a:t> </a:t>
                      </a:r>
                      <a:r>
                        <a:rPr lang="en-GB" sz="1600" b="1" dirty="0" err="1" smtClean="0"/>
                        <a:t>teks</a:t>
                      </a:r>
                      <a:r>
                        <a:rPr lang="en-GB" sz="1600" b="1" dirty="0" smtClean="0"/>
                        <a:t> </a:t>
                      </a:r>
                      <a:r>
                        <a:rPr lang="en-GB" sz="1600" b="1" dirty="0" err="1" smtClean="0"/>
                        <a:t>hanya</a:t>
                      </a:r>
                      <a:r>
                        <a:rPr lang="en-GB" sz="1600" b="1" baseline="0" dirty="0" smtClean="0"/>
                        <a:t> </a:t>
                      </a:r>
                      <a:r>
                        <a:rPr lang="en-GB" sz="1600" b="1" baseline="0" dirty="0" err="1" smtClean="0"/>
                        <a:t>memuat</a:t>
                      </a:r>
                      <a:r>
                        <a:rPr lang="en-GB" sz="1600" b="1" baseline="0" dirty="0" smtClean="0"/>
                        <a:t> </a:t>
                      </a:r>
                      <a:r>
                        <a:rPr lang="en-GB" sz="1600" b="1" baseline="0" dirty="0" err="1" smtClean="0"/>
                        <a:t>materi</a:t>
                      </a:r>
                      <a:r>
                        <a:rPr lang="en-GB" sz="1600" b="1" baseline="0" dirty="0" smtClean="0"/>
                        <a:t> </a:t>
                      </a:r>
                      <a:r>
                        <a:rPr lang="en-GB" sz="1600" b="1" baseline="0" dirty="0" err="1" smtClean="0"/>
                        <a:t>bahasan</a:t>
                      </a:r>
                      <a:endParaRPr lang="en-GB" sz="1600" b="1" baseline="0" dirty="0" smtClean="0"/>
                    </a:p>
                  </a:txBody>
                  <a:tcPr marL="91445" marR="91445" marT="45696" marB="45696"/>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14</a:t>
            </a:fld>
            <a:endParaRPr lang="id-ID"/>
          </a:p>
        </p:txBody>
      </p:sp>
      <p:sp>
        <p:nvSpPr>
          <p:cNvPr id="16" name="Right Arrow 15"/>
          <p:cNvSpPr/>
          <p:nvPr/>
        </p:nvSpPr>
        <p:spPr>
          <a:xfrm>
            <a:off x="4880992" y="1700808"/>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ight Arrow 16"/>
          <p:cNvSpPr/>
          <p:nvPr/>
        </p:nvSpPr>
        <p:spPr>
          <a:xfrm>
            <a:off x="4880992" y="3501008"/>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ight Arrow 17"/>
          <p:cNvSpPr/>
          <p:nvPr/>
        </p:nvSpPr>
        <p:spPr>
          <a:xfrm>
            <a:off x="4880992" y="5589240"/>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4053157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913" y="3865144"/>
          <a:ext cx="4176712" cy="2804216"/>
        </p:xfrm>
        <a:graphic>
          <a:graphicData uri="http://schemas.openxmlformats.org/drawingml/2006/table">
            <a:tbl>
              <a:tblPr firstRow="1" bandRow="1">
                <a:tableStyleId>{5C22544A-7EE6-4342-B048-85BDC9FD1C3A}</a:tableStyleId>
              </a:tblPr>
              <a:tblGrid>
                <a:gridCol w="221149"/>
                <a:gridCol w="3955563"/>
              </a:tblGrid>
              <a:tr h="264515">
                <a:tc gridSpan="2">
                  <a:txBody>
                    <a:bodyPr/>
                    <a:lstStyle/>
                    <a:p>
                      <a:pPr algn="ctr"/>
                      <a:r>
                        <a:rPr lang="en-GB" sz="1600" dirty="0" smtClean="0">
                          <a:latin typeface="+mj-lt"/>
                        </a:rPr>
                        <a:t>F. </a:t>
                      </a:r>
                      <a:r>
                        <a:rPr lang="en-GB" sz="1600" dirty="0" err="1" smtClean="0">
                          <a:latin typeface="+mj-lt"/>
                        </a:rPr>
                        <a:t>Pengelolaan</a:t>
                      </a:r>
                      <a:r>
                        <a:rPr lang="en-GB" sz="1600" dirty="0" smtClean="0">
                          <a:latin typeface="+mj-lt"/>
                        </a:rPr>
                        <a:t> </a:t>
                      </a:r>
                      <a:r>
                        <a:rPr lang="en-GB" sz="1600" dirty="0" err="1" smtClean="0">
                          <a:latin typeface="+mj-lt"/>
                        </a:rPr>
                        <a:t>Kurikulum</a:t>
                      </a:r>
                      <a:endParaRPr lang="id-ID" sz="1600" dirty="0">
                        <a:latin typeface="+mj-lt"/>
                      </a:endParaRPr>
                    </a:p>
                  </a:txBody>
                  <a:tcPr marL="91445" marR="91445" marT="45727" marB="45727"/>
                </a:tc>
                <a:tc hMerge="1">
                  <a:txBody>
                    <a:bodyPr/>
                    <a:lstStyle/>
                    <a:p>
                      <a:endParaRPr lang="id-ID" sz="1400" dirty="0">
                        <a:latin typeface="+mj-lt"/>
                      </a:endParaRPr>
                    </a:p>
                  </a:txBody>
                  <a:tcPr/>
                </a:tc>
              </a:tr>
              <a:tr h="777354">
                <a:tc>
                  <a:txBody>
                    <a:bodyPr/>
                    <a:lstStyle/>
                    <a:p>
                      <a:r>
                        <a:rPr lang="id-ID" sz="1600" b="1" dirty="0" smtClean="0">
                          <a:latin typeface="+mj-lt"/>
                        </a:rPr>
                        <a:t>1</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solidFill>
                            <a:schemeClr val="tx2">
                              <a:lumMod val="50000"/>
                            </a:schemeClr>
                          </a:solidFill>
                          <a:latin typeface="+mj-lt"/>
                        </a:rPr>
                        <a:t>Pemerintah</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Pusat</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dan</a:t>
                      </a:r>
                      <a:r>
                        <a:rPr lang="en-GB" sz="1600" b="1" dirty="0" smtClean="0">
                          <a:solidFill>
                            <a:schemeClr val="tx2">
                              <a:lumMod val="50000"/>
                            </a:schemeClr>
                          </a:solidFill>
                          <a:latin typeface="+mj-lt"/>
                        </a:rPr>
                        <a:t> Daerah </a:t>
                      </a:r>
                      <a:r>
                        <a:rPr lang="en-GB" sz="1600" b="1" dirty="0" err="1" smtClean="0">
                          <a:solidFill>
                            <a:schemeClr val="tx2">
                              <a:lumMod val="50000"/>
                            </a:schemeClr>
                          </a:solidFill>
                          <a:latin typeface="+mj-lt"/>
                        </a:rPr>
                        <a:t>memiliki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kendali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kualitas</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dalam</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pelaksanaan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kurikulum</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tingkat</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satuan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pendidikan</a:t>
                      </a:r>
                      <a:endParaRPr lang="id-ID" sz="1600" b="1" dirty="0" smtClean="0">
                        <a:solidFill>
                          <a:schemeClr val="tx2">
                            <a:lumMod val="50000"/>
                          </a:schemeClr>
                        </a:solidFill>
                        <a:latin typeface="+mj-lt"/>
                      </a:endParaRPr>
                    </a:p>
                  </a:txBody>
                  <a:tcPr marL="91445" marR="91445" marT="45727" marB="45727"/>
                </a:tc>
              </a:tr>
              <a:tr h="1005988">
                <a:tc>
                  <a:txBody>
                    <a:bodyPr/>
                    <a:lstStyle/>
                    <a:p>
                      <a:r>
                        <a:rPr lang="id-ID" sz="1600" b="1" dirty="0" smtClean="0">
                          <a:latin typeface="+mj-lt"/>
                        </a:rPr>
                        <a:t>2</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solidFill>
                            <a:schemeClr val="tx2">
                              <a:lumMod val="50000"/>
                            </a:schemeClr>
                          </a:solidFill>
                          <a:latin typeface="+mj-lt"/>
                        </a:rPr>
                        <a:t>Satuan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pendidikan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mampu</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menyusun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kurikulum</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dengan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mempertimbangkan</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kondisi</a:t>
                      </a:r>
                      <a:r>
                        <a:rPr lang="en-GB" sz="1600" b="1" dirty="0" smtClean="0">
                          <a:solidFill>
                            <a:schemeClr val="tx2">
                              <a:lumMod val="50000"/>
                            </a:schemeClr>
                          </a:solidFill>
                          <a:latin typeface="+mj-lt"/>
                        </a:rPr>
                        <a:t> </a:t>
                      </a:r>
                      <a:r>
                        <a:rPr lang="en-GB" sz="1600" b="1" dirty="0" err="1" smtClean="0">
                          <a:solidFill>
                            <a:schemeClr val="tx2">
                              <a:lumMod val="50000"/>
                            </a:schemeClr>
                          </a:solidFill>
                          <a:latin typeface="+mj-lt"/>
                        </a:rPr>
                        <a:t>satuan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pendidikan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kebutuhan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peserta</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didik</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dan</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potensi</a:t>
                      </a:r>
                      <a:r>
                        <a:rPr lang="en-GB" sz="1600" b="1" baseline="0" dirty="0" smtClean="0">
                          <a:solidFill>
                            <a:schemeClr val="tx2">
                              <a:lumMod val="50000"/>
                            </a:schemeClr>
                          </a:solidFill>
                          <a:latin typeface="+mj-lt"/>
                        </a:rPr>
                        <a:t> </a:t>
                      </a:r>
                      <a:r>
                        <a:rPr lang="en-GB" sz="1600" b="1" baseline="0" dirty="0" err="1" smtClean="0">
                          <a:solidFill>
                            <a:schemeClr val="tx2">
                              <a:lumMod val="50000"/>
                            </a:schemeClr>
                          </a:solidFill>
                          <a:latin typeface="+mj-lt"/>
                        </a:rPr>
                        <a:t>daerah</a:t>
                      </a:r>
                      <a:endParaRPr lang="id-ID" sz="1600" b="1" dirty="0" smtClean="0">
                        <a:solidFill>
                          <a:schemeClr val="tx2">
                            <a:lumMod val="50000"/>
                          </a:schemeClr>
                        </a:solidFill>
                        <a:latin typeface="+mj-lt"/>
                      </a:endParaRPr>
                    </a:p>
                  </a:txBody>
                  <a:tcPr marL="91445" marR="91445" marT="45727" marB="45727"/>
                </a:tc>
              </a:tr>
              <a:tr h="559713">
                <a:tc>
                  <a:txBody>
                    <a:bodyPr/>
                    <a:lstStyle/>
                    <a:p>
                      <a:r>
                        <a:rPr lang="id-ID" sz="1600" b="1" dirty="0" smtClean="0">
                          <a:latin typeface="+mj-lt"/>
                        </a:rPr>
                        <a:t>3</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solidFill>
                            <a:schemeClr val="tx2">
                              <a:lumMod val="50000"/>
                            </a:schemeClr>
                          </a:solidFill>
                          <a:latin typeface="+mj-lt"/>
                        </a:rPr>
                        <a:t>Pemerintah menyiapkan semua komponen kurikulum sampai buku teks dan pedoman</a:t>
                      </a:r>
                    </a:p>
                  </a:txBody>
                  <a:tcPr marL="91445" marR="91445" marT="45727" marB="45727"/>
                </a:tc>
              </a:tr>
            </a:tbl>
          </a:graphicData>
        </a:graphic>
      </p:graphicFrame>
      <p:sp>
        <p:nvSpPr>
          <p:cNvPr id="6" name="TextBox 5"/>
          <p:cNvSpPr txBox="1"/>
          <p:nvPr/>
        </p:nvSpPr>
        <p:spPr>
          <a:xfrm>
            <a:off x="173040" y="2"/>
            <a:ext cx="9490075" cy="581025"/>
          </a:xfrm>
          <a:prstGeom prst="rect">
            <a:avLst/>
          </a:prstGeom>
        </p:spPr>
        <p:txBody>
          <a:bodyPr vert="horz" lIns="91440" tIns="45720" rIns="91440" bIns="45720" rtlCol="0" anchor="ctr">
            <a:normAutofit fontScale="92500" lnSpcReduction="20000"/>
          </a:bodyPr>
          <a:lstStyle>
            <a:defPPr>
              <a:defRPr lang="id-ID"/>
            </a:defPPr>
            <a:lvl1pPr algn="ctr">
              <a:spcBef>
                <a:spcPct val="0"/>
              </a:spcBef>
              <a:buNone/>
              <a:defRPr sz="4000" b="1">
                <a:solidFill>
                  <a:schemeClr val="accent5">
                    <a:lumMod val="75000"/>
                  </a:schemeClr>
                </a:solidFill>
                <a:latin typeface="+mj-lt"/>
                <a:ea typeface="+mj-ea"/>
                <a:cs typeface="+mj-cs"/>
              </a:defRPr>
            </a:lvl1pPr>
          </a:lstStyle>
          <a:p>
            <a:r>
              <a:rPr lang="id-ID" dirty="0"/>
              <a:t>Identifikasi </a:t>
            </a:r>
            <a:r>
              <a:rPr lang="en-US" dirty="0" err="1" smtClean="0"/>
              <a:t>Kesenjangan</a:t>
            </a:r>
            <a:r>
              <a:rPr lang="en-US" dirty="0" smtClean="0"/>
              <a:t> </a:t>
            </a:r>
            <a:r>
              <a:rPr lang="en-GB" dirty="0" err="1">
                <a:solidFill>
                  <a:schemeClr val="accent6">
                    <a:lumMod val="75000"/>
                  </a:schemeClr>
                </a:solidFill>
              </a:rPr>
              <a:t>Kurikulum</a:t>
            </a:r>
            <a:endParaRPr lang="id-ID" dirty="0">
              <a:solidFill>
                <a:schemeClr val="accent6">
                  <a:lumMod val="75000"/>
                </a:schemeClr>
              </a:solidFill>
            </a:endParaRPr>
          </a:p>
        </p:txBody>
      </p:sp>
      <p:cxnSp>
        <p:nvCxnSpPr>
          <p:cNvPr id="7" name="Straight Connector 6"/>
          <p:cNvCxnSpPr/>
          <p:nvPr/>
        </p:nvCxnSpPr>
        <p:spPr>
          <a:xfrm>
            <a:off x="0" y="581025"/>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11815" y="609600"/>
            <a:ext cx="3816350" cy="400050"/>
          </a:xfrm>
          <a:prstGeom prst="rect">
            <a:avLst/>
          </a:prstGeom>
          <a:noFill/>
        </p:spPr>
        <p:txBody>
          <a:bodyPr>
            <a:spAutoFit/>
          </a:bodyPr>
          <a:lstStyle/>
          <a:p>
            <a:pPr algn="ctr">
              <a:defRPr/>
            </a:pPr>
            <a:r>
              <a:rPr lang="id-ID" sz="2000" b="1" dirty="0">
                <a:solidFill>
                  <a:schemeClr val="accent6">
                    <a:lumMod val="75000"/>
                  </a:schemeClr>
                </a:solidFill>
                <a:cs typeface="+mn-cs"/>
              </a:rPr>
              <a:t>Konsep Ideal</a:t>
            </a:r>
          </a:p>
        </p:txBody>
      </p:sp>
      <p:graphicFrame>
        <p:nvGraphicFramePr>
          <p:cNvPr id="14" name="Table 13"/>
          <p:cNvGraphicFramePr>
            <a:graphicFrameLocks noGrp="1"/>
          </p:cNvGraphicFramePr>
          <p:nvPr>
            <p:extLst>
              <p:ext uri="{D42A27DB-BD31-4B8C-83A1-F6EECF244321}">
                <p14:modId xmlns:p14="http://schemas.microsoft.com/office/powerpoint/2010/main" xmlns="" val="1377833691"/>
              </p:ext>
            </p:extLst>
          </p:nvPr>
        </p:nvGraphicFramePr>
        <p:xfrm>
          <a:off x="609602" y="3865145"/>
          <a:ext cx="4176713" cy="2804216"/>
        </p:xfrm>
        <a:graphic>
          <a:graphicData uri="http://schemas.openxmlformats.org/drawingml/2006/table">
            <a:tbl>
              <a:tblPr firstRow="1" bandRow="1">
                <a:tableStyleId>{00A15C55-8517-42AA-B614-E9B94910E393}</a:tableStyleId>
              </a:tblPr>
              <a:tblGrid>
                <a:gridCol w="221149"/>
                <a:gridCol w="3955564"/>
              </a:tblGrid>
              <a:tr h="3170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F. </a:t>
                      </a:r>
                      <a:r>
                        <a:rPr lang="en-GB" sz="1600" kern="1200" dirty="0" err="1" smtClean="0"/>
                        <a:t>Pengelolaan</a:t>
                      </a:r>
                      <a:r>
                        <a:rPr lang="en-GB" sz="1600" kern="1200" dirty="0" smtClean="0"/>
                        <a:t> </a:t>
                      </a:r>
                      <a:r>
                        <a:rPr lang="en-GB" sz="1600" kern="1200" dirty="0" err="1" smtClean="0"/>
                        <a:t>Kurikulum</a:t>
                      </a:r>
                      <a:endParaRPr lang="id-ID" sz="1600" b="1" kern="1200" dirty="0" smtClean="0">
                        <a:solidFill>
                          <a:schemeClr val="lt1"/>
                        </a:solidFill>
                        <a:latin typeface="+mn-lt"/>
                        <a:ea typeface="+mn-ea"/>
                        <a:cs typeface="+mn-cs"/>
                      </a:endParaRPr>
                    </a:p>
                  </a:txBody>
                  <a:tcPr marL="91445" marR="91445" marT="45727" marB="45727"/>
                </a:tc>
                <a:tc hMerge="1">
                  <a:txBody>
                    <a:bodyPr/>
                    <a:lstStyle/>
                    <a:p>
                      <a:endParaRPr lang="id-ID" sz="1400" dirty="0">
                        <a:latin typeface="+mj-lt"/>
                      </a:endParaRPr>
                    </a:p>
                  </a:txBody>
                  <a:tcPr/>
                </a:tc>
              </a:tr>
              <a:tr h="547604">
                <a:tc>
                  <a:txBody>
                    <a:bodyPr/>
                    <a:lstStyle/>
                    <a:p>
                      <a:r>
                        <a:rPr lang="id-ID" sz="1600" b="1" dirty="0" smtClean="0"/>
                        <a:t>1</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Satuan</a:t>
                      </a:r>
                      <a:r>
                        <a:rPr lang="en-GB" sz="1600" b="1" dirty="0" smtClean="0"/>
                        <a:t> </a:t>
                      </a:r>
                      <a:r>
                        <a:rPr lang="en-GB" sz="1600" b="1" dirty="0" err="1" smtClean="0"/>
                        <a:t>pendidikan</a:t>
                      </a:r>
                      <a:r>
                        <a:rPr lang="en-GB" sz="1600" b="1" dirty="0" smtClean="0"/>
                        <a:t> </a:t>
                      </a:r>
                      <a:r>
                        <a:rPr lang="en-GB" sz="1600" b="1" dirty="0" err="1" smtClean="0"/>
                        <a:t>mempunyai</a:t>
                      </a:r>
                      <a:r>
                        <a:rPr lang="en-GB" sz="1600" b="1" dirty="0" smtClean="0"/>
                        <a:t> </a:t>
                      </a:r>
                      <a:r>
                        <a:rPr lang="en-GB" sz="1600" b="1" dirty="0" err="1" smtClean="0"/>
                        <a:t>kebebasan</a:t>
                      </a:r>
                      <a:r>
                        <a:rPr lang="en-GB" sz="1600" b="1" dirty="0" smtClean="0"/>
                        <a:t> </a:t>
                      </a:r>
                      <a:r>
                        <a:rPr lang="en-GB" sz="1600" b="1" dirty="0" err="1" smtClean="0"/>
                        <a:t>dalam</a:t>
                      </a:r>
                      <a:r>
                        <a:rPr lang="en-GB" sz="1600" b="1" dirty="0" smtClean="0"/>
                        <a:t> </a:t>
                      </a:r>
                      <a:r>
                        <a:rPr lang="en-GB" sz="1600" b="1" dirty="0" err="1" smtClean="0"/>
                        <a:t>pengelolaan</a:t>
                      </a:r>
                      <a:r>
                        <a:rPr lang="en-GB" sz="1600" b="1" dirty="0" smtClean="0"/>
                        <a:t> </a:t>
                      </a:r>
                      <a:r>
                        <a:rPr lang="en-GB" sz="1600" b="1" dirty="0" err="1" smtClean="0"/>
                        <a:t>kurikulum</a:t>
                      </a:r>
                      <a:endParaRPr lang="en-GB" sz="1600" b="1" dirty="0" smtClean="0"/>
                    </a:p>
                  </a:txBody>
                  <a:tcPr marL="91445" marR="91445" marT="45727" marB="45727"/>
                </a:tc>
              </a:tr>
              <a:tr h="1239298">
                <a:tc>
                  <a:txBody>
                    <a:bodyPr/>
                    <a:lstStyle/>
                    <a:p>
                      <a:r>
                        <a:rPr lang="id-ID" sz="1600" b="1" dirty="0" smtClean="0"/>
                        <a:t>2</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Masih</a:t>
                      </a:r>
                      <a:r>
                        <a:rPr lang="en-GB" sz="1600" b="1" dirty="0" smtClean="0"/>
                        <a:t> </a:t>
                      </a:r>
                      <a:r>
                        <a:rPr lang="en-GB" sz="1600" b="1" dirty="0" err="1" smtClean="0"/>
                        <a:t>terdapat</a:t>
                      </a:r>
                      <a:r>
                        <a:rPr lang="en-GB" sz="1600" b="1" dirty="0" smtClean="0"/>
                        <a:t> </a:t>
                      </a:r>
                      <a:r>
                        <a:rPr lang="en-GB" sz="1600" b="1" dirty="0" err="1" smtClean="0"/>
                        <a:t>kecenderungan</a:t>
                      </a:r>
                      <a:r>
                        <a:rPr lang="en-GB" sz="1600" b="1" dirty="0" smtClean="0"/>
                        <a:t> </a:t>
                      </a:r>
                      <a:r>
                        <a:rPr lang="en-GB" sz="1600" b="1" dirty="0" err="1" smtClean="0"/>
                        <a:t>satuan</a:t>
                      </a:r>
                      <a:r>
                        <a:rPr lang="en-GB" sz="1600" b="1" dirty="0" smtClean="0"/>
                        <a:t> </a:t>
                      </a:r>
                      <a:r>
                        <a:rPr lang="en-GB" sz="1600" b="1" dirty="0" err="1" smtClean="0"/>
                        <a:t>pendidikan</a:t>
                      </a:r>
                      <a:r>
                        <a:rPr lang="en-GB" sz="1600" b="1" dirty="0" smtClean="0"/>
                        <a:t> </a:t>
                      </a:r>
                      <a:r>
                        <a:rPr lang="en-GB" sz="1600" b="1" dirty="0" err="1" smtClean="0"/>
                        <a:t>menyusun</a:t>
                      </a:r>
                      <a:r>
                        <a:rPr lang="en-GB" sz="1600" b="1" baseline="0" dirty="0" smtClean="0"/>
                        <a:t> </a:t>
                      </a:r>
                      <a:r>
                        <a:rPr lang="en-GB" sz="1600" b="1" baseline="0" dirty="0" err="1" smtClean="0"/>
                        <a:t>kurikulum</a:t>
                      </a:r>
                      <a:r>
                        <a:rPr lang="en-GB" sz="1600" b="1" baseline="0" dirty="0" smtClean="0"/>
                        <a:t> </a:t>
                      </a:r>
                      <a:r>
                        <a:rPr lang="en-GB" sz="1600" b="1" baseline="0" dirty="0" err="1" smtClean="0"/>
                        <a:t>tanpa</a:t>
                      </a:r>
                      <a:r>
                        <a:rPr lang="en-GB" sz="1600" b="1" baseline="0" dirty="0" smtClean="0"/>
                        <a:t> </a:t>
                      </a:r>
                      <a:r>
                        <a:rPr lang="en-GB" sz="1600" b="1" baseline="0" dirty="0" err="1" smtClean="0"/>
                        <a:t>mempertimbangkan</a:t>
                      </a:r>
                      <a:r>
                        <a:rPr lang="en-GB" sz="1600" b="1" baseline="0" dirty="0" smtClean="0"/>
                        <a:t> </a:t>
                      </a:r>
                      <a:r>
                        <a:rPr lang="en-GB" sz="1600" b="1" kern="1200" dirty="0" err="1" smtClean="0"/>
                        <a:t>kondisi</a:t>
                      </a:r>
                      <a:r>
                        <a:rPr lang="en-GB" sz="1600" b="1" kern="1200" dirty="0" smtClean="0"/>
                        <a:t> </a:t>
                      </a:r>
                      <a:r>
                        <a:rPr lang="en-GB" sz="1600" b="1" kern="1200" dirty="0" err="1" smtClean="0"/>
                        <a:t>satuan</a:t>
                      </a:r>
                      <a:r>
                        <a:rPr lang="en-GB" sz="1600" b="1" kern="1200" baseline="0" dirty="0" smtClean="0"/>
                        <a:t> </a:t>
                      </a:r>
                      <a:r>
                        <a:rPr lang="en-GB" sz="1600" b="1" kern="1200" baseline="0" dirty="0" err="1" smtClean="0"/>
                        <a:t>pendidikan</a:t>
                      </a:r>
                      <a:r>
                        <a:rPr lang="en-GB" sz="1600" b="1" kern="1200" baseline="0" dirty="0" smtClean="0"/>
                        <a:t>, </a:t>
                      </a:r>
                      <a:r>
                        <a:rPr lang="en-GB" sz="1600" b="1" kern="1200" baseline="0" dirty="0" err="1" smtClean="0"/>
                        <a:t>kebutuhan</a:t>
                      </a:r>
                      <a:r>
                        <a:rPr lang="en-GB" sz="1600" b="1" kern="1200" baseline="0" dirty="0" smtClean="0"/>
                        <a:t> </a:t>
                      </a:r>
                      <a:r>
                        <a:rPr lang="en-GB" sz="1600" b="1" kern="1200" baseline="0" dirty="0" err="1" smtClean="0"/>
                        <a:t>peserta</a:t>
                      </a:r>
                      <a:r>
                        <a:rPr lang="en-GB" sz="1600" b="1" kern="1200" baseline="0" dirty="0" smtClean="0"/>
                        <a:t> </a:t>
                      </a:r>
                      <a:r>
                        <a:rPr lang="en-GB" sz="1600" b="1" kern="1200" baseline="0" dirty="0" err="1" smtClean="0"/>
                        <a:t>didik</a:t>
                      </a:r>
                      <a:r>
                        <a:rPr lang="en-GB" sz="1600" b="1" kern="1200" baseline="0" dirty="0" smtClean="0"/>
                        <a:t>, </a:t>
                      </a:r>
                      <a:r>
                        <a:rPr lang="en-GB" sz="1600" b="1" kern="1200" baseline="0" dirty="0" err="1" smtClean="0"/>
                        <a:t>dan</a:t>
                      </a:r>
                      <a:r>
                        <a:rPr lang="en-GB" sz="1600" b="1" kern="1200" baseline="0" dirty="0" smtClean="0"/>
                        <a:t> </a:t>
                      </a:r>
                      <a:r>
                        <a:rPr lang="en-GB" sz="1600" b="1" kern="1200" baseline="0" dirty="0" err="1" smtClean="0"/>
                        <a:t>potensi</a:t>
                      </a:r>
                      <a:r>
                        <a:rPr lang="en-GB" sz="1600" b="1" kern="1200" baseline="0" dirty="0" smtClean="0"/>
                        <a:t> </a:t>
                      </a:r>
                      <a:r>
                        <a:rPr lang="en-GB" sz="1600" b="1" kern="1200" baseline="0" dirty="0" err="1" smtClean="0"/>
                        <a:t>daerah</a:t>
                      </a:r>
                      <a:endParaRPr lang="id-ID" sz="1600" b="1" dirty="0" smtClean="0">
                        <a:solidFill>
                          <a:schemeClr val="tx2">
                            <a:lumMod val="50000"/>
                          </a:schemeClr>
                        </a:solidFill>
                        <a:latin typeface="+mj-lt"/>
                      </a:endParaRPr>
                    </a:p>
                  </a:txBody>
                  <a:tcPr marL="91445" marR="91445" marT="45727" marB="45727"/>
                </a:tc>
              </a:tr>
              <a:tr h="572413">
                <a:tc>
                  <a:txBody>
                    <a:bodyPr/>
                    <a:lstStyle/>
                    <a:p>
                      <a:r>
                        <a:rPr lang="id-ID" sz="1600" b="1" dirty="0" smtClean="0">
                          <a:latin typeface="+mj-lt"/>
                        </a:rPr>
                        <a:t>3</a:t>
                      </a:r>
                      <a:endParaRPr lang="id-ID" sz="1600" b="1" dirty="0">
                        <a:latin typeface="+mj-lt"/>
                      </a:endParaRPr>
                    </a:p>
                  </a:txBody>
                  <a:tcPr marL="91445" marR="91445"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solidFill>
                            <a:schemeClr val="tx2">
                              <a:lumMod val="50000"/>
                            </a:schemeClr>
                          </a:solidFill>
                          <a:latin typeface="+mj-lt"/>
                        </a:rPr>
                        <a:t>Pemerintah hanya menyiapkan sampai standar isi mata pelajaran</a:t>
                      </a:r>
                    </a:p>
                  </a:txBody>
                  <a:tcPr marL="91445" marR="91445" marT="45727" marB="45727"/>
                </a:tc>
              </a:tr>
            </a:tbl>
          </a:graphicData>
        </a:graphic>
      </p:graphicFrame>
      <p:sp>
        <p:nvSpPr>
          <p:cNvPr id="15" name="TextBox 14"/>
          <p:cNvSpPr txBox="1"/>
          <p:nvPr/>
        </p:nvSpPr>
        <p:spPr>
          <a:xfrm>
            <a:off x="762000" y="609600"/>
            <a:ext cx="3816350" cy="400050"/>
          </a:xfrm>
          <a:prstGeom prst="rect">
            <a:avLst/>
          </a:prstGeom>
          <a:noFill/>
        </p:spPr>
        <p:txBody>
          <a:bodyPr>
            <a:spAutoFit/>
          </a:bodyPr>
          <a:lstStyle/>
          <a:p>
            <a:pPr algn="ctr">
              <a:defRPr/>
            </a:pPr>
            <a:r>
              <a:rPr lang="en-GB" sz="2000" b="1" dirty="0" err="1">
                <a:solidFill>
                  <a:schemeClr val="accent6">
                    <a:lumMod val="75000"/>
                  </a:schemeClr>
                </a:solidFill>
                <a:cs typeface="+mn-cs"/>
              </a:rPr>
              <a:t>Kondisi</a:t>
            </a:r>
            <a:r>
              <a:rPr lang="en-GB" sz="2000" b="1" dirty="0">
                <a:solidFill>
                  <a:schemeClr val="accent6">
                    <a:lumMod val="75000"/>
                  </a:schemeClr>
                </a:solidFill>
                <a:cs typeface="+mn-cs"/>
              </a:rPr>
              <a:t> </a:t>
            </a:r>
            <a:r>
              <a:rPr lang="en-GB" sz="2000" b="1" dirty="0" err="1">
                <a:solidFill>
                  <a:schemeClr val="accent6">
                    <a:lumMod val="75000"/>
                  </a:schemeClr>
                </a:solidFill>
                <a:cs typeface="+mn-cs"/>
              </a:rPr>
              <a:t>Saat</a:t>
            </a:r>
            <a:r>
              <a:rPr lang="en-GB" sz="2000" b="1" dirty="0">
                <a:solidFill>
                  <a:schemeClr val="accent6">
                    <a:lumMod val="75000"/>
                  </a:schemeClr>
                </a:solidFill>
                <a:cs typeface="+mn-cs"/>
              </a:rPr>
              <a:t> </a:t>
            </a:r>
            <a:r>
              <a:rPr lang="en-GB" sz="2000" b="1" dirty="0" err="1">
                <a:solidFill>
                  <a:schemeClr val="accent6">
                    <a:lumMod val="75000"/>
                  </a:schemeClr>
                </a:solidFill>
                <a:cs typeface="+mn-cs"/>
              </a:rPr>
              <a:t>Ini</a:t>
            </a:r>
            <a:endParaRPr lang="id-ID" sz="2000" b="1" dirty="0">
              <a:solidFill>
                <a:schemeClr val="accent6">
                  <a:lumMod val="75000"/>
                </a:schemeClr>
              </a:solidFill>
              <a:cs typeface="+mn-cs"/>
            </a:endParaRPr>
          </a:p>
        </p:txBody>
      </p:sp>
      <p:sp>
        <p:nvSpPr>
          <p:cNvPr id="17" name="Slide Number Placeholder 1"/>
          <p:cNvSpPr>
            <a:spLocks noGrp="1"/>
          </p:cNvSpPr>
          <p:nvPr>
            <p:ph type="sldNum" sz="quarter" idx="12"/>
          </p:nvPr>
        </p:nvSpPr>
        <p:spPr>
          <a:xfrm>
            <a:off x="7099300" y="1949330"/>
            <a:ext cx="2311400" cy="365125"/>
          </a:xfrm>
        </p:spPr>
        <p:txBody>
          <a:bodyPr/>
          <a:lstStyle/>
          <a:p>
            <a:pPr>
              <a:defRPr/>
            </a:pPr>
            <a:fld id="{577F0656-A713-41A7-B7EE-BF4B08DA77C8}" type="slidenum">
              <a:rPr lang="en-US" smtClean="0"/>
              <a:pPr>
                <a:defRPr/>
              </a:pPr>
              <a:t>15</a:t>
            </a:fld>
            <a:endParaRPr lang="en-US"/>
          </a:p>
        </p:txBody>
      </p:sp>
      <p:graphicFrame>
        <p:nvGraphicFramePr>
          <p:cNvPr id="18" name="Table 17"/>
          <p:cNvGraphicFramePr>
            <a:graphicFrameLocks noGrp="1"/>
          </p:cNvGraphicFramePr>
          <p:nvPr/>
        </p:nvGraphicFramePr>
        <p:xfrm>
          <a:off x="5424489" y="980728"/>
          <a:ext cx="4425057" cy="1319690"/>
        </p:xfrm>
        <a:graphic>
          <a:graphicData uri="http://schemas.openxmlformats.org/drawingml/2006/table">
            <a:tbl>
              <a:tblPr firstRow="1" bandRow="1">
                <a:tableStyleId>{5C22544A-7EE6-4342-B048-85BDC9FD1C3A}</a:tableStyleId>
              </a:tblPr>
              <a:tblGrid>
                <a:gridCol w="221149"/>
                <a:gridCol w="4203908"/>
              </a:tblGrid>
              <a:tr h="370346">
                <a:tc gridSpan="2">
                  <a:txBody>
                    <a:bodyPr/>
                    <a:lstStyle/>
                    <a:p>
                      <a:pPr algn="ctr"/>
                      <a:r>
                        <a:rPr lang="en-GB" sz="1600" dirty="0" smtClean="0">
                          <a:latin typeface="+mj-lt"/>
                        </a:rPr>
                        <a:t>D. </a:t>
                      </a:r>
                      <a:r>
                        <a:rPr lang="en-GB" sz="1600" dirty="0" err="1" smtClean="0">
                          <a:latin typeface="+mj-lt"/>
                        </a:rPr>
                        <a:t>Penilaian</a:t>
                      </a:r>
                      <a:endParaRPr lang="id-ID" sz="1600" dirty="0">
                        <a:latin typeface="+mj-lt"/>
                      </a:endParaRPr>
                    </a:p>
                  </a:txBody>
                  <a:tcPr marL="91445" marR="91445" marT="45659" marB="45659"/>
                </a:tc>
                <a:tc hMerge="1">
                  <a:txBody>
                    <a:bodyPr/>
                    <a:lstStyle/>
                    <a:p>
                      <a:endParaRPr lang="id-ID" sz="1400" dirty="0">
                        <a:latin typeface="+mj-lt"/>
                      </a:endParaRPr>
                    </a:p>
                  </a:txBody>
                  <a:tcPr/>
                </a:tc>
              </a:tr>
              <a:tr h="548359">
                <a:tc>
                  <a:txBody>
                    <a:bodyPr/>
                    <a:lstStyle/>
                    <a:p>
                      <a:r>
                        <a:rPr lang="id-ID" sz="1600" b="1" dirty="0" smtClean="0">
                          <a:solidFill>
                            <a:schemeClr val="tx1"/>
                          </a:solidFill>
                          <a:latin typeface="+mj-lt"/>
                        </a:rPr>
                        <a:t>1</a:t>
                      </a:r>
                      <a:endParaRPr lang="id-ID" sz="1600" b="1" dirty="0">
                        <a:solidFill>
                          <a:schemeClr val="tx1"/>
                        </a:solidFill>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dirty="0" err="1" smtClean="0">
                          <a:solidFill>
                            <a:schemeClr val="tx1"/>
                          </a:solidFill>
                          <a:latin typeface="+mj-lt"/>
                        </a:rPr>
                        <a:t>Menekankan</a:t>
                      </a:r>
                      <a:r>
                        <a:rPr lang="en-US" sz="1600" b="1" i="0" baseline="0" dirty="0" smtClean="0">
                          <a:solidFill>
                            <a:schemeClr val="tx1"/>
                          </a:solidFill>
                          <a:latin typeface="+mj-lt"/>
                        </a:rPr>
                        <a:t> </a:t>
                      </a:r>
                      <a:r>
                        <a:rPr lang="en-US" sz="1600" b="1" i="0" baseline="0" dirty="0" err="1" smtClean="0">
                          <a:solidFill>
                            <a:schemeClr val="tx1"/>
                          </a:solidFill>
                          <a:latin typeface="+mj-lt"/>
                        </a:rPr>
                        <a:t>aspek</a:t>
                      </a:r>
                      <a:r>
                        <a:rPr lang="en-US" sz="1600" b="1" i="0" baseline="0" dirty="0" smtClean="0">
                          <a:solidFill>
                            <a:schemeClr val="tx1"/>
                          </a:solidFill>
                          <a:latin typeface="+mj-lt"/>
                        </a:rPr>
                        <a:t> </a:t>
                      </a:r>
                      <a:r>
                        <a:rPr lang="en-US" sz="1600" b="1" i="0" baseline="0" dirty="0" err="1" smtClean="0">
                          <a:solidFill>
                            <a:schemeClr val="tx1"/>
                          </a:solidFill>
                          <a:latin typeface="+mj-lt"/>
                        </a:rPr>
                        <a:t>kognitif</a:t>
                      </a:r>
                      <a:r>
                        <a:rPr lang="en-US" sz="1600" b="1" i="0" baseline="0" dirty="0" smtClean="0">
                          <a:solidFill>
                            <a:schemeClr val="tx1"/>
                          </a:solidFill>
                          <a:latin typeface="+mj-lt"/>
                        </a:rPr>
                        <a:t>, </a:t>
                      </a:r>
                      <a:r>
                        <a:rPr lang="en-US" sz="1600" b="1" i="0" baseline="0" dirty="0" err="1" smtClean="0">
                          <a:solidFill>
                            <a:schemeClr val="tx1"/>
                          </a:solidFill>
                          <a:latin typeface="+mj-lt"/>
                        </a:rPr>
                        <a:t>afektif</a:t>
                      </a:r>
                      <a:r>
                        <a:rPr lang="en-US" sz="1600" b="1" i="0" baseline="0" dirty="0" smtClean="0">
                          <a:solidFill>
                            <a:schemeClr val="tx1"/>
                          </a:solidFill>
                          <a:latin typeface="+mj-lt"/>
                        </a:rPr>
                        <a:t>, </a:t>
                      </a:r>
                      <a:r>
                        <a:rPr lang="en-US" sz="1600" b="1" i="0" baseline="0" dirty="0" err="1" smtClean="0">
                          <a:solidFill>
                            <a:schemeClr val="tx1"/>
                          </a:solidFill>
                          <a:latin typeface="+mj-lt"/>
                        </a:rPr>
                        <a:t>psikomotorik</a:t>
                      </a:r>
                      <a:r>
                        <a:rPr lang="en-US" sz="1600" b="1" i="0" baseline="0" dirty="0" smtClean="0">
                          <a:solidFill>
                            <a:schemeClr val="tx1"/>
                          </a:solidFill>
                          <a:latin typeface="+mj-lt"/>
                        </a:rPr>
                        <a:t> </a:t>
                      </a:r>
                      <a:r>
                        <a:rPr lang="en-US" sz="1600" b="1" i="0" baseline="0" dirty="0" err="1" smtClean="0">
                          <a:solidFill>
                            <a:schemeClr val="tx1"/>
                          </a:solidFill>
                          <a:latin typeface="+mj-lt"/>
                        </a:rPr>
                        <a:t>secara</a:t>
                      </a:r>
                      <a:r>
                        <a:rPr lang="en-US" sz="1600" b="1" i="0" baseline="0" dirty="0" smtClean="0">
                          <a:solidFill>
                            <a:schemeClr val="tx1"/>
                          </a:solidFill>
                          <a:latin typeface="+mj-lt"/>
                        </a:rPr>
                        <a:t> </a:t>
                      </a:r>
                      <a:r>
                        <a:rPr lang="en-US" sz="1600" b="1" i="0" baseline="0" dirty="0" err="1" smtClean="0">
                          <a:solidFill>
                            <a:schemeClr val="tx1"/>
                          </a:solidFill>
                          <a:latin typeface="+mj-lt"/>
                        </a:rPr>
                        <a:t>proporsional</a:t>
                      </a:r>
                      <a:endParaRPr lang="en-US" sz="1600" b="1" i="0" dirty="0" smtClean="0">
                        <a:solidFill>
                          <a:schemeClr val="tx1"/>
                        </a:solidFill>
                        <a:latin typeface="+mj-lt"/>
                      </a:endParaRPr>
                    </a:p>
                  </a:txBody>
                  <a:tcPr marL="91445" marR="91445" marT="45659" marB="45659"/>
                </a:tc>
              </a:tr>
              <a:tr h="370346">
                <a:tc>
                  <a:txBody>
                    <a:bodyPr/>
                    <a:lstStyle/>
                    <a:p>
                      <a:r>
                        <a:rPr lang="id-ID" sz="1600" b="1" dirty="0" smtClean="0">
                          <a:solidFill>
                            <a:schemeClr val="tx1"/>
                          </a:solidFill>
                          <a:latin typeface="+mj-lt"/>
                        </a:rPr>
                        <a:t>2</a:t>
                      </a:r>
                      <a:endParaRPr lang="id-ID" sz="1600" b="1" dirty="0">
                        <a:solidFill>
                          <a:schemeClr val="tx1"/>
                        </a:solidFill>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1"/>
                          </a:solidFill>
                          <a:latin typeface="+mj-lt"/>
                        </a:rPr>
                        <a:t>Penilaian</a:t>
                      </a:r>
                      <a:r>
                        <a:rPr lang="en-US" sz="1600" b="1" dirty="0" smtClean="0">
                          <a:solidFill>
                            <a:schemeClr val="tx1"/>
                          </a:solidFill>
                          <a:latin typeface="+mj-lt"/>
                        </a:rPr>
                        <a:t> </a:t>
                      </a:r>
                      <a:r>
                        <a:rPr lang="en-US" sz="1600" b="1" baseline="0" dirty="0" smtClean="0">
                          <a:solidFill>
                            <a:schemeClr val="tx1"/>
                          </a:solidFill>
                          <a:latin typeface="+mj-lt"/>
                        </a:rPr>
                        <a:t>test </a:t>
                      </a:r>
                      <a:r>
                        <a:rPr lang="en-US" sz="1600" b="1" baseline="0" dirty="0" err="1" smtClean="0">
                          <a:solidFill>
                            <a:schemeClr val="tx1"/>
                          </a:solidFill>
                          <a:latin typeface="+mj-lt"/>
                        </a:rPr>
                        <a:t>dan</a:t>
                      </a:r>
                      <a:r>
                        <a:rPr lang="en-US" sz="1600" b="1" baseline="0" dirty="0" smtClean="0">
                          <a:solidFill>
                            <a:schemeClr val="tx1"/>
                          </a:solidFill>
                          <a:latin typeface="+mj-lt"/>
                        </a:rPr>
                        <a:t> </a:t>
                      </a:r>
                      <a:r>
                        <a:rPr lang="en-US" sz="1600" b="1" baseline="0" dirty="0" err="1" smtClean="0">
                          <a:solidFill>
                            <a:schemeClr val="tx1"/>
                          </a:solidFill>
                          <a:latin typeface="+mj-lt"/>
                        </a:rPr>
                        <a:t>portofolio</a:t>
                      </a:r>
                      <a:r>
                        <a:rPr lang="en-US" sz="1600" b="1" baseline="0" dirty="0" smtClean="0">
                          <a:solidFill>
                            <a:schemeClr val="tx1"/>
                          </a:solidFill>
                          <a:latin typeface="+mj-lt"/>
                        </a:rPr>
                        <a:t>  </a:t>
                      </a:r>
                      <a:r>
                        <a:rPr lang="en-US" sz="1600" b="1" baseline="0" dirty="0" err="1" smtClean="0">
                          <a:solidFill>
                            <a:schemeClr val="tx1"/>
                          </a:solidFill>
                          <a:latin typeface="+mj-lt"/>
                        </a:rPr>
                        <a:t>saling</a:t>
                      </a:r>
                      <a:r>
                        <a:rPr lang="en-US" sz="1600" b="1" baseline="0" dirty="0" smtClean="0">
                          <a:solidFill>
                            <a:schemeClr val="tx1"/>
                          </a:solidFill>
                          <a:latin typeface="+mj-lt"/>
                        </a:rPr>
                        <a:t> </a:t>
                      </a:r>
                      <a:r>
                        <a:rPr lang="en-US" sz="1600" b="1" baseline="0" dirty="0" err="1" smtClean="0">
                          <a:solidFill>
                            <a:schemeClr val="tx1"/>
                          </a:solidFill>
                          <a:latin typeface="+mj-lt"/>
                        </a:rPr>
                        <a:t>melengkapi</a:t>
                      </a:r>
                      <a:endParaRPr lang="en-US" sz="1600" b="1" dirty="0" smtClean="0">
                        <a:solidFill>
                          <a:schemeClr val="tx1"/>
                        </a:solidFill>
                        <a:latin typeface="+mj-lt"/>
                      </a:endParaRPr>
                    </a:p>
                  </a:txBody>
                  <a:tcPr marL="91445" marR="91445" marT="45659" marB="45659"/>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 val="3978798927"/>
              </p:ext>
            </p:extLst>
          </p:nvPr>
        </p:nvGraphicFramePr>
        <p:xfrm>
          <a:off x="582613" y="1003178"/>
          <a:ext cx="4175125" cy="1289051"/>
        </p:xfrm>
        <a:graphic>
          <a:graphicData uri="http://schemas.openxmlformats.org/drawingml/2006/table">
            <a:tbl>
              <a:tblPr firstRow="1" bandRow="1">
                <a:tableStyleId>{00A15C55-8517-42AA-B614-E9B94910E393}</a:tableStyleId>
              </a:tblPr>
              <a:tblGrid>
                <a:gridCol w="221065"/>
                <a:gridCol w="3954060"/>
              </a:tblGrid>
              <a:tr h="37034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D. </a:t>
                      </a:r>
                      <a:r>
                        <a:rPr lang="en-GB" sz="1600" kern="1200" dirty="0" err="1" smtClean="0"/>
                        <a:t>Penilaian</a:t>
                      </a:r>
                      <a:endParaRPr lang="id-ID" sz="1600" b="1" kern="1200" dirty="0" smtClean="0">
                        <a:solidFill>
                          <a:schemeClr val="lt1"/>
                        </a:solidFill>
                        <a:latin typeface="+mn-lt"/>
                        <a:ea typeface="+mn-ea"/>
                        <a:cs typeface="+mn-cs"/>
                      </a:endParaRPr>
                    </a:p>
                  </a:txBody>
                  <a:tcPr marL="91410" marR="91410" marT="45659" marB="45659"/>
                </a:tc>
                <a:tc hMerge="1">
                  <a:txBody>
                    <a:bodyPr/>
                    <a:lstStyle/>
                    <a:p>
                      <a:endParaRPr lang="id-ID" sz="1400" dirty="0">
                        <a:latin typeface="+mj-lt"/>
                      </a:endParaRPr>
                    </a:p>
                  </a:txBody>
                  <a:tcPr/>
                </a:tc>
              </a:tr>
              <a:tr h="548359">
                <a:tc>
                  <a:txBody>
                    <a:bodyPr/>
                    <a:lstStyle/>
                    <a:p>
                      <a:r>
                        <a:rPr lang="id-ID" sz="1600" b="1" dirty="0" smtClean="0"/>
                        <a:t>1</a:t>
                      </a:r>
                      <a:endParaRPr lang="id-ID" sz="1600" b="1" dirty="0">
                        <a:latin typeface="+mj-lt"/>
                      </a:endParaRPr>
                    </a:p>
                  </a:txBody>
                  <a:tcPr marL="91410" marR="91410"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err="1" smtClean="0"/>
                        <a:t>Menekankan</a:t>
                      </a:r>
                      <a:r>
                        <a:rPr lang="en-GB" sz="1600" b="1" baseline="0" dirty="0" smtClean="0"/>
                        <a:t> </a:t>
                      </a:r>
                      <a:r>
                        <a:rPr lang="en-GB" sz="1600" b="1" baseline="0" dirty="0" err="1" smtClean="0"/>
                        <a:t>aspek</a:t>
                      </a:r>
                      <a:r>
                        <a:rPr lang="en-GB" sz="1600" b="1" baseline="0" dirty="0" smtClean="0"/>
                        <a:t> </a:t>
                      </a:r>
                      <a:r>
                        <a:rPr lang="en-GB" sz="1600" b="1" baseline="0" dirty="0" err="1" smtClean="0"/>
                        <a:t>kognitif</a:t>
                      </a:r>
                      <a:r>
                        <a:rPr lang="en-GB" sz="1600" b="1" baseline="0" dirty="0" smtClean="0"/>
                        <a:t> </a:t>
                      </a:r>
                    </a:p>
                  </a:txBody>
                  <a:tcPr marL="91410" marR="91410" marT="45659" marB="45659"/>
                </a:tc>
              </a:tr>
              <a:tr h="370346">
                <a:tc>
                  <a:txBody>
                    <a:bodyPr/>
                    <a:lstStyle/>
                    <a:p>
                      <a:r>
                        <a:rPr lang="id-ID" sz="1600" b="1" dirty="0" smtClean="0"/>
                        <a:t>2</a:t>
                      </a:r>
                      <a:endParaRPr lang="id-ID" sz="1600" b="1" dirty="0">
                        <a:latin typeface="+mj-lt"/>
                      </a:endParaRPr>
                    </a:p>
                  </a:txBody>
                  <a:tcPr marL="91410" marR="91410"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t>Test </a:t>
                      </a:r>
                      <a:r>
                        <a:rPr lang="en-GB" sz="1600" b="1" dirty="0" err="1" smtClean="0"/>
                        <a:t>menjadi</a:t>
                      </a:r>
                      <a:r>
                        <a:rPr lang="en-GB" sz="1600" b="1" dirty="0" smtClean="0"/>
                        <a:t> </a:t>
                      </a:r>
                      <a:r>
                        <a:rPr lang="en-GB" sz="1600" b="1" dirty="0" err="1" smtClean="0"/>
                        <a:t>cara</a:t>
                      </a:r>
                      <a:r>
                        <a:rPr lang="en-GB" sz="1600" b="1" baseline="0" dirty="0" smtClean="0"/>
                        <a:t> </a:t>
                      </a:r>
                      <a:r>
                        <a:rPr lang="en-GB" sz="1600" b="1" baseline="0" dirty="0" err="1" smtClean="0"/>
                        <a:t>penilaian</a:t>
                      </a:r>
                      <a:r>
                        <a:rPr lang="en-GB" sz="1600" b="1" baseline="0" dirty="0" smtClean="0"/>
                        <a:t> yang </a:t>
                      </a:r>
                      <a:r>
                        <a:rPr lang="en-GB" sz="1600" b="1" baseline="0" dirty="0" err="1" smtClean="0"/>
                        <a:t>dominan</a:t>
                      </a:r>
                      <a:endParaRPr lang="id-ID" sz="1600" b="1" dirty="0" smtClean="0">
                        <a:solidFill>
                          <a:schemeClr val="tx2">
                            <a:lumMod val="50000"/>
                          </a:schemeClr>
                        </a:solidFill>
                        <a:latin typeface="+mj-lt"/>
                      </a:endParaRPr>
                    </a:p>
                  </a:txBody>
                  <a:tcPr marL="91410" marR="91410" marT="45659" marB="45659"/>
                </a:tc>
              </a:tr>
            </a:tbl>
          </a:graphicData>
        </a:graphic>
      </p:graphicFrame>
      <p:sp>
        <p:nvSpPr>
          <p:cNvPr id="14396" name="Slide Number Placeholder 1"/>
          <p:cNvSpPr txBox="1">
            <a:spLocks/>
          </p:cNvSpPr>
          <p:nvPr/>
        </p:nvSpPr>
        <p:spPr bwMode="auto">
          <a:xfrm>
            <a:off x="7126288" y="3367042"/>
            <a:ext cx="2311400" cy="365125"/>
          </a:xfrm>
          <a:prstGeom prst="rect">
            <a:avLst/>
          </a:prstGeom>
          <a:noFill/>
          <a:ln w="9525">
            <a:noFill/>
            <a:miter lim="800000"/>
            <a:headEnd/>
            <a:tailEnd/>
          </a:ln>
        </p:spPr>
        <p:txBody>
          <a:bodyPr anchor="ctr"/>
          <a:lstStyle/>
          <a:p>
            <a:pPr algn="r"/>
            <a:fld id="{9F2BB631-935C-44E8-B66F-6C040AC16FFA}" type="slidenum">
              <a:rPr lang="en-US" sz="1200">
                <a:solidFill>
                  <a:srgbClr val="898989"/>
                </a:solidFill>
                <a:latin typeface="Calibri" pitchFamily="34" charset="0"/>
              </a:rPr>
              <a:pPr algn="r"/>
              <a:t>15</a:t>
            </a:fld>
            <a:endParaRPr lang="en-US" sz="1200">
              <a:solidFill>
                <a:srgbClr val="898989"/>
              </a:solidFill>
              <a:latin typeface="Calibri"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xmlns="" val="3731041657"/>
              </p:ext>
            </p:extLst>
          </p:nvPr>
        </p:nvGraphicFramePr>
        <p:xfrm>
          <a:off x="5451477" y="2463750"/>
          <a:ext cx="4176713" cy="1319980"/>
        </p:xfrm>
        <a:graphic>
          <a:graphicData uri="http://schemas.openxmlformats.org/drawingml/2006/table">
            <a:tbl>
              <a:tblPr firstRow="1" bandRow="1">
                <a:tableStyleId>{5C22544A-7EE6-4342-B048-85BDC9FD1C3A}</a:tableStyleId>
              </a:tblPr>
              <a:tblGrid>
                <a:gridCol w="221149"/>
                <a:gridCol w="3955564"/>
              </a:tblGrid>
              <a:tr h="370475">
                <a:tc gridSpan="2">
                  <a:txBody>
                    <a:bodyPr/>
                    <a:lstStyle/>
                    <a:p>
                      <a:pPr algn="ctr"/>
                      <a:r>
                        <a:rPr lang="en-GB" sz="1600" b="1" kern="1200" dirty="0" smtClean="0">
                          <a:solidFill>
                            <a:schemeClr val="lt1"/>
                          </a:solidFill>
                          <a:latin typeface="+mn-lt"/>
                          <a:ea typeface="+mn-ea"/>
                          <a:cs typeface="+mn-cs"/>
                        </a:rPr>
                        <a:t>E. </a:t>
                      </a:r>
                      <a:r>
                        <a:rPr lang="en-GB" sz="1600" b="1" kern="1200" dirty="0" err="1" smtClean="0">
                          <a:solidFill>
                            <a:schemeClr val="lt1"/>
                          </a:solidFill>
                          <a:latin typeface="+mn-lt"/>
                          <a:ea typeface="+mn-ea"/>
                          <a:cs typeface="+mn-cs"/>
                        </a:rPr>
                        <a:t>Pendidi</a:t>
                      </a:r>
                      <a:r>
                        <a:rPr lang="id-ID" sz="1600" b="1" kern="1200" dirty="0" smtClean="0">
                          <a:solidFill>
                            <a:schemeClr val="lt1"/>
                          </a:solidFill>
                          <a:latin typeface="+mn-lt"/>
                          <a:ea typeface="+mn-ea"/>
                          <a:cs typeface="+mn-cs"/>
                        </a:rPr>
                        <a:t>k</a:t>
                      </a:r>
                      <a:r>
                        <a:rPr lang="en-GB" sz="1600" b="1" kern="1200" baseline="0" dirty="0" smtClean="0">
                          <a:solidFill>
                            <a:schemeClr val="lt1"/>
                          </a:solidFill>
                          <a:latin typeface="+mn-lt"/>
                          <a:ea typeface="+mn-ea"/>
                          <a:cs typeface="+mn-cs"/>
                        </a:rPr>
                        <a:t> </a:t>
                      </a:r>
                      <a:r>
                        <a:rPr lang="en-GB" sz="1600" b="1" kern="1200" baseline="0" dirty="0" err="1" smtClean="0">
                          <a:solidFill>
                            <a:schemeClr val="lt1"/>
                          </a:solidFill>
                          <a:latin typeface="+mn-lt"/>
                          <a:ea typeface="+mn-ea"/>
                          <a:cs typeface="+mn-cs"/>
                        </a:rPr>
                        <a:t>dan</a:t>
                      </a:r>
                      <a:r>
                        <a:rPr lang="en-GB" sz="1600" b="1" kern="1200" baseline="0" dirty="0" smtClean="0">
                          <a:solidFill>
                            <a:schemeClr val="lt1"/>
                          </a:solidFill>
                          <a:latin typeface="+mn-lt"/>
                          <a:ea typeface="+mn-ea"/>
                          <a:cs typeface="+mn-cs"/>
                        </a:rPr>
                        <a:t> </a:t>
                      </a:r>
                      <a:r>
                        <a:rPr lang="en-GB" sz="1600" b="1" kern="1200" baseline="0" dirty="0" err="1" smtClean="0">
                          <a:solidFill>
                            <a:schemeClr val="lt1"/>
                          </a:solidFill>
                          <a:latin typeface="+mn-lt"/>
                          <a:ea typeface="+mn-ea"/>
                          <a:cs typeface="+mn-cs"/>
                        </a:rPr>
                        <a:t>Tenaga</a:t>
                      </a:r>
                      <a:r>
                        <a:rPr lang="en-GB" sz="1600" b="1" kern="1200" baseline="0" dirty="0" smtClean="0">
                          <a:solidFill>
                            <a:schemeClr val="lt1"/>
                          </a:solidFill>
                          <a:latin typeface="+mn-lt"/>
                          <a:ea typeface="+mn-ea"/>
                          <a:cs typeface="+mn-cs"/>
                        </a:rPr>
                        <a:t> </a:t>
                      </a:r>
                      <a:r>
                        <a:rPr lang="en-GB" sz="1600" b="1" kern="1200" baseline="0" dirty="0" err="1" smtClean="0">
                          <a:solidFill>
                            <a:schemeClr val="lt1"/>
                          </a:solidFill>
                          <a:latin typeface="+mn-lt"/>
                          <a:ea typeface="+mn-ea"/>
                          <a:cs typeface="+mn-cs"/>
                        </a:rPr>
                        <a:t>Kependidikan</a:t>
                      </a:r>
                      <a:endParaRPr lang="id-ID" sz="1600" dirty="0">
                        <a:latin typeface="+mj-lt"/>
                      </a:endParaRPr>
                    </a:p>
                  </a:txBody>
                  <a:tcPr marL="91445" marR="91445" marT="45675" marB="45675"/>
                </a:tc>
                <a:tc hMerge="1">
                  <a:txBody>
                    <a:bodyPr/>
                    <a:lstStyle/>
                    <a:p>
                      <a:endParaRPr lang="id-ID" sz="1400" dirty="0">
                        <a:latin typeface="+mj-lt"/>
                      </a:endParaRPr>
                    </a:p>
                  </a:txBody>
                  <a:tcPr/>
                </a:tc>
              </a:tr>
              <a:tr h="548100">
                <a:tc>
                  <a:txBody>
                    <a:bodyPr/>
                    <a:lstStyle/>
                    <a:p>
                      <a:r>
                        <a:rPr lang="id-ID" sz="1600" b="1" dirty="0" smtClean="0">
                          <a:latin typeface="+mj-lt"/>
                        </a:rPr>
                        <a:t>1</a:t>
                      </a:r>
                      <a:endParaRPr lang="id-ID" sz="1600" b="1" dirty="0">
                        <a:latin typeface="+mj-lt"/>
                      </a:endParaRPr>
                    </a:p>
                  </a:txBody>
                  <a:tcPr marL="91445" marR="91445" marT="45675" marB="456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i="0" dirty="0" smtClean="0">
                          <a:solidFill>
                            <a:schemeClr val="tx2">
                              <a:lumMod val="50000"/>
                            </a:schemeClr>
                          </a:solidFill>
                          <a:latin typeface="+mj-lt"/>
                        </a:rPr>
                        <a:t>Memenuhi k</a:t>
                      </a:r>
                      <a:r>
                        <a:rPr lang="en-US" sz="1600" b="1" i="0" dirty="0" err="1" smtClean="0">
                          <a:solidFill>
                            <a:schemeClr val="tx2">
                              <a:lumMod val="50000"/>
                            </a:schemeClr>
                          </a:solidFill>
                          <a:latin typeface="+mj-lt"/>
                        </a:rPr>
                        <a:t>ompetensi</a:t>
                      </a:r>
                      <a:r>
                        <a:rPr lang="en-US" sz="1600" b="1" i="0" dirty="0" smtClean="0">
                          <a:solidFill>
                            <a:schemeClr val="tx2">
                              <a:lumMod val="50000"/>
                            </a:schemeClr>
                          </a:solidFill>
                          <a:latin typeface="+mj-lt"/>
                        </a:rPr>
                        <a:t> </a:t>
                      </a:r>
                      <a:r>
                        <a:rPr lang="id-ID" sz="1600" b="1" i="0" dirty="0" smtClean="0">
                          <a:solidFill>
                            <a:schemeClr val="tx2">
                              <a:lumMod val="50000"/>
                            </a:schemeClr>
                          </a:solidFill>
                          <a:latin typeface="+mj-lt"/>
                        </a:rPr>
                        <a:t>profesi, pedagogi, sosial, dan personal</a:t>
                      </a:r>
                      <a:endParaRPr lang="en-US" sz="1600" b="1" i="0" dirty="0" smtClean="0">
                        <a:solidFill>
                          <a:schemeClr val="tx2">
                            <a:lumMod val="50000"/>
                          </a:schemeClr>
                        </a:solidFill>
                        <a:latin typeface="+mj-lt"/>
                      </a:endParaRPr>
                    </a:p>
                  </a:txBody>
                  <a:tcPr marL="91445" marR="91445" marT="45675" marB="45675"/>
                </a:tc>
              </a:tr>
              <a:tr h="370475">
                <a:tc>
                  <a:txBody>
                    <a:bodyPr/>
                    <a:lstStyle/>
                    <a:p>
                      <a:r>
                        <a:rPr lang="id-ID" sz="1600" b="1" dirty="0" smtClean="0">
                          <a:latin typeface="+mj-lt"/>
                        </a:rPr>
                        <a:t>2</a:t>
                      </a:r>
                      <a:endParaRPr lang="id-ID" sz="1600" b="1" dirty="0">
                        <a:latin typeface="+mj-lt"/>
                      </a:endParaRPr>
                    </a:p>
                  </a:txBody>
                  <a:tcPr marL="91445" marR="91445" marT="45675" marB="456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solidFill>
                            <a:schemeClr val="tx2">
                              <a:lumMod val="50000"/>
                            </a:schemeClr>
                          </a:solidFill>
                          <a:latin typeface="+mj-lt"/>
                        </a:rPr>
                        <a:t>Motivasi</a:t>
                      </a:r>
                      <a:r>
                        <a:rPr lang="en-US" sz="1600" b="1" dirty="0" smtClean="0">
                          <a:solidFill>
                            <a:schemeClr val="tx2">
                              <a:lumMod val="50000"/>
                            </a:schemeClr>
                          </a:solidFill>
                          <a:latin typeface="+mj-lt"/>
                        </a:rPr>
                        <a:t> </a:t>
                      </a:r>
                      <a:r>
                        <a:rPr lang="en-US" sz="1600" b="1" dirty="0" err="1" smtClean="0">
                          <a:solidFill>
                            <a:schemeClr val="tx2">
                              <a:lumMod val="50000"/>
                            </a:schemeClr>
                          </a:solidFill>
                          <a:latin typeface="+mj-lt"/>
                        </a:rPr>
                        <a:t>mengajar</a:t>
                      </a:r>
                      <a:endParaRPr lang="en-US" sz="1600" b="1" dirty="0" smtClean="0">
                        <a:solidFill>
                          <a:schemeClr val="tx2">
                            <a:lumMod val="50000"/>
                          </a:schemeClr>
                        </a:solidFill>
                        <a:latin typeface="+mj-lt"/>
                      </a:endParaRPr>
                    </a:p>
                  </a:txBody>
                  <a:tcPr marL="91445" marR="91445" marT="45675" marB="45675"/>
                </a:tc>
              </a:tr>
            </a:tbl>
          </a:graphicData>
        </a:graphic>
      </p:graphicFrame>
      <p:sp>
        <p:nvSpPr>
          <p:cNvPr id="14410" name="Slide Number Placeholder 11"/>
          <p:cNvSpPr txBox="1">
            <a:spLocks/>
          </p:cNvSpPr>
          <p:nvPr/>
        </p:nvSpPr>
        <p:spPr bwMode="auto">
          <a:xfrm>
            <a:off x="7418388" y="6492879"/>
            <a:ext cx="2311400" cy="365125"/>
          </a:xfrm>
          <a:prstGeom prst="rect">
            <a:avLst/>
          </a:prstGeom>
          <a:noFill/>
          <a:ln w="9525">
            <a:noFill/>
            <a:miter lim="800000"/>
            <a:headEnd/>
            <a:tailEnd/>
          </a:ln>
        </p:spPr>
        <p:txBody>
          <a:bodyPr anchor="ctr"/>
          <a:lstStyle/>
          <a:p>
            <a:pPr algn="r"/>
            <a:fld id="{2AB71F89-2D76-4E8E-B6C5-BBF7CFCF5192}" type="slidenum">
              <a:rPr lang="en-US" sz="1200">
                <a:solidFill>
                  <a:srgbClr val="898989"/>
                </a:solidFill>
                <a:latin typeface="Calibri" pitchFamily="34" charset="0"/>
              </a:rPr>
              <a:pPr algn="r"/>
              <a:t>15</a:t>
            </a:fld>
            <a:endParaRPr lang="en-US" sz="1200">
              <a:solidFill>
                <a:srgbClr val="898989"/>
              </a:solidFill>
              <a:latin typeface="Calibri" pitchFamily="34" charset="0"/>
            </a:endParaRPr>
          </a:p>
        </p:txBody>
      </p:sp>
      <p:graphicFrame>
        <p:nvGraphicFramePr>
          <p:cNvPr id="24" name="Table 23"/>
          <p:cNvGraphicFramePr>
            <a:graphicFrameLocks noGrp="1"/>
          </p:cNvGraphicFramePr>
          <p:nvPr>
            <p:extLst>
              <p:ext uri="{D42A27DB-BD31-4B8C-83A1-F6EECF244321}">
                <p14:modId xmlns:p14="http://schemas.microsoft.com/office/powerpoint/2010/main" xmlns="" val="2595319772"/>
              </p:ext>
            </p:extLst>
          </p:nvPr>
        </p:nvGraphicFramePr>
        <p:xfrm>
          <a:off x="609602" y="2420888"/>
          <a:ext cx="4176713" cy="1294184"/>
        </p:xfrm>
        <a:graphic>
          <a:graphicData uri="http://schemas.openxmlformats.org/drawingml/2006/table">
            <a:tbl>
              <a:tblPr firstRow="1" bandRow="1">
                <a:tableStyleId>{00A15C55-8517-42AA-B614-E9B94910E393}</a:tableStyleId>
              </a:tblPr>
              <a:tblGrid>
                <a:gridCol w="221149"/>
                <a:gridCol w="3955564"/>
              </a:tblGrid>
              <a:tr h="38546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t>E. </a:t>
                      </a:r>
                      <a:r>
                        <a:rPr lang="en-GB" sz="1600" kern="1200" dirty="0" err="1" smtClean="0"/>
                        <a:t>Pendidi</a:t>
                      </a:r>
                      <a:r>
                        <a:rPr lang="id-ID" sz="1600" kern="1200" dirty="0" smtClean="0"/>
                        <a:t>k</a:t>
                      </a:r>
                      <a:r>
                        <a:rPr lang="en-GB" sz="1600" kern="1200" baseline="0" dirty="0" smtClean="0"/>
                        <a:t> </a:t>
                      </a:r>
                      <a:r>
                        <a:rPr lang="en-GB" sz="1600" kern="1200" baseline="0" dirty="0" err="1" smtClean="0"/>
                        <a:t>dan</a:t>
                      </a:r>
                      <a:r>
                        <a:rPr lang="en-GB" sz="1600" kern="1200" baseline="0" dirty="0" smtClean="0"/>
                        <a:t> </a:t>
                      </a:r>
                      <a:r>
                        <a:rPr lang="en-GB" sz="1600" kern="1200" baseline="0" dirty="0" err="1" smtClean="0"/>
                        <a:t>Tenaga</a:t>
                      </a:r>
                      <a:r>
                        <a:rPr lang="en-GB" sz="1600" kern="1200" baseline="0" dirty="0" smtClean="0"/>
                        <a:t> </a:t>
                      </a:r>
                      <a:r>
                        <a:rPr lang="en-GB" sz="1600" kern="1200" baseline="0" dirty="0" err="1" smtClean="0"/>
                        <a:t>Kependidikan</a:t>
                      </a:r>
                      <a:endParaRPr lang="id-ID" sz="1600" b="1" kern="1200" dirty="0" smtClean="0">
                        <a:solidFill>
                          <a:schemeClr val="lt1"/>
                        </a:solidFill>
                        <a:latin typeface="+mn-lt"/>
                        <a:ea typeface="+mn-ea"/>
                        <a:cs typeface="+mn-cs"/>
                      </a:endParaRPr>
                    </a:p>
                  </a:txBody>
                  <a:tcPr marL="91445" marR="91445" marT="45659" marB="45659"/>
                </a:tc>
                <a:tc hMerge="1">
                  <a:txBody>
                    <a:bodyPr/>
                    <a:lstStyle/>
                    <a:p>
                      <a:endParaRPr lang="id-ID" sz="1400" dirty="0">
                        <a:latin typeface="+mj-lt"/>
                      </a:endParaRPr>
                    </a:p>
                  </a:txBody>
                  <a:tcPr/>
                </a:tc>
              </a:tr>
              <a:tr h="523258">
                <a:tc>
                  <a:txBody>
                    <a:bodyPr/>
                    <a:lstStyle/>
                    <a:p>
                      <a:r>
                        <a:rPr lang="id-ID" sz="1600" b="1" dirty="0" smtClean="0"/>
                        <a:t>1</a:t>
                      </a:r>
                      <a:endParaRPr lang="id-ID" sz="1600" b="1" dirty="0">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t>Memenuhi k</a:t>
                      </a:r>
                      <a:r>
                        <a:rPr lang="en-GB" sz="1600" b="1" dirty="0" err="1" smtClean="0"/>
                        <a:t>ompetensi</a:t>
                      </a:r>
                      <a:r>
                        <a:rPr lang="en-GB" sz="1600" b="1" dirty="0" smtClean="0"/>
                        <a:t> </a:t>
                      </a:r>
                      <a:r>
                        <a:rPr lang="id-ID" sz="1600" b="1" dirty="0" smtClean="0"/>
                        <a:t> profesi saja</a:t>
                      </a:r>
                      <a:endParaRPr lang="en-GB" sz="1600" b="1" baseline="0" dirty="0" smtClean="0"/>
                    </a:p>
                  </a:txBody>
                  <a:tcPr marL="91445" marR="91445" marT="45659" marB="45659"/>
                </a:tc>
              </a:tr>
              <a:tr h="385463">
                <a:tc>
                  <a:txBody>
                    <a:bodyPr/>
                    <a:lstStyle/>
                    <a:p>
                      <a:r>
                        <a:rPr lang="id-ID" sz="1600" b="1" dirty="0" smtClean="0"/>
                        <a:t>2</a:t>
                      </a:r>
                      <a:endParaRPr lang="id-ID" sz="1600" b="1" dirty="0">
                        <a:latin typeface="+mj-lt"/>
                      </a:endParaRPr>
                    </a:p>
                  </a:txBody>
                  <a:tcPr marL="91445" marR="91445" marT="45659" marB="456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dirty="0" smtClean="0"/>
                        <a:t>Fokus</a:t>
                      </a:r>
                      <a:r>
                        <a:rPr lang="id-ID" sz="1600" b="1" baseline="0" dirty="0" smtClean="0"/>
                        <a:t> pada ukuran k</a:t>
                      </a:r>
                      <a:r>
                        <a:rPr lang="en-GB" sz="1600" b="1" dirty="0" err="1" smtClean="0"/>
                        <a:t>inerja</a:t>
                      </a:r>
                      <a:r>
                        <a:rPr lang="en-GB" sz="1600" b="1" baseline="0" dirty="0" smtClean="0"/>
                        <a:t> PTK</a:t>
                      </a:r>
                      <a:endParaRPr lang="id-ID" sz="1600" b="1" dirty="0" smtClean="0">
                        <a:solidFill>
                          <a:schemeClr val="tx2">
                            <a:lumMod val="50000"/>
                          </a:schemeClr>
                        </a:solidFill>
                        <a:latin typeface="+mj-lt"/>
                      </a:endParaRPr>
                    </a:p>
                  </a:txBody>
                  <a:tcPr marL="91445" marR="91445" marT="45659" marB="45659"/>
                </a:tc>
              </a:tr>
            </a:tbl>
          </a:graphicData>
        </a:graphic>
      </p:graphicFrame>
      <p:sp>
        <p:nvSpPr>
          <p:cNvPr id="16" name="Right Arrow 15"/>
          <p:cNvSpPr/>
          <p:nvPr/>
        </p:nvSpPr>
        <p:spPr>
          <a:xfrm>
            <a:off x="4880992" y="1484784"/>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ight Arrow 18"/>
          <p:cNvSpPr/>
          <p:nvPr/>
        </p:nvSpPr>
        <p:spPr>
          <a:xfrm>
            <a:off x="4880992" y="2922984"/>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ight Arrow 20"/>
          <p:cNvSpPr/>
          <p:nvPr/>
        </p:nvSpPr>
        <p:spPr>
          <a:xfrm>
            <a:off x="4880992" y="4939208"/>
            <a:ext cx="43204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395633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16</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smtClean="0">
                <a:solidFill>
                  <a:schemeClr val="tx2">
                    <a:lumMod val="75000"/>
                  </a:schemeClr>
                </a:solidFill>
              </a:rPr>
              <a:t>Kerangka Kerja Pengembangan Kurikulum</a:t>
            </a:r>
            <a:endParaRPr lang="id-ID" sz="3200" b="1" dirty="0">
              <a:solidFill>
                <a:schemeClr val="tx2">
                  <a:lumMod val="75000"/>
                </a:schemeClr>
              </a:solidFill>
            </a:endParaRP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a:solidFill>
                  <a:schemeClr val="accent6">
                    <a:lumMod val="75000"/>
                  </a:schemeClr>
                </a:solidFill>
                <a:latin typeface="Arial Rounded MT Bold" pitchFamily="34" charset="0"/>
              </a:rPr>
              <a:t>4</a:t>
            </a:r>
          </a:p>
        </p:txBody>
      </p:sp>
    </p:spTree>
    <p:extLst>
      <p:ext uri="{BB962C8B-B14F-4D97-AF65-F5344CB8AC3E}">
        <p14:creationId xmlns:p14="http://schemas.microsoft.com/office/powerpoint/2010/main" xmlns="" val="4020631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4"/>
          <p:cNvSpPr/>
          <p:nvPr/>
        </p:nvSpPr>
        <p:spPr>
          <a:xfrm rot="18545509" flipH="1">
            <a:off x="1411132" y="816994"/>
            <a:ext cx="2206704" cy="1446848"/>
          </a:xfrm>
          <a:prstGeom prst="swooshArrow">
            <a:avLst>
              <a:gd name="adj1" fmla="val 16310"/>
              <a:gd name="adj2" fmla="val 31370"/>
            </a:avLst>
          </a:prstGeom>
          <a:solidFill>
            <a:schemeClr val="accent6">
              <a:lumMod val="40000"/>
              <a:lumOff val="6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Oval 5"/>
          <p:cNvSpPr/>
          <p:nvPr/>
        </p:nvSpPr>
        <p:spPr>
          <a:xfrm>
            <a:off x="3093507" y="757808"/>
            <a:ext cx="3443669" cy="108701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id-ID"/>
          </a:p>
        </p:txBody>
      </p:sp>
      <p:sp>
        <p:nvSpPr>
          <p:cNvPr id="10" name="Rectangle 9"/>
          <p:cNvSpPr/>
          <p:nvPr/>
        </p:nvSpPr>
        <p:spPr>
          <a:xfrm>
            <a:off x="247650" y="2133600"/>
            <a:ext cx="4044950" cy="388768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defRPr/>
            </a:pPr>
            <a:r>
              <a:rPr lang="id-ID" sz="2400" b="1" dirty="0">
                <a:solidFill>
                  <a:srgbClr val="0070C0"/>
                </a:solidFill>
              </a:rPr>
              <a:t>Pembelajaran</a:t>
            </a:r>
          </a:p>
        </p:txBody>
      </p:sp>
      <p:sp>
        <p:nvSpPr>
          <p:cNvPr id="24579" name="Title 1"/>
          <p:cNvSpPr>
            <a:spLocks noGrp="1"/>
          </p:cNvSpPr>
          <p:nvPr>
            <p:ph type="title"/>
          </p:nvPr>
        </p:nvSpPr>
        <p:spPr>
          <a:xfrm>
            <a:off x="0" y="0"/>
            <a:ext cx="9906000" cy="685800"/>
          </a:xfrm>
        </p:spPr>
        <p:txBody>
          <a:bodyPr vert="horz" lIns="91440" tIns="45720" rIns="91440" bIns="45720" rtlCol="0" anchor="ctr">
            <a:noAutofit/>
          </a:bodyPr>
          <a:lstStyle/>
          <a:p>
            <a:r>
              <a:rPr lang="id-ID" sz="2800" b="1" dirty="0" smtClean="0">
                <a:solidFill>
                  <a:schemeClr val="accent5">
                    <a:lumMod val="75000"/>
                  </a:schemeClr>
                </a:solidFill>
              </a:rPr>
              <a:t>Kurikulum sebagai Integrator </a:t>
            </a:r>
            <a:br>
              <a:rPr lang="id-ID" sz="2800" b="1" dirty="0" smtClean="0">
                <a:solidFill>
                  <a:schemeClr val="accent5">
                    <a:lumMod val="75000"/>
                  </a:schemeClr>
                </a:solidFill>
              </a:rPr>
            </a:br>
            <a:r>
              <a:rPr lang="id-ID" sz="2800" b="1" dirty="0" smtClean="0">
                <a:solidFill>
                  <a:schemeClr val="accent6">
                    <a:lumMod val="75000"/>
                  </a:schemeClr>
                </a:solidFill>
              </a:rPr>
              <a:t>Sistem Nilai, Pengetahuan dan Keterampilan</a:t>
            </a:r>
            <a:endParaRPr lang="id-ID" sz="2800" b="1" dirty="0">
              <a:solidFill>
                <a:schemeClr val="accent6">
                  <a:lumMod val="75000"/>
                </a:schemeClr>
              </a:solidFill>
            </a:endParaRPr>
          </a:p>
        </p:txBody>
      </p:sp>
      <p:sp>
        <p:nvSpPr>
          <p:cNvPr id="3" name="Pentagon 2"/>
          <p:cNvSpPr/>
          <p:nvPr/>
        </p:nvSpPr>
        <p:spPr>
          <a:xfrm>
            <a:off x="330200" y="2209800"/>
            <a:ext cx="1816100" cy="1579240"/>
          </a:xfrm>
          <a:prstGeom prst="homePlate">
            <a:avLst>
              <a:gd name="adj" fmla="val 1941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a:t>Sistem Nilai</a:t>
            </a:r>
          </a:p>
        </p:txBody>
      </p:sp>
      <p:sp>
        <p:nvSpPr>
          <p:cNvPr id="4" name="Pentagon 3"/>
          <p:cNvSpPr/>
          <p:nvPr/>
        </p:nvSpPr>
        <p:spPr>
          <a:xfrm>
            <a:off x="2228850" y="2209800"/>
            <a:ext cx="2063750" cy="1579240"/>
          </a:xfrm>
          <a:prstGeom prst="homePlate">
            <a:avLst>
              <a:gd name="adj" fmla="val 1941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t>Kompetensi:</a:t>
            </a:r>
            <a:endParaRPr lang="id-ID" sz="2400" dirty="0"/>
          </a:p>
          <a:p>
            <a:pPr algn="ctr">
              <a:buFontTx/>
              <a:buChar char="-"/>
              <a:defRPr/>
            </a:pPr>
            <a:r>
              <a:rPr lang="id-ID" dirty="0" smtClean="0"/>
              <a:t>Sikap</a:t>
            </a:r>
          </a:p>
          <a:p>
            <a:pPr algn="ctr">
              <a:buFontTx/>
              <a:buChar char="-"/>
              <a:defRPr/>
            </a:pPr>
            <a:r>
              <a:rPr lang="id-ID" dirty="0" smtClean="0"/>
              <a:t>keterampilan</a:t>
            </a:r>
          </a:p>
          <a:p>
            <a:pPr algn="ctr">
              <a:buFontTx/>
              <a:buChar char="-"/>
              <a:defRPr/>
            </a:pPr>
            <a:r>
              <a:rPr lang="id-ID" dirty="0" smtClean="0"/>
              <a:t>Pengetahuan</a:t>
            </a:r>
          </a:p>
        </p:txBody>
      </p:sp>
      <p:sp>
        <p:nvSpPr>
          <p:cNvPr id="5" name="Pentagon 4"/>
          <p:cNvSpPr/>
          <p:nvPr/>
        </p:nvSpPr>
        <p:spPr>
          <a:xfrm rot="16200000">
            <a:off x="2046238" y="4043660"/>
            <a:ext cx="2016224" cy="1651000"/>
          </a:xfrm>
          <a:prstGeom prst="homePlate">
            <a:avLst>
              <a:gd name="adj" fmla="val 1941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Pengetahuan &amp; Keterampilan</a:t>
            </a:r>
          </a:p>
        </p:txBody>
      </p:sp>
      <p:sp>
        <p:nvSpPr>
          <p:cNvPr id="7" name="Pentagon 6"/>
          <p:cNvSpPr/>
          <p:nvPr/>
        </p:nvSpPr>
        <p:spPr>
          <a:xfrm>
            <a:off x="4375150" y="2209800"/>
            <a:ext cx="1816100" cy="1579240"/>
          </a:xfrm>
          <a:prstGeom prst="homePlate">
            <a:avLst>
              <a:gd name="adj" fmla="val 1941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Aktualisasi (Action)</a:t>
            </a:r>
          </a:p>
        </p:txBody>
      </p:sp>
      <p:sp>
        <p:nvSpPr>
          <p:cNvPr id="8" name="Pentagon 7"/>
          <p:cNvSpPr/>
          <p:nvPr/>
        </p:nvSpPr>
        <p:spPr>
          <a:xfrm>
            <a:off x="6273800" y="2209800"/>
            <a:ext cx="2063750" cy="1579240"/>
          </a:xfrm>
          <a:prstGeom prst="homePlate">
            <a:avLst>
              <a:gd name="adj" fmla="val 1941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Internalisasi (Reflection)</a:t>
            </a:r>
          </a:p>
        </p:txBody>
      </p:sp>
      <p:sp>
        <p:nvSpPr>
          <p:cNvPr id="9" name="Rectangle 8"/>
          <p:cNvSpPr/>
          <p:nvPr/>
        </p:nvSpPr>
        <p:spPr>
          <a:xfrm>
            <a:off x="8420100" y="2209800"/>
            <a:ext cx="1320800" cy="157924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Watak/</a:t>
            </a:r>
          </a:p>
          <a:p>
            <a:pPr algn="ctr">
              <a:defRPr/>
            </a:pPr>
            <a:r>
              <a:rPr lang="id-ID" sz="2400" dirty="0"/>
              <a:t>Perilaku Individu</a:t>
            </a:r>
          </a:p>
        </p:txBody>
      </p:sp>
      <p:cxnSp>
        <p:nvCxnSpPr>
          <p:cNvPr id="15" name="Straight Connector 14"/>
          <p:cNvCxnSpPr/>
          <p:nvPr/>
        </p:nvCxnSpPr>
        <p:spPr>
          <a:xfrm>
            <a:off x="0" y="764704"/>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24591" name="TextBox 16"/>
          <p:cNvSpPr txBox="1">
            <a:spLocks noChangeArrowheads="1"/>
          </p:cNvSpPr>
          <p:nvPr/>
        </p:nvSpPr>
        <p:spPr bwMode="auto">
          <a:xfrm>
            <a:off x="344489" y="4365104"/>
            <a:ext cx="1498424" cy="461665"/>
          </a:xfrm>
          <a:prstGeom prst="rect">
            <a:avLst/>
          </a:prstGeom>
          <a:noFill/>
          <a:ln w="9525">
            <a:noFill/>
            <a:miter lim="800000"/>
            <a:headEnd/>
            <a:tailEnd/>
          </a:ln>
        </p:spPr>
        <p:txBody>
          <a:bodyPr wrap="none">
            <a:spAutoFit/>
          </a:bodyPr>
          <a:lstStyle/>
          <a:p>
            <a:r>
              <a:rPr lang="id-ID" sz="2400" b="1" dirty="0">
                <a:solidFill>
                  <a:srgbClr val="C00000"/>
                </a:solidFill>
              </a:rPr>
              <a:t>Kurikulum</a:t>
            </a:r>
          </a:p>
        </p:txBody>
      </p:sp>
      <p:cxnSp>
        <p:nvCxnSpPr>
          <p:cNvPr id="21" name="Shape 20"/>
          <p:cNvCxnSpPr>
            <a:stCxn id="24591" idx="2"/>
            <a:endCxn id="5" idx="0"/>
          </p:cNvCxnSpPr>
          <p:nvPr/>
        </p:nvCxnSpPr>
        <p:spPr>
          <a:xfrm rot="16200000" flipH="1">
            <a:off x="1559953" y="4360516"/>
            <a:ext cx="202645" cy="1135149"/>
          </a:xfrm>
          <a:prstGeom prst="bentConnector2">
            <a:avLst/>
          </a:prstGeom>
          <a:ln w="57150">
            <a:tailEnd type="arrow"/>
          </a:ln>
        </p:spPr>
        <p:style>
          <a:lnRef idx="2">
            <a:schemeClr val="accent6"/>
          </a:lnRef>
          <a:fillRef idx="0">
            <a:schemeClr val="accent6"/>
          </a:fillRef>
          <a:effectRef idx="1">
            <a:schemeClr val="accent6"/>
          </a:effectRef>
          <a:fontRef idx="minor">
            <a:schemeClr val="tx1"/>
          </a:fontRef>
        </p:style>
      </p:cxnSp>
      <p:sp>
        <p:nvSpPr>
          <p:cNvPr id="24" name="Rectangle 23"/>
          <p:cNvSpPr/>
          <p:nvPr/>
        </p:nvSpPr>
        <p:spPr>
          <a:xfrm>
            <a:off x="247650" y="6021288"/>
            <a:ext cx="4044950" cy="4572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b="1" dirty="0"/>
              <a:t>PTK dan dukungan lain: SarPras,...</a:t>
            </a:r>
          </a:p>
        </p:txBody>
      </p:sp>
      <p:sp>
        <p:nvSpPr>
          <p:cNvPr id="24596" name="TextBox 26"/>
          <p:cNvSpPr txBox="1">
            <a:spLocks noChangeArrowheads="1"/>
          </p:cNvSpPr>
          <p:nvPr/>
        </p:nvSpPr>
        <p:spPr bwMode="auto">
          <a:xfrm>
            <a:off x="7346951" y="4648203"/>
            <a:ext cx="2214581" cy="1200329"/>
          </a:xfrm>
          <a:prstGeom prst="rect">
            <a:avLst/>
          </a:prstGeom>
          <a:noFill/>
          <a:ln w="9525">
            <a:noFill/>
            <a:miter lim="800000"/>
            <a:headEnd/>
            <a:tailEnd/>
          </a:ln>
        </p:spPr>
        <p:txBody>
          <a:bodyPr wrap="none">
            <a:spAutoFit/>
          </a:bodyPr>
          <a:lstStyle/>
          <a:p>
            <a:pPr>
              <a:buFontTx/>
              <a:buChar char="-"/>
            </a:pPr>
            <a:r>
              <a:rPr lang="id-ID" b="1" dirty="0" smtClean="0">
                <a:solidFill>
                  <a:schemeClr val="tx2">
                    <a:lumMod val="75000"/>
                  </a:schemeClr>
                </a:solidFill>
              </a:rPr>
              <a:t>Peduli</a:t>
            </a:r>
            <a:endParaRPr lang="id-ID" b="1" dirty="0">
              <a:solidFill>
                <a:schemeClr val="tx2">
                  <a:lumMod val="75000"/>
                </a:schemeClr>
              </a:solidFill>
            </a:endParaRPr>
          </a:p>
          <a:p>
            <a:pPr>
              <a:buFontTx/>
              <a:buChar char="-"/>
            </a:pPr>
            <a:r>
              <a:rPr lang="id-ID" b="1" dirty="0" smtClean="0">
                <a:solidFill>
                  <a:schemeClr val="tx2">
                    <a:lumMod val="75000"/>
                  </a:schemeClr>
                </a:solidFill>
              </a:rPr>
              <a:t>Produktif</a:t>
            </a:r>
            <a:endParaRPr lang="id-ID" b="1" dirty="0">
              <a:solidFill>
                <a:schemeClr val="tx2">
                  <a:lumMod val="75000"/>
                </a:schemeClr>
              </a:solidFill>
            </a:endParaRPr>
          </a:p>
          <a:p>
            <a:pPr>
              <a:buFontTx/>
              <a:buChar char="-"/>
            </a:pPr>
            <a:r>
              <a:rPr lang="id-ID" b="1" dirty="0" smtClean="0">
                <a:solidFill>
                  <a:schemeClr val="tx2">
                    <a:lumMod val="75000"/>
                  </a:schemeClr>
                </a:solidFill>
              </a:rPr>
              <a:t>Bertangggung jawab</a:t>
            </a:r>
            <a:endParaRPr lang="id-ID" b="1" dirty="0">
              <a:solidFill>
                <a:schemeClr val="tx2">
                  <a:lumMod val="75000"/>
                </a:schemeClr>
              </a:solidFill>
            </a:endParaRPr>
          </a:p>
          <a:p>
            <a:pPr>
              <a:buFontTx/>
              <a:buChar char="-"/>
            </a:pPr>
            <a:r>
              <a:rPr lang="id-ID" b="1" dirty="0">
                <a:solidFill>
                  <a:schemeClr val="tx2">
                    <a:lumMod val="75000"/>
                  </a:schemeClr>
                </a:solidFill>
              </a:rPr>
              <a:t>...</a:t>
            </a:r>
          </a:p>
        </p:txBody>
      </p:sp>
      <p:sp>
        <p:nvSpPr>
          <p:cNvPr id="14" name="Slide Number Placeholder 13"/>
          <p:cNvSpPr>
            <a:spLocks noGrp="1"/>
          </p:cNvSpPr>
          <p:nvPr>
            <p:ph type="sldNum" sz="quarter" idx="12"/>
          </p:nvPr>
        </p:nvSpPr>
        <p:spPr/>
        <p:txBody>
          <a:bodyPr/>
          <a:lstStyle/>
          <a:p>
            <a:pPr>
              <a:defRPr/>
            </a:pPr>
            <a:fld id="{392B8532-358C-42C1-841E-5DC6259E7E4A}" type="slidenum">
              <a:rPr lang="en-US" smtClean="0"/>
              <a:pPr>
                <a:defRPr/>
              </a:pPr>
              <a:t>17</a:t>
            </a:fld>
            <a:endParaRPr lang="en-US"/>
          </a:p>
        </p:txBody>
      </p:sp>
      <p:sp>
        <p:nvSpPr>
          <p:cNvPr id="22" name="Shape 21"/>
          <p:cNvSpPr/>
          <p:nvPr/>
        </p:nvSpPr>
        <p:spPr>
          <a:xfrm rot="21112406" flipH="1">
            <a:off x="6624107" y="910204"/>
            <a:ext cx="2266232" cy="1549752"/>
          </a:xfrm>
          <a:prstGeom prst="swooshArrow">
            <a:avLst>
              <a:gd name="adj1" fmla="val 16310"/>
              <a:gd name="adj2" fmla="val 31370"/>
            </a:avLst>
          </a:prstGeom>
          <a:solidFill>
            <a:schemeClr val="accent6">
              <a:lumMod val="40000"/>
              <a:lumOff val="6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 name="Rectangle 1"/>
          <p:cNvSpPr/>
          <p:nvPr/>
        </p:nvSpPr>
        <p:spPr>
          <a:xfrm>
            <a:off x="3232799" y="1052736"/>
            <a:ext cx="3228704" cy="461665"/>
          </a:xfrm>
          <a:prstGeom prst="rect">
            <a:avLst/>
          </a:prstGeom>
        </p:spPr>
        <p:txBody>
          <a:bodyPr wrap="none">
            <a:spAutoFit/>
          </a:bodyPr>
          <a:lstStyle/>
          <a:p>
            <a:pPr algn="ctr">
              <a:defRPr/>
            </a:pPr>
            <a:r>
              <a:rPr lang="id-ID" sz="2400" b="1" dirty="0">
                <a:solidFill>
                  <a:schemeClr val="bg1"/>
                </a:solidFill>
              </a:rPr>
              <a:t>Watak/Perilaku Kolektif</a:t>
            </a:r>
          </a:p>
        </p:txBody>
      </p:sp>
      <p:cxnSp>
        <p:nvCxnSpPr>
          <p:cNvPr id="17" name="Straight Arrow Connector 16"/>
          <p:cNvCxnSpPr/>
          <p:nvPr/>
        </p:nvCxnSpPr>
        <p:spPr>
          <a:xfrm flipH="1" flipV="1">
            <a:off x="1121828" y="3861048"/>
            <a:ext cx="0" cy="504056"/>
          </a:xfrm>
          <a:prstGeom prst="straightConnector1">
            <a:avLst/>
          </a:prstGeom>
          <a:ln w="57150">
            <a:tailEnd type="arrow"/>
          </a:ln>
        </p:spPr>
        <p:style>
          <a:lnRef idx="2">
            <a:schemeClr val="accent6"/>
          </a:lnRef>
          <a:fillRef idx="0">
            <a:schemeClr val="accent6"/>
          </a:fillRef>
          <a:effectRef idx="1">
            <a:schemeClr val="accent6"/>
          </a:effectRef>
          <a:fontRef idx="minor">
            <a:schemeClr val="tx1"/>
          </a:fontRef>
        </p:style>
      </p:cxnSp>
      <p:sp>
        <p:nvSpPr>
          <p:cNvPr id="11" name="Freeform 10"/>
          <p:cNvSpPr/>
          <p:nvPr/>
        </p:nvSpPr>
        <p:spPr>
          <a:xfrm>
            <a:off x="7523747" y="3753853"/>
            <a:ext cx="1315453" cy="818147"/>
          </a:xfrm>
          <a:custGeom>
            <a:avLst/>
            <a:gdLst>
              <a:gd name="connsiteX0" fmla="*/ 1315453 w 1315453"/>
              <a:gd name="connsiteY0" fmla="*/ 0 h 818147"/>
              <a:gd name="connsiteX1" fmla="*/ 224590 w 1315453"/>
              <a:gd name="connsiteY1" fmla="*/ 417094 h 818147"/>
              <a:gd name="connsiteX2" fmla="*/ 0 w 1315453"/>
              <a:gd name="connsiteY2" fmla="*/ 818147 h 818147"/>
            </a:gdLst>
            <a:ahLst/>
            <a:cxnLst>
              <a:cxn ang="0">
                <a:pos x="connsiteX0" y="connsiteY0"/>
              </a:cxn>
              <a:cxn ang="0">
                <a:pos x="connsiteX1" y="connsiteY1"/>
              </a:cxn>
              <a:cxn ang="0">
                <a:pos x="connsiteX2" y="connsiteY2"/>
              </a:cxn>
            </a:cxnLst>
            <a:rect l="l" t="t" r="r" b="b"/>
            <a:pathLst>
              <a:path w="1315453" h="818147">
                <a:moveTo>
                  <a:pt x="1315453" y="0"/>
                </a:moveTo>
                <a:cubicBezTo>
                  <a:pt x="879642" y="140368"/>
                  <a:pt x="443832" y="280736"/>
                  <a:pt x="224590" y="417094"/>
                </a:cubicBezTo>
                <a:cubicBezTo>
                  <a:pt x="5348" y="553452"/>
                  <a:pt x="2674" y="685799"/>
                  <a:pt x="0" y="818147"/>
                </a:cubicBezTo>
              </a:path>
            </a:pathLst>
          </a:custGeom>
          <a:noFill/>
          <a:ln w="12700">
            <a:solidFill>
              <a:schemeClr val="tx2">
                <a:lumMod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82630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6456" y="4005064"/>
            <a:ext cx="9505056" cy="2736304"/>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id-ID" sz="2400" dirty="0" smtClean="0">
                <a:solidFill>
                  <a:schemeClr val="accent2">
                    <a:lumMod val="50000"/>
                  </a:schemeClr>
                </a:solidFill>
              </a:rPr>
              <a:t>Manajemen dan Kepemimpinan</a:t>
            </a:r>
            <a:endParaRPr lang="id-ID" sz="2400" dirty="0">
              <a:solidFill>
                <a:schemeClr val="accent2">
                  <a:lumMod val="50000"/>
                </a:schemeClr>
              </a:solidFill>
            </a:endParaRPr>
          </a:p>
        </p:txBody>
      </p:sp>
      <p:sp>
        <p:nvSpPr>
          <p:cNvPr id="37" name="Rectangle 36"/>
          <p:cNvSpPr/>
          <p:nvPr/>
        </p:nvSpPr>
        <p:spPr>
          <a:xfrm>
            <a:off x="128464" y="4077072"/>
            <a:ext cx="8496944" cy="259228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id-ID" sz="2400" dirty="0" smtClean="0">
                <a:solidFill>
                  <a:srgbClr val="0070C0"/>
                </a:solidFill>
              </a:rPr>
              <a:t>Iklim Akademik dan Budaya Satdik</a:t>
            </a:r>
            <a:endParaRPr lang="id-ID" sz="2400" dirty="0">
              <a:solidFill>
                <a:srgbClr val="0070C0"/>
              </a:solidFill>
            </a:endParaRPr>
          </a:p>
        </p:txBody>
      </p:sp>
      <p:sp>
        <p:nvSpPr>
          <p:cNvPr id="10" name="Down Arrow 9"/>
          <p:cNvSpPr/>
          <p:nvPr/>
        </p:nvSpPr>
        <p:spPr bwMode="auto">
          <a:xfrm>
            <a:off x="116463" y="2780928"/>
            <a:ext cx="908050" cy="1296144"/>
          </a:xfrm>
          <a:prstGeom prst="downArrow">
            <a:avLst>
              <a:gd name="adj1" fmla="val 50000"/>
              <a:gd name="adj2" fmla="val 28409"/>
            </a:avLst>
          </a:prstGeom>
          <a:solidFill>
            <a:schemeClr val="tx2">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9" name="TextBox 18"/>
          <p:cNvSpPr txBox="1"/>
          <p:nvPr/>
        </p:nvSpPr>
        <p:spPr>
          <a:xfrm>
            <a:off x="56457" y="2794863"/>
            <a:ext cx="1161857" cy="1354217"/>
          </a:xfrm>
          <a:prstGeom prst="rect">
            <a:avLst/>
          </a:prstGeom>
          <a:noFill/>
        </p:spPr>
        <p:txBody>
          <a:bodyPr wrap="none" rtlCol="0">
            <a:spAutoFit/>
          </a:bodyPr>
          <a:lstStyle/>
          <a:p>
            <a:r>
              <a:rPr lang="id-ID" sz="1600" b="1" dirty="0" smtClean="0"/>
              <a:t>Kesiapan: </a:t>
            </a:r>
          </a:p>
          <a:p>
            <a:r>
              <a:rPr lang="id-ID" sz="1600" b="1" dirty="0"/>
              <a:t>-</a:t>
            </a:r>
            <a:r>
              <a:rPr lang="id-ID" sz="1600" b="1" dirty="0" smtClean="0"/>
              <a:t>Fisik </a:t>
            </a:r>
          </a:p>
          <a:p>
            <a:r>
              <a:rPr lang="id-ID" sz="1600" b="1" dirty="0" smtClean="0"/>
              <a:t>-Emosional</a:t>
            </a:r>
          </a:p>
          <a:p>
            <a:r>
              <a:rPr lang="id-ID" sz="1600" b="1" dirty="0" smtClean="0"/>
              <a:t>-Intelektual</a:t>
            </a:r>
          </a:p>
          <a:p>
            <a:r>
              <a:rPr lang="id-ID" sz="1600" b="1" dirty="0" smtClean="0"/>
              <a:t>- Spiritual</a:t>
            </a:r>
          </a:p>
        </p:txBody>
      </p:sp>
      <p:sp>
        <p:nvSpPr>
          <p:cNvPr id="18" name="Rectangle 17"/>
          <p:cNvSpPr/>
          <p:nvPr/>
        </p:nvSpPr>
        <p:spPr>
          <a:xfrm>
            <a:off x="116463" y="908720"/>
            <a:ext cx="9595066" cy="1944216"/>
          </a:xfrm>
          <a:prstGeom prst="rect">
            <a:avLst/>
          </a:prstGeom>
          <a:solidFill>
            <a:schemeClr val="accent6">
              <a:lumMod val="40000"/>
              <a:lumOff val="6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2" name="Title 1"/>
          <p:cNvSpPr>
            <a:spLocks noGrp="1"/>
          </p:cNvSpPr>
          <p:nvPr>
            <p:ph type="title"/>
          </p:nvPr>
        </p:nvSpPr>
        <p:spPr>
          <a:xfrm>
            <a:off x="0" y="-99392"/>
            <a:ext cx="9906000" cy="648072"/>
          </a:xfrm>
        </p:spPr>
        <p:txBody>
          <a:bodyPr vert="horz" lIns="91440" tIns="45720" rIns="91440" bIns="45720" rtlCol="0" anchor="ctr">
            <a:normAutofit/>
          </a:bodyPr>
          <a:lstStyle/>
          <a:p>
            <a:r>
              <a:rPr lang="id-ID" sz="3200" b="1" dirty="0">
                <a:solidFill>
                  <a:schemeClr val="accent5">
                    <a:lumMod val="75000"/>
                  </a:schemeClr>
                </a:solidFill>
              </a:rPr>
              <a:t>Kerangka Kerja </a:t>
            </a:r>
            <a:r>
              <a:rPr lang="id-ID" sz="3200" b="1" dirty="0" smtClean="0">
                <a:solidFill>
                  <a:schemeClr val="accent5">
                    <a:lumMod val="75000"/>
                  </a:schemeClr>
                </a:solidFill>
              </a:rPr>
              <a:t>Pengembangan </a:t>
            </a:r>
            <a:r>
              <a:rPr lang="id-ID" sz="3200" b="1" dirty="0">
                <a:solidFill>
                  <a:schemeClr val="accent6">
                    <a:lumMod val="75000"/>
                  </a:schemeClr>
                </a:solidFill>
              </a:rPr>
              <a:t>Kurikulum</a:t>
            </a:r>
          </a:p>
        </p:txBody>
      </p:sp>
      <p:sp>
        <p:nvSpPr>
          <p:cNvPr id="3" name="Rectangle 2"/>
          <p:cNvSpPr/>
          <p:nvPr/>
        </p:nvSpPr>
        <p:spPr bwMode="auto">
          <a:xfrm>
            <a:off x="218279" y="985170"/>
            <a:ext cx="660400" cy="17957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Peserta Didik</a:t>
            </a:r>
          </a:p>
        </p:txBody>
      </p:sp>
      <p:sp>
        <p:nvSpPr>
          <p:cNvPr id="4" name="Right Arrow 3"/>
          <p:cNvSpPr/>
          <p:nvPr/>
        </p:nvSpPr>
        <p:spPr bwMode="auto">
          <a:xfrm>
            <a:off x="1043779" y="985170"/>
            <a:ext cx="2311400" cy="1795761"/>
          </a:xfrm>
          <a:prstGeom prst="rightArrow">
            <a:avLst>
              <a:gd name="adj1" fmla="val 76042"/>
              <a:gd name="adj2" fmla="val 2100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200" dirty="0"/>
              <a:t>Pembelajaran</a:t>
            </a:r>
          </a:p>
        </p:txBody>
      </p:sp>
      <p:sp>
        <p:nvSpPr>
          <p:cNvPr id="5" name="Rectangle 4"/>
          <p:cNvSpPr/>
          <p:nvPr/>
        </p:nvSpPr>
        <p:spPr bwMode="auto">
          <a:xfrm>
            <a:off x="3520279" y="985170"/>
            <a:ext cx="742950" cy="17957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Lulusan yang Kompeten</a:t>
            </a:r>
          </a:p>
        </p:txBody>
      </p:sp>
      <p:sp>
        <p:nvSpPr>
          <p:cNvPr id="6" name="Rectangle 5"/>
          <p:cNvSpPr/>
          <p:nvPr/>
        </p:nvSpPr>
        <p:spPr bwMode="auto">
          <a:xfrm>
            <a:off x="272480" y="4077074"/>
            <a:ext cx="7488832" cy="6698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70000"/>
              </a:lnSpc>
              <a:defRPr/>
            </a:pPr>
            <a:r>
              <a:rPr lang="id-ID" sz="2800" dirty="0" smtClean="0">
                <a:solidFill>
                  <a:srgbClr val="FFFF00"/>
                </a:solidFill>
              </a:rPr>
              <a:t>Kurikulum</a:t>
            </a:r>
            <a:r>
              <a:rPr lang="id-ID" sz="2000" dirty="0" smtClean="0"/>
              <a:t> </a:t>
            </a:r>
          </a:p>
          <a:p>
            <a:pPr algn="ctr">
              <a:lnSpc>
                <a:spcPct val="70000"/>
              </a:lnSpc>
              <a:defRPr/>
            </a:pPr>
            <a:r>
              <a:rPr lang="id-ID" sz="2000" dirty="0" smtClean="0"/>
              <a:t>(SKL, Struktur Kurikulum, Standar-standar: Isi, Proses, dan Penilaian)</a:t>
            </a:r>
            <a:endParaRPr lang="id-ID" sz="2000" dirty="0"/>
          </a:p>
        </p:txBody>
      </p:sp>
      <p:sp>
        <p:nvSpPr>
          <p:cNvPr id="7" name="Down Arrow 6"/>
          <p:cNvSpPr/>
          <p:nvPr/>
        </p:nvSpPr>
        <p:spPr bwMode="auto">
          <a:xfrm>
            <a:off x="4591011" y="2852936"/>
            <a:ext cx="908050" cy="1224136"/>
          </a:xfrm>
          <a:prstGeom prst="downArrow">
            <a:avLst>
              <a:gd name="adj1" fmla="val 50000"/>
              <a:gd name="adj2" fmla="val 28409"/>
            </a:avLst>
          </a:prstGeom>
          <a:solidFill>
            <a:schemeClr val="tx2">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 name="Down Arrow 7"/>
          <p:cNvSpPr/>
          <p:nvPr/>
        </p:nvSpPr>
        <p:spPr bwMode="auto">
          <a:xfrm>
            <a:off x="1754645" y="2564904"/>
            <a:ext cx="908050" cy="1512168"/>
          </a:xfrm>
          <a:prstGeom prst="downArrow">
            <a:avLst>
              <a:gd name="adj1" fmla="val 50000"/>
              <a:gd name="adj2" fmla="val 29545"/>
            </a:avLst>
          </a:prstGeom>
          <a:solidFill>
            <a:schemeClr val="tx2">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Right Arrow 8"/>
          <p:cNvSpPr/>
          <p:nvPr/>
        </p:nvSpPr>
        <p:spPr bwMode="auto">
          <a:xfrm>
            <a:off x="4345779" y="980728"/>
            <a:ext cx="577850" cy="1800200"/>
          </a:xfrm>
          <a:prstGeom prst="rightArrow">
            <a:avLst>
              <a:gd name="adj1" fmla="val 76042"/>
              <a:gd name="adj2" fmla="val 63507"/>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200" dirty="0"/>
          </a:p>
        </p:txBody>
      </p:sp>
      <p:sp>
        <p:nvSpPr>
          <p:cNvPr id="11" name="Rectangle 10"/>
          <p:cNvSpPr/>
          <p:nvPr/>
        </p:nvSpPr>
        <p:spPr bwMode="auto">
          <a:xfrm>
            <a:off x="5006180" y="968316"/>
            <a:ext cx="4588887" cy="18126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r>
              <a:rPr lang="id-ID" dirty="0" smtClean="0">
                <a:solidFill>
                  <a:srgbClr val="0070C0"/>
                </a:solidFill>
              </a:rPr>
              <a:t>Pribadi beriman, bertakwa, berakhlak mulia</a:t>
            </a:r>
            <a:endParaRPr lang="id-ID" dirty="0">
              <a:solidFill>
                <a:srgbClr val="0070C0"/>
              </a:solidFill>
            </a:endParaRPr>
          </a:p>
        </p:txBody>
      </p:sp>
      <p:sp>
        <p:nvSpPr>
          <p:cNvPr id="12" name="Rectangle 11"/>
          <p:cNvSpPr/>
          <p:nvPr/>
        </p:nvSpPr>
        <p:spPr bwMode="auto">
          <a:xfrm>
            <a:off x="5088729" y="1324164"/>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Pembelajar yang Sukses</a:t>
            </a:r>
          </a:p>
        </p:txBody>
      </p:sp>
      <p:sp>
        <p:nvSpPr>
          <p:cNvPr id="13" name="Rectangle 12"/>
          <p:cNvSpPr/>
          <p:nvPr/>
        </p:nvSpPr>
        <p:spPr bwMode="auto">
          <a:xfrm>
            <a:off x="5088729" y="1700808"/>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Individu yang Percaya Diri</a:t>
            </a:r>
          </a:p>
        </p:txBody>
      </p:sp>
      <p:sp>
        <p:nvSpPr>
          <p:cNvPr id="14" name="Rectangle 13"/>
          <p:cNvSpPr/>
          <p:nvPr/>
        </p:nvSpPr>
        <p:spPr bwMode="auto">
          <a:xfrm>
            <a:off x="5088729" y="2060848"/>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WN yang Bertanggung Jawab</a:t>
            </a:r>
          </a:p>
        </p:txBody>
      </p:sp>
      <p:sp>
        <p:nvSpPr>
          <p:cNvPr id="15" name="Rectangle 14"/>
          <p:cNvSpPr/>
          <p:nvPr/>
        </p:nvSpPr>
        <p:spPr bwMode="auto">
          <a:xfrm>
            <a:off x="5088729" y="2420888"/>
            <a:ext cx="4375150" cy="30118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dirty="0"/>
              <a:t>Kontributor Peradaban yang Efektif</a:t>
            </a:r>
          </a:p>
        </p:txBody>
      </p:sp>
      <p:cxnSp>
        <p:nvCxnSpPr>
          <p:cNvPr id="16" name="Straight Arrow Connector 15"/>
          <p:cNvCxnSpPr/>
          <p:nvPr/>
        </p:nvCxnSpPr>
        <p:spPr bwMode="auto">
          <a:xfrm flipH="1">
            <a:off x="6822280" y="764704"/>
            <a:ext cx="626999" cy="716960"/>
          </a:xfrm>
          <a:prstGeom prst="straightConnector1">
            <a:avLst/>
          </a:prstGeom>
          <a:ln>
            <a:solidFill>
              <a:srgbClr val="FF0000"/>
            </a:solidFill>
            <a:tailEnd type="arrow"/>
          </a:ln>
        </p:spPr>
        <p:style>
          <a:lnRef idx="2">
            <a:schemeClr val="accent6"/>
          </a:lnRef>
          <a:fillRef idx="0">
            <a:schemeClr val="accent6"/>
          </a:fillRef>
          <a:effectRef idx="1">
            <a:schemeClr val="accent6"/>
          </a:effectRef>
          <a:fontRef idx="minor">
            <a:schemeClr val="tx1"/>
          </a:fontRef>
        </p:style>
      </p:cxnSp>
      <p:sp>
        <p:nvSpPr>
          <p:cNvPr id="17" name="TextBox 28"/>
          <p:cNvSpPr txBox="1">
            <a:spLocks noChangeArrowheads="1"/>
          </p:cNvSpPr>
          <p:nvPr/>
        </p:nvSpPr>
        <p:spPr bwMode="auto">
          <a:xfrm>
            <a:off x="6521450" y="539388"/>
            <a:ext cx="3047116" cy="369332"/>
          </a:xfrm>
          <a:prstGeom prst="rect">
            <a:avLst/>
          </a:prstGeom>
          <a:noFill/>
          <a:ln w="9525">
            <a:noFill/>
            <a:miter lim="800000"/>
            <a:headEnd/>
            <a:tailEnd/>
          </a:ln>
        </p:spPr>
        <p:txBody>
          <a:bodyPr wrap="none">
            <a:spAutoFit/>
          </a:bodyPr>
          <a:lstStyle/>
          <a:p>
            <a:r>
              <a:rPr lang="id-ID" dirty="0">
                <a:solidFill>
                  <a:schemeClr val="accent6">
                    <a:lumMod val="75000"/>
                  </a:schemeClr>
                </a:solidFill>
              </a:rPr>
              <a:t>*tidak pernah berhenti belajar</a:t>
            </a:r>
          </a:p>
        </p:txBody>
      </p:sp>
      <p:sp>
        <p:nvSpPr>
          <p:cNvPr id="20" name="TextBox 19"/>
          <p:cNvSpPr txBox="1"/>
          <p:nvPr/>
        </p:nvSpPr>
        <p:spPr>
          <a:xfrm>
            <a:off x="4708453" y="2804735"/>
            <a:ext cx="3625993" cy="1200329"/>
          </a:xfrm>
          <a:prstGeom prst="rect">
            <a:avLst/>
          </a:prstGeom>
          <a:noFill/>
        </p:spPr>
        <p:txBody>
          <a:bodyPr wrap="none" rtlCol="0">
            <a:spAutoFit/>
          </a:bodyPr>
          <a:lstStyle/>
          <a:p>
            <a:r>
              <a:rPr lang="id-ID" b="1" dirty="0" smtClean="0"/>
              <a:t>Kebutuhan: </a:t>
            </a:r>
          </a:p>
          <a:p>
            <a:r>
              <a:rPr lang="id-ID" b="1" dirty="0" smtClean="0"/>
              <a:t>-Individu</a:t>
            </a:r>
          </a:p>
          <a:p>
            <a:r>
              <a:rPr lang="id-ID" b="1" dirty="0" smtClean="0"/>
              <a:t>-Masyarakat, Bangsa, Negara, Dunia</a:t>
            </a:r>
          </a:p>
          <a:p>
            <a:r>
              <a:rPr lang="id-ID" b="1" dirty="0" smtClean="0"/>
              <a:t>-Peradaban</a:t>
            </a:r>
            <a:endParaRPr lang="id-ID" b="1" dirty="0"/>
          </a:p>
        </p:txBody>
      </p:sp>
      <p:sp>
        <p:nvSpPr>
          <p:cNvPr id="21" name="TextBox 20"/>
          <p:cNvSpPr txBox="1"/>
          <p:nvPr/>
        </p:nvSpPr>
        <p:spPr>
          <a:xfrm>
            <a:off x="1676636" y="2825641"/>
            <a:ext cx="2468176" cy="1200329"/>
          </a:xfrm>
          <a:prstGeom prst="rect">
            <a:avLst/>
          </a:prstGeom>
          <a:noFill/>
        </p:spPr>
        <p:txBody>
          <a:bodyPr wrap="none" rtlCol="0">
            <a:spAutoFit/>
          </a:bodyPr>
          <a:lstStyle/>
          <a:p>
            <a:r>
              <a:rPr lang="id-ID" b="1" dirty="0" smtClean="0"/>
              <a:t>Kelayakan: </a:t>
            </a:r>
          </a:p>
          <a:p>
            <a:r>
              <a:rPr lang="id-ID" b="1" dirty="0" smtClean="0"/>
              <a:t>-Materi</a:t>
            </a:r>
          </a:p>
          <a:p>
            <a:r>
              <a:rPr lang="id-ID" b="1" dirty="0" smtClean="0"/>
              <a:t>-Metode Penyampaian </a:t>
            </a:r>
          </a:p>
          <a:p>
            <a:r>
              <a:rPr lang="id-ID" b="1" dirty="0" smtClean="0"/>
              <a:t>-Metode Penilaian </a:t>
            </a:r>
          </a:p>
        </p:txBody>
      </p:sp>
      <p:sp>
        <p:nvSpPr>
          <p:cNvPr id="24" name="Down Arrow 23"/>
          <p:cNvSpPr/>
          <p:nvPr/>
        </p:nvSpPr>
        <p:spPr>
          <a:xfrm>
            <a:off x="2792760" y="4758680"/>
            <a:ext cx="2106234" cy="360040"/>
          </a:xfrm>
          <a:prstGeom prst="downArrow">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Rectangle 24"/>
          <p:cNvSpPr/>
          <p:nvPr/>
        </p:nvSpPr>
        <p:spPr bwMode="auto">
          <a:xfrm>
            <a:off x="272480" y="5118720"/>
            <a:ext cx="7488832" cy="58432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70000"/>
              </a:lnSpc>
              <a:defRPr/>
            </a:pPr>
            <a:r>
              <a:rPr lang="id-ID" sz="2800" dirty="0" smtClean="0">
                <a:solidFill>
                  <a:srgbClr val="FFFF00"/>
                </a:solidFill>
              </a:rPr>
              <a:t>Buku Pegangan (Buku Babon)</a:t>
            </a:r>
            <a:r>
              <a:rPr lang="id-ID" sz="2000" dirty="0" smtClean="0"/>
              <a:t> </a:t>
            </a:r>
          </a:p>
          <a:p>
            <a:pPr algn="ctr">
              <a:lnSpc>
                <a:spcPct val="70000"/>
              </a:lnSpc>
              <a:defRPr/>
            </a:pPr>
            <a:r>
              <a:rPr lang="id-ID" sz="2000" dirty="0" smtClean="0"/>
              <a:t>(Buku Pegangan Siswa, Buku Pegangan Guru)</a:t>
            </a:r>
            <a:endParaRPr lang="id-ID" sz="2000" dirty="0"/>
          </a:p>
        </p:txBody>
      </p:sp>
      <p:sp>
        <p:nvSpPr>
          <p:cNvPr id="26" name="Down Arrow 25"/>
          <p:cNvSpPr/>
          <p:nvPr/>
        </p:nvSpPr>
        <p:spPr>
          <a:xfrm>
            <a:off x="2792760" y="5694784"/>
            <a:ext cx="2106234" cy="360040"/>
          </a:xfrm>
          <a:prstGeom prst="downArrow">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ectangle 26"/>
          <p:cNvSpPr/>
          <p:nvPr/>
        </p:nvSpPr>
        <p:spPr bwMode="auto">
          <a:xfrm>
            <a:off x="272480" y="6054824"/>
            <a:ext cx="7488832" cy="57606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smtClean="0">
                <a:solidFill>
                  <a:schemeClr val="bg1"/>
                </a:solidFill>
              </a:rPr>
              <a:t>Rumusan Kompetensi Guru dan Penyiapan Guru</a:t>
            </a:r>
            <a:endParaRPr lang="id-ID" sz="2000" dirty="0" smtClean="0">
              <a:solidFill>
                <a:schemeClr val="bg1"/>
              </a:solidFill>
            </a:endParaRPr>
          </a:p>
        </p:txBody>
      </p:sp>
      <p:cxnSp>
        <p:nvCxnSpPr>
          <p:cNvPr id="28" name="Straight Connector 27"/>
          <p:cNvCxnSpPr/>
          <p:nvPr/>
        </p:nvCxnSpPr>
        <p:spPr>
          <a:xfrm>
            <a:off x="0" y="454539"/>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22" name="Slide Number Placeholder 21"/>
          <p:cNvSpPr>
            <a:spLocks noGrp="1"/>
          </p:cNvSpPr>
          <p:nvPr>
            <p:ph type="sldNum" sz="quarter" idx="12"/>
          </p:nvPr>
        </p:nvSpPr>
        <p:spPr/>
        <p:txBody>
          <a:bodyPr/>
          <a:lstStyle/>
          <a:p>
            <a:fld id="{F9FDEDF1-2D69-4A24-90B2-688D088CE037}" type="slidenum">
              <a:rPr lang="id-ID" smtClean="0"/>
              <a:pPr/>
              <a:t>18</a:t>
            </a:fld>
            <a:endParaRPr lang="id-ID"/>
          </a:p>
        </p:txBody>
      </p:sp>
      <p:sp>
        <p:nvSpPr>
          <p:cNvPr id="30" name="TextBox 29"/>
          <p:cNvSpPr txBox="1"/>
          <p:nvPr/>
        </p:nvSpPr>
        <p:spPr>
          <a:xfrm>
            <a:off x="56457" y="548680"/>
            <a:ext cx="997261" cy="369332"/>
          </a:xfrm>
          <a:prstGeom prst="rect">
            <a:avLst/>
          </a:prstGeom>
          <a:noFill/>
        </p:spPr>
        <p:txBody>
          <a:bodyPr wrap="none" rtlCol="0">
            <a:spAutoFit/>
          </a:bodyPr>
          <a:lstStyle/>
          <a:p>
            <a:r>
              <a:rPr lang="id-ID" dirty="0" smtClean="0"/>
              <a:t>Psikologi</a:t>
            </a:r>
            <a:endParaRPr lang="id-ID" dirty="0"/>
          </a:p>
        </p:txBody>
      </p:sp>
      <p:sp>
        <p:nvSpPr>
          <p:cNvPr id="32" name="TextBox 31"/>
          <p:cNvSpPr txBox="1"/>
          <p:nvPr/>
        </p:nvSpPr>
        <p:spPr>
          <a:xfrm>
            <a:off x="1683096" y="548680"/>
            <a:ext cx="1037656" cy="369332"/>
          </a:xfrm>
          <a:prstGeom prst="rect">
            <a:avLst/>
          </a:prstGeom>
          <a:noFill/>
        </p:spPr>
        <p:txBody>
          <a:bodyPr wrap="none" rtlCol="0">
            <a:spAutoFit/>
          </a:bodyPr>
          <a:lstStyle/>
          <a:p>
            <a:r>
              <a:rPr lang="id-ID" dirty="0" smtClean="0"/>
              <a:t>Pedagogi</a:t>
            </a:r>
            <a:endParaRPr lang="id-ID" dirty="0"/>
          </a:p>
        </p:txBody>
      </p:sp>
      <p:sp>
        <p:nvSpPr>
          <p:cNvPr id="34" name="TextBox 33"/>
          <p:cNvSpPr txBox="1"/>
          <p:nvPr/>
        </p:nvSpPr>
        <p:spPr>
          <a:xfrm>
            <a:off x="4160913" y="548680"/>
            <a:ext cx="1865191" cy="369332"/>
          </a:xfrm>
          <a:prstGeom prst="rect">
            <a:avLst/>
          </a:prstGeom>
          <a:noFill/>
        </p:spPr>
        <p:txBody>
          <a:bodyPr wrap="none" rtlCol="0">
            <a:spAutoFit/>
          </a:bodyPr>
          <a:lstStyle/>
          <a:p>
            <a:r>
              <a:rPr lang="id-ID" dirty="0" smtClean="0"/>
              <a:t>Sosio-eko-kultural</a:t>
            </a:r>
            <a:endParaRPr lang="id-ID" dirty="0"/>
          </a:p>
        </p:txBody>
      </p:sp>
      <p:sp>
        <p:nvSpPr>
          <p:cNvPr id="23" name="Rounded Rectangle 22"/>
          <p:cNvSpPr/>
          <p:nvPr/>
        </p:nvSpPr>
        <p:spPr>
          <a:xfrm>
            <a:off x="0" y="548680"/>
            <a:ext cx="1424608" cy="3528392"/>
          </a:xfrm>
          <a:prstGeom prst="roundRect">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Rounded Rectangle 37"/>
          <p:cNvSpPr/>
          <p:nvPr/>
        </p:nvSpPr>
        <p:spPr>
          <a:xfrm>
            <a:off x="1496615" y="548680"/>
            <a:ext cx="1858563" cy="3528392"/>
          </a:xfrm>
          <a:prstGeom prst="roundRect">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Rounded Rectangle 38"/>
          <p:cNvSpPr/>
          <p:nvPr/>
        </p:nvSpPr>
        <p:spPr>
          <a:xfrm>
            <a:off x="4030541" y="620688"/>
            <a:ext cx="2146595" cy="3528392"/>
          </a:xfrm>
          <a:prstGeom prst="roundRect">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3989417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Elemen</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Perubahan</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5</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19</a:t>
            </a:fld>
            <a:endParaRPr lang="en-US"/>
          </a:p>
        </p:txBody>
      </p:sp>
    </p:spTree>
    <p:extLst>
      <p:ext uri="{BB962C8B-B14F-4D97-AF65-F5344CB8AC3E}">
        <p14:creationId xmlns:p14="http://schemas.microsoft.com/office/powerpoint/2010/main" xmlns="" val="3708891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50112" y="6137902"/>
            <a:ext cx="2311400" cy="365125"/>
          </a:xfrm>
        </p:spPr>
        <p:txBody>
          <a:bodyPr/>
          <a:lstStyle/>
          <a:p>
            <a:fld id="{62F088A8-6B55-4391-A0C5-6D32CD541F1D}" type="slidenum">
              <a:rPr lang="en-GB" smtClean="0"/>
              <a:pPr/>
              <a:t>2</a:t>
            </a:fld>
            <a:endParaRPr lang="en-GB"/>
          </a:p>
        </p:txBody>
      </p:sp>
      <p:sp>
        <p:nvSpPr>
          <p:cNvPr id="3" name="TextBox 18"/>
          <p:cNvSpPr txBox="1">
            <a:spLocks noChangeArrowheads="1"/>
          </p:cNvSpPr>
          <p:nvPr/>
        </p:nvSpPr>
        <p:spPr bwMode="auto">
          <a:xfrm>
            <a:off x="128589" y="-99392"/>
            <a:ext cx="928846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id-ID" sz="3200" b="1" dirty="0" smtClean="0">
                <a:solidFill>
                  <a:srgbClr val="E46C0A"/>
                </a:solidFill>
              </a:rPr>
              <a:t>Sistematika</a:t>
            </a:r>
            <a:endParaRPr lang="id-ID" sz="3200" b="1" dirty="0">
              <a:solidFill>
                <a:srgbClr val="E46C0A"/>
              </a:solidFill>
            </a:endParaRPr>
          </a:p>
        </p:txBody>
      </p:sp>
      <p:cxnSp>
        <p:nvCxnSpPr>
          <p:cNvPr id="4" name="Straight Connector 3"/>
          <p:cNvCxnSpPr/>
          <p:nvPr/>
        </p:nvCxnSpPr>
        <p:spPr>
          <a:xfrm>
            <a:off x="0" y="476672"/>
            <a:ext cx="9906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476001" y="586091"/>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Pengantar</a:t>
            </a:r>
            <a:endParaRPr lang="en-GB" sz="2200" b="1" dirty="0">
              <a:solidFill>
                <a:srgbClr val="0070C0"/>
              </a:solidFill>
            </a:endParaRPr>
          </a:p>
        </p:txBody>
      </p:sp>
      <p:sp>
        <p:nvSpPr>
          <p:cNvPr id="8" name="Rounded Rectangle 7"/>
          <p:cNvSpPr/>
          <p:nvPr/>
        </p:nvSpPr>
        <p:spPr>
          <a:xfrm>
            <a:off x="540000" y="578834"/>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accent6">
                    <a:lumMod val="75000"/>
                  </a:schemeClr>
                </a:solidFill>
                <a:latin typeface="Arial Rounded MT Bold" pitchFamily="34" charset="0"/>
              </a:rPr>
              <a:t>1</a:t>
            </a:r>
            <a:endParaRPr lang="id-ID" sz="2400" dirty="0">
              <a:solidFill>
                <a:schemeClr val="accent6">
                  <a:lumMod val="75000"/>
                </a:schemeClr>
              </a:solidFill>
              <a:latin typeface="Arial Rounded MT Bold" pitchFamily="34" charset="0"/>
            </a:endParaRPr>
          </a:p>
        </p:txBody>
      </p:sp>
      <p:sp>
        <p:nvSpPr>
          <p:cNvPr id="9" name="Rounded Rectangle 8"/>
          <p:cNvSpPr/>
          <p:nvPr/>
        </p:nvSpPr>
        <p:spPr>
          <a:xfrm>
            <a:off x="1476001" y="1169404"/>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Strategi Pengembangan Pendidikan</a:t>
            </a:r>
            <a:endParaRPr lang="en-GB" sz="2200" b="1" dirty="0">
              <a:solidFill>
                <a:srgbClr val="0070C0"/>
              </a:solidFill>
            </a:endParaRPr>
          </a:p>
        </p:txBody>
      </p:sp>
      <p:sp>
        <p:nvSpPr>
          <p:cNvPr id="10" name="Rounded Rectangle 9"/>
          <p:cNvSpPr/>
          <p:nvPr/>
        </p:nvSpPr>
        <p:spPr>
          <a:xfrm>
            <a:off x="540000" y="1162148"/>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2</a:t>
            </a:r>
            <a:endParaRPr lang="id-ID" sz="2400" dirty="0">
              <a:solidFill>
                <a:schemeClr val="accent6">
                  <a:lumMod val="75000"/>
                </a:schemeClr>
              </a:solidFill>
              <a:latin typeface="Arial Rounded MT Bold" pitchFamily="34" charset="0"/>
            </a:endParaRPr>
          </a:p>
        </p:txBody>
      </p:sp>
      <p:sp>
        <p:nvSpPr>
          <p:cNvPr id="11" name="Rounded Rectangle 10"/>
          <p:cNvSpPr/>
          <p:nvPr/>
        </p:nvSpPr>
        <p:spPr>
          <a:xfrm>
            <a:off x="1476001" y="1745468"/>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2200" b="1" dirty="0">
                <a:solidFill>
                  <a:srgbClr val="0070C0"/>
                </a:solidFill>
              </a:rPr>
              <a:t>R</a:t>
            </a:r>
            <a:r>
              <a:rPr lang="id-ID" sz="2200" b="1" dirty="0" smtClean="0">
                <a:solidFill>
                  <a:srgbClr val="0070C0"/>
                </a:solidFill>
              </a:rPr>
              <a:t>asional Pengembangan Kurikulum</a:t>
            </a:r>
            <a:endParaRPr lang="en-GB" sz="2200" b="1" dirty="0">
              <a:solidFill>
                <a:srgbClr val="0070C0"/>
              </a:solidFill>
            </a:endParaRPr>
          </a:p>
        </p:txBody>
      </p:sp>
      <p:sp>
        <p:nvSpPr>
          <p:cNvPr id="12" name="Rounded Rectangle 11"/>
          <p:cNvSpPr/>
          <p:nvPr/>
        </p:nvSpPr>
        <p:spPr>
          <a:xfrm>
            <a:off x="540000" y="1738211"/>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3</a:t>
            </a:r>
            <a:endParaRPr lang="id-ID" sz="2400" dirty="0">
              <a:solidFill>
                <a:schemeClr val="accent6">
                  <a:lumMod val="75000"/>
                </a:schemeClr>
              </a:solidFill>
              <a:latin typeface="Arial Rounded MT Bold" pitchFamily="34" charset="0"/>
            </a:endParaRPr>
          </a:p>
        </p:txBody>
      </p:sp>
      <p:sp>
        <p:nvSpPr>
          <p:cNvPr id="14" name="Rounded Rectangle 13"/>
          <p:cNvSpPr/>
          <p:nvPr/>
        </p:nvSpPr>
        <p:spPr>
          <a:xfrm>
            <a:off x="1476001" y="2328732"/>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a:solidFill>
                  <a:srgbClr val="0070C0"/>
                </a:solidFill>
              </a:rPr>
              <a:t>Kerangka </a:t>
            </a:r>
            <a:r>
              <a:rPr lang="id-ID" sz="2200" b="1" dirty="0" smtClean="0">
                <a:solidFill>
                  <a:srgbClr val="0070C0"/>
                </a:solidFill>
              </a:rPr>
              <a:t>Kerja</a:t>
            </a:r>
            <a:r>
              <a:rPr lang="id-ID" sz="2200" b="1" dirty="0">
                <a:solidFill>
                  <a:srgbClr val="0070C0"/>
                </a:solidFill>
              </a:rPr>
              <a:t> Pengembangan </a:t>
            </a:r>
            <a:r>
              <a:rPr lang="id-ID" sz="2200" b="1" dirty="0" smtClean="0">
                <a:solidFill>
                  <a:srgbClr val="0070C0"/>
                </a:solidFill>
              </a:rPr>
              <a:t>Kurikulum </a:t>
            </a:r>
            <a:endParaRPr lang="en-GB" sz="2200" b="1" dirty="0">
              <a:solidFill>
                <a:srgbClr val="0070C0"/>
              </a:solidFill>
            </a:endParaRPr>
          </a:p>
        </p:txBody>
      </p:sp>
      <p:sp>
        <p:nvSpPr>
          <p:cNvPr id="15" name="Rounded Rectangle 14"/>
          <p:cNvSpPr/>
          <p:nvPr/>
        </p:nvSpPr>
        <p:spPr>
          <a:xfrm>
            <a:off x="540000" y="2321476"/>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solidFill>
                  <a:schemeClr val="accent6">
                    <a:lumMod val="75000"/>
                  </a:schemeClr>
                </a:solidFill>
                <a:latin typeface="Arial Rounded MT Bold" pitchFamily="34" charset="0"/>
              </a:rPr>
              <a:t>4</a:t>
            </a:r>
          </a:p>
        </p:txBody>
      </p:sp>
      <p:sp>
        <p:nvSpPr>
          <p:cNvPr id="16" name="Rounded Rectangle 15"/>
          <p:cNvSpPr/>
          <p:nvPr/>
        </p:nvSpPr>
        <p:spPr>
          <a:xfrm>
            <a:off x="1476001" y="2904797"/>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smtClean="0">
                <a:solidFill>
                  <a:srgbClr val="0070C0"/>
                </a:solidFill>
              </a:rPr>
              <a:t>Elemen Perubahan Kurikulum</a:t>
            </a:r>
            <a:endParaRPr lang="en-GB" sz="2200" b="1" dirty="0">
              <a:solidFill>
                <a:srgbClr val="0070C0"/>
              </a:solidFill>
            </a:endParaRPr>
          </a:p>
        </p:txBody>
      </p:sp>
      <p:sp>
        <p:nvSpPr>
          <p:cNvPr id="17" name="Rounded Rectangle 16"/>
          <p:cNvSpPr/>
          <p:nvPr/>
        </p:nvSpPr>
        <p:spPr>
          <a:xfrm>
            <a:off x="540000" y="2897540"/>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5</a:t>
            </a:r>
            <a:endParaRPr lang="id-ID" sz="2400" dirty="0">
              <a:solidFill>
                <a:schemeClr val="accent6">
                  <a:lumMod val="75000"/>
                </a:schemeClr>
              </a:solidFill>
              <a:latin typeface="Arial Rounded MT Bold" pitchFamily="34" charset="0"/>
            </a:endParaRPr>
          </a:p>
        </p:txBody>
      </p:sp>
      <p:sp>
        <p:nvSpPr>
          <p:cNvPr id="20" name="Rounded Rectangle 19"/>
          <p:cNvSpPr/>
          <p:nvPr/>
        </p:nvSpPr>
        <p:spPr>
          <a:xfrm>
            <a:off x="1476001" y="3480861"/>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smtClean="0">
                <a:solidFill>
                  <a:srgbClr val="0070C0"/>
                </a:solidFill>
              </a:rPr>
              <a:t>Standar Kompetensi Lulusan</a:t>
            </a:r>
            <a:endParaRPr lang="en-GB" sz="2200" b="1" dirty="0">
              <a:solidFill>
                <a:srgbClr val="0070C0"/>
              </a:solidFill>
            </a:endParaRPr>
          </a:p>
        </p:txBody>
      </p:sp>
      <p:sp>
        <p:nvSpPr>
          <p:cNvPr id="21" name="Rounded Rectangle 20"/>
          <p:cNvSpPr/>
          <p:nvPr/>
        </p:nvSpPr>
        <p:spPr>
          <a:xfrm>
            <a:off x="540000" y="3473604"/>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6</a:t>
            </a:r>
            <a:endParaRPr lang="id-ID" sz="2400" dirty="0">
              <a:solidFill>
                <a:schemeClr val="accent6">
                  <a:lumMod val="75000"/>
                </a:schemeClr>
              </a:solidFill>
              <a:latin typeface="Arial Rounded MT Bold" pitchFamily="34" charset="0"/>
            </a:endParaRPr>
          </a:p>
        </p:txBody>
      </p:sp>
      <p:sp>
        <p:nvSpPr>
          <p:cNvPr id="18" name="Rounded Rectangle 17"/>
          <p:cNvSpPr/>
          <p:nvPr/>
        </p:nvSpPr>
        <p:spPr>
          <a:xfrm>
            <a:off x="1476001" y="5186895"/>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Faktor Pendukung Keberhasilan Implementasi Kurikulum</a:t>
            </a:r>
            <a:endParaRPr lang="en-GB" sz="2200" b="1" dirty="0">
              <a:solidFill>
                <a:srgbClr val="0070C0"/>
              </a:solidFill>
            </a:endParaRPr>
          </a:p>
        </p:txBody>
      </p:sp>
      <p:sp>
        <p:nvSpPr>
          <p:cNvPr id="19" name="Rounded Rectangle 18"/>
          <p:cNvSpPr/>
          <p:nvPr/>
        </p:nvSpPr>
        <p:spPr>
          <a:xfrm>
            <a:off x="540000" y="5197099"/>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9</a:t>
            </a:r>
            <a:endParaRPr lang="id-ID" sz="2400" dirty="0">
              <a:solidFill>
                <a:schemeClr val="accent6">
                  <a:lumMod val="75000"/>
                </a:schemeClr>
              </a:solidFill>
              <a:latin typeface="Arial Rounded MT Bold" pitchFamily="34" charset="0"/>
            </a:endParaRPr>
          </a:p>
        </p:txBody>
      </p:sp>
      <p:sp>
        <p:nvSpPr>
          <p:cNvPr id="22" name="Rounded Rectangle 21"/>
          <p:cNvSpPr/>
          <p:nvPr/>
        </p:nvSpPr>
        <p:spPr>
          <a:xfrm>
            <a:off x="1476001" y="5750504"/>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Strategi Implementasi</a:t>
            </a:r>
            <a:endParaRPr lang="en-GB" sz="2200" b="1" dirty="0">
              <a:solidFill>
                <a:srgbClr val="0070C0"/>
              </a:solidFill>
            </a:endParaRPr>
          </a:p>
        </p:txBody>
      </p:sp>
      <p:sp>
        <p:nvSpPr>
          <p:cNvPr id="23" name="Rounded Rectangle 22"/>
          <p:cNvSpPr/>
          <p:nvPr/>
        </p:nvSpPr>
        <p:spPr>
          <a:xfrm>
            <a:off x="540000" y="5783010"/>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10</a:t>
            </a:r>
            <a:endParaRPr lang="id-ID" sz="2400" dirty="0">
              <a:solidFill>
                <a:schemeClr val="accent6">
                  <a:lumMod val="75000"/>
                </a:schemeClr>
              </a:solidFill>
              <a:latin typeface="Arial Rounded MT Bold" pitchFamily="34" charset="0"/>
            </a:endParaRPr>
          </a:p>
        </p:txBody>
      </p:sp>
      <p:sp>
        <p:nvSpPr>
          <p:cNvPr id="24" name="Rounded Rectangle 23"/>
          <p:cNvSpPr/>
          <p:nvPr/>
        </p:nvSpPr>
        <p:spPr>
          <a:xfrm>
            <a:off x="1476001" y="6348878"/>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200" b="1" dirty="0" smtClean="0">
                <a:solidFill>
                  <a:srgbClr val="0070C0"/>
                </a:solidFill>
              </a:rPr>
              <a:t>Jadwal</a:t>
            </a:r>
            <a:endParaRPr lang="en-GB" sz="2200" b="1" dirty="0">
              <a:solidFill>
                <a:srgbClr val="0070C0"/>
              </a:solidFill>
            </a:endParaRPr>
          </a:p>
        </p:txBody>
      </p:sp>
      <p:sp>
        <p:nvSpPr>
          <p:cNvPr id="25" name="Rounded Rectangle 24"/>
          <p:cNvSpPr/>
          <p:nvPr/>
        </p:nvSpPr>
        <p:spPr>
          <a:xfrm>
            <a:off x="540000" y="6381384"/>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11</a:t>
            </a:r>
            <a:endParaRPr lang="id-ID" sz="2400" dirty="0">
              <a:solidFill>
                <a:schemeClr val="accent6">
                  <a:lumMod val="75000"/>
                </a:schemeClr>
              </a:solidFill>
              <a:latin typeface="Arial Rounded MT Bold" pitchFamily="34" charset="0"/>
            </a:endParaRPr>
          </a:p>
        </p:txBody>
      </p:sp>
      <p:sp>
        <p:nvSpPr>
          <p:cNvPr id="26" name="Rounded Rectangle 25"/>
          <p:cNvSpPr/>
          <p:nvPr/>
        </p:nvSpPr>
        <p:spPr>
          <a:xfrm>
            <a:off x="1476001" y="4049724"/>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smtClean="0">
                <a:solidFill>
                  <a:srgbClr val="0070C0"/>
                </a:solidFill>
              </a:rPr>
              <a:t>Struktur Kurikulum</a:t>
            </a:r>
            <a:endParaRPr lang="en-GB" sz="2200" b="1" dirty="0">
              <a:solidFill>
                <a:srgbClr val="0070C0"/>
              </a:solidFill>
            </a:endParaRPr>
          </a:p>
        </p:txBody>
      </p:sp>
      <p:sp>
        <p:nvSpPr>
          <p:cNvPr id="27" name="Rounded Rectangle 26"/>
          <p:cNvSpPr/>
          <p:nvPr/>
        </p:nvSpPr>
        <p:spPr>
          <a:xfrm>
            <a:off x="540000" y="4042467"/>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7</a:t>
            </a:r>
            <a:endParaRPr lang="id-ID" sz="2400" dirty="0">
              <a:solidFill>
                <a:schemeClr val="accent6">
                  <a:lumMod val="75000"/>
                </a:schemeClr>
              </a:solidFill>
              <a:latin typeface="Arial Rounded MT Bold" pitchFamily="34" charset="0"/>
            </a:endParaRPr>
          </a:p>
        </p:txBody>
      </p:sp>
      <p:sp>
        <p:nvSpPr>
          <p:cNvPr id="28" name="Rounded Rectangle 27"/>
          <p:cNvSpPr/>
          <p:nvPr/>
        </p:nvSpPr>
        <p:spPr>
          <a:xfrm>
            <a:off x="1496513" y="4605585"/>
            <a:ext cx="8075613" cy="50400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d-ID" sz="2200" b="1" dirty="0">
                <a:solidFill>
                  <a:srgbClr val="0070C0"/>
                </a:solidFill>
              </a:rPr>
              <a:t>Kompetensi Inti dan Kompetensi Dasar</a:t>
            </a:r>
          </a:p>
        </p:txBody>
      </p:sp>
      <p:sp>
        <p:nvSpPr>
          <p:cNvPr id="29" name="Rounded Rectangle 28"/>
          <p:cNvSpPr/>
          <p:nvPr/>
        </p:nvSpPr>
        <p:spPr>
          <a:xfrm>
            <a:off x="538210" y="4598328"/>
            <a:ext cx="865187" cy="504000"/>
          </a:xfrm>
          <a:prstGeom prst="roundRect">
            <a:avLst/>
          </a:prstGeom>
          <a:solidFill>
            <a:schemeClr val="accent6">
              <a:lumMod val="20000"/>
              <a:lumOff val="80000"/>
            </a:schemeClr>
          </a:solid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smtClean="0">
                <a:solidFill>
                  <a:schemeClr val="accent6">
                    <a:lumMod val="75000"/>
                  </a:schemeClr>
                </a:solidFill>
                <a:latin typeface="Arial Rounded MT Bold" pitchFamily="34" charset="0"/>
              </a:rPr>
              <a:t>8</a:t>
            </a:r>
            <a:endParaRPr lang="id-ID" sz="2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163153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9FDEDF1-2D69-4A24-90B2-688D088CE037}" type="slidenum">
              <a:rPr lang="id-ID" smtClean="0"/>
              <a:pPr/>
              <a:t>20</a:t>
            </a:fld>
            <a:endParaRPr lang="id-ID"/>
          </a:p>
        </p:txBody>
      </p:sp>
      <p:sp>
        <p:nvSpPr>
          <p:cNvPr id="3" name="Title 2"/>
          <p:cNvSpPr txBox="1">
            <a:spLocks/>
          </p:cNvSpPr>
          <p:nvPr/>
        </p:nvSpPr>
        <p:spPr>
          <a:xfrm>
            <a:off x="0" y="-30852"/>
            <a:ext cx="9906000" cy="6515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b="1" smtClean="0">
                <a:solidFill>
                  <a:schemeClr val="accent5">
                    <a:lumMod val="75000"/>
                  </a:schemeClr>
                </a:solidFill>
              </a:rPr>
              <a:t>Elemen Perubahan</a:t>
            </a:r>
            <a:endParaRPr lang="id-ID" sz="3200" b="1" dirty="0">
              <a:solidFill>
                <a:schemeClr val="accent5">
                  <a:lumMod val="75000"/>
                </a:schemeClr>
              </a:solidFill>
            </a:endParaRPr>
          </a:p>
        </p:txBody>
      </p:sp>
      <p:cxnSp>
        <p:nvCxnSpPr>
          <p:cNvPr id="4" name="Straight Connector 3"/>
          <p:cNvCxnSpPr/>
          <p:nvPr/>
        </p:nvCxnSpPr>
        <p:spPr>
          <a:xfrm>
            <a:off x="0" y="620688"/>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xmlns="" val="329872226"/>
              </p:ext>
            </p:extLst>
          </p:nvPr>
        </p:nvGraphicFramePr>
        <p:xfrm>
          <a:off x="1100572" y="1196752"/>
          <a:ext cx="7704856" cy="4392488"/>
        </p:xfrm>
        <a:graphic>
          <a:graphicData uri="http://schemas.openxmlformats.org/drawingml/2006/table">
            <a:tbl>
              <a:tblPr firstRow="1" bandRow="1">
                <a:tableStyleId>{5940675A-B579-460E-94D1-54222C63F5DA}</a:tableStyleId>
              </a:tblPr>
              <a:tblGrid>
                <a:gridCol w="3852428"/>
                <a:gridCol w="3852428"/>
              </a:tblGrid>
              <a:tr h="2196244">
                <a:tc>
                  <a:txBody>
                    <a:bodyPr/>
                    <a:lstStyle/>
                    <a:p>
                      <a:pPr algn="l"/>
                      <a:r>
                        <a:rPr lang="id-ID" sz="2800" b="1" dirty="0" smtClean="0">
                          <a:solidFill>
                            <a:schemeClr val="bg1"/>
                          </a:solidFill>
                        </a:rPr>
                        <a:t>Standar </a:t>
                      </a:r>
                    </a:p>
                    <a:p>
                      <a:pPr algn="l"/>
                      <a:r>
                        <a:rPr lang="id-ID" sz="2800" b="1" dirty="0" smtClean="0">
                          <a:solidFill>
                            <a:schemeClr val="bg1"/>
                          </a:solidFill>
                        </a:rPr>
                        <a:t>Kompetensi Lulusan</a:t>
                      </a:r>
                      <a:endParaRPr lang="id-ID" sz="28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2800" b="1" dirty="0" smtClean="0">
                          <a:solidFill>
                            <a:schemeClr val="bg1"/>
                          </a:solidFill>
                        </a:rPr>
                        <a:t>Standar Proses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r>
              <a:tr h="2196244">
                <a:tc>
                  <a:txBody>
                    <a:bodyPr/>
                    <a:lstStyle/>
                    <a:p>
                      <a:pPr algn="l"/>
                      <a:r>
                        <a:rPr lang="id-ID" sz="2800" b="1" dirty="0" smtClean="0">
                          <a:solidFill>
                            <a:schemeClr val="bg1"/>
                          </a:solidFill>
                        </a:rPr>
                        <a:t>Standar</a:t>
                      </a:r>
                      <a:r>
                        <a:rPr lang="id-ID" sz="2800" b="1" baseline="0" dirty="0" smtClean="0">
                          <a:solidFill>
                            <a:schemeClr val="bg1"/>
                          </a:solidFill>
                        </a:rPr>
                        <a:t> Isi</a:t>
                      </a:r>
                      <a:endParaRPr lang="id-ID" sz="2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2800" b="1" dirty="0" smtClean="0">
                          <a:solidFill>
                            <a:schemeClr val="bg1"/>
                          </a:solidFill>
                        </a:rPr>
                        <a:t>Standar</a:t>
                      </a:r>
                      <a:r>
                        <a:rPr lang="id-ID" sz="2800" b="1" baseline="0" dirty="0" smtClean="0">
                          <a:solidFill>
                            <a:schemeClr val="bg1"/>
                          </a:solidFill>
                        </a:rPr>
                        <a:t> Penilaian</a:t>
                      </a:r>
                      <a:endParaRPr lang="id-ID" sz="2800" b="1"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bl>
          </a:graphicData>
        </a:graphic>
      </p:graphicFrame>
      <p:sp>
        <p:nvSpPr>
          <p:cNvPr id="7" name="Rectangle 6"/>
          <p:cNvSpPr/>
          <p:nvPr/>
        </p:nvSpPr>
        <p:spPr>
          <a:xfrm>
            <a:off x="3368824" y="2492896"/>
            <a:ext cx="3168352" cy="1728192"/>
          </a:xfrm>
          <a:prstGeom prst="rect">
            <a:avLst/>
          </a:pr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Elemen Perubahan </a:t>
            </a:r>
            <a:endParaRPr lang="id-ID" sz="2800" dirty="0"/>
          </a:p>
        </p:txBody>
      </p:sp>
    </p:spTree>
    <p:extLst>
      <p:ext uri="{BB962C8B-B14F-4D97-AF65-F5344CB8AC3E}">
        <p14:creationId xmlns:p14="http://schemas.microsoft.com/office/powerpoint/2010/main" xmlns="" val="793142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852"/>
            <a:ext cx="9906000" cy="651540"/>
          </a:xfrm>
        </p:spPr>
        <p:txBody>
          <a:bodyPr vert="horz" lIns="91440" tIns="45720" rIns="91440" bIns="45720" rtlCol="0" anchor="ctr">
            <a:noAutofit/>
          </a:bodyPr>
          <a:lstStyle/>
          <a:p>
            <a:r>
              <a:rPr lang="id-ID" sz="3200" b="1" dirty="0">
                <a:solidFill>
                  <a:schemeClr val="accent5">
                    <a:lumMod val="75000"/>
                  </a:schemeClr>
                </a:solidFill>
              </a:rPr>
              <a:t>Elemen Perubahan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797261020"/>
              </p:ext>
            </p:extLst>
          </p:nvPr>
        </p:nvGraphicFramePr>
        <p:xfrm>
          <a:off x="3" y="692696"/>
          <a:ext cx="9927796" cy="3566160"/>
        </p:xfrm>
        <a:graphic>
          <a:graphicData uri="http://schemas.openxmlformats.org/drawingml/2006/table">
            <a:tbl>
              <a:tblPr firstRow="1" bandRow="1">
                <a:tableStyleId>{7DF18680-E054-41AD-8BC1-D1AEF772440D}</a:tableStyleId>
              </a:tblPr>
              <a:tblGrid>
                <a:gridCol w="1856653"/>
                <a:gridCol w="2160240"/>
                <a:gridCol w="1872208"/>
                <a:gridCol w="2232248"/>
                <a:gridCol w="1806447"/>
              </a:tblGrid>
              <a:tr h="24497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Elemen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a:r>
                        <a:rPr lang="id-ID" dirty="0" smtClean="0"/>
                        <a:t>Deskripsi</a:t>
                      </a:r>
                      <a:endParaRPr lang="id-ID"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244970">
                <a:tc vMerge="1">
                  <a:txBody>
                    <a:bodyPr/>
                    <a:lstStyle/>
                    <a:p>
                      <a:endParaRPr lang="id-ID" dirty="0"/>
                    </a:p>
                  </a:txBody>
                  <a:tcPr/>
                </a:tc>
                <a:tc>
                  <a:txBody>
                    <a:bodyPr/>
                    <a:lstStyle/>
                    <a:p>
                      <a:pPr marL="273050" indent="-273050" algn="ctr">
                        <a:buFont typeface="Arial" pitchFamily="34" charset="0"/>
                        <a:buNone/>
                      </a:pPr>
                      <a:r>
                        <a:rPr lang="id-ID" baseline="0" dirty="0" smtClean="0"/>
                        <a:t>SD</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lgn="ctr">
                        <a:buFont typeface="Arial" pitchFamily="34" charset="0"/>
                        <a:buNone/>
                      </a:pPr>
                      <a:r>
                        <a:rPr lang="id-ID" baseline="0" dirty="0" smtClean="0"/>
                        <a:t>SMP</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lgn="ctr">
                        <a:buFont typeface="Arial" pitchFamily="34" charset="0"/>
                        <a:buNone/>
                      </a:pPr>
                      <a:r>
                        <a:rPr lang="id-ID" baseline="0" dirty="0" smtClean="0"/>
                        <a:t>SMA</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lgn="ctr">
                        <a:buFont typeface="Arial" pitchFamily="34" charset="0"/>
                        <a:buNone/>
                      </a:pPr>
                      <a:r>
                        <a:rPr lang="id-ID" baseline="0" dirty="0" smtClean="0"/>
                        <a:t>SMK</a:t>
                      </a:r>
                      <a:endParaRPr lang="id-ID"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87869">
                <a:tc>
                  <a:txBody>
                    <a:bodyPr/>
                    <a:lstStyle/>
                    <a:p>
                      <a:r>
                        <a:rPr lang="id-ID" sz="1800" dirty="0" smtClean="0"/>
                        <a:t>Kompetensi Lulusan</a:t>
                      </a:r>
                      <a:endParaRPr lang="id-ID" sz="18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marL="177800" indent="-177800">
                        <a:spcBef>
                          <a:spcPts val="200"/>
                        </a:spcBef>
                        <a:buFont typeface="Arial" pitchFamily="34" charset="0"/>
                        <a:buChar char="•"/>
                      </a:pPr>
                      <a:r>
                        <a:rPr lang="id-ID" sz="1800" dirty="0" smtClean="0"/>
                        <a:t>Adanya peningkatan dan keseimbangan </a:t>
                      </a:r>
                      <a:r>
                        <a:rPr lang="id-ID" sz="1800" i="1" baseline="0" dirty="0" smtClean="0"/>
                        <a:t> soft skills</a:t>
                      </a:r>
                      <a:r>
                        <a:rPr lang="id-ID" sz="1800" baseline="0" dirty="0" smtClean="0"/>
                        <a:t> dan </a:t>
                      </a:r>
                      <a:r>
                        <a:rPr lang="id-ID" sz="1800" i="1" baseline="0" dirty="0" smtClean="0"/>
                        <a:t>hard skills</a:t>
                      </a:r>
                      <a:r>
                        <a:rPr lang="id-ID" sz="1800" baseline="0" dirty="0" smtClean="0"/>
                        <a:t> yang meliputi aspek kompetensi sikap, keterampilan, dan pengetahuan</a:t>
                      </a:r>
                      <a:endParaRPr lang="id-ID" sz="1800" b="0" i="0" baseline="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714495">
                <a:tc>
                  <a:txBody>
                    <a:bodyPr/>
                    <a:lstStyle/>
                    <a:p>
                      <a:r>
                        <a:rPr lang="id-ID" sz="1800" dirty="0" smtClean="0"/>
                        <a:t>Kedudukan mata pelajaran</a:t>
                      </a:r>
                    </a:p>
                    <a:p>
                      <a:r>
                        <a:rPr lang="id-ID" sz="1800" b="0" dirty="0" smtClean="0"/>
                        <a:t>(ISI)</a:t>
                      </a:r>
                      <a:endParaRPr lang="id-ID" sz="18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marL="177800" indent="-177800">
                        <a:spcBef>
                          <a:spcPts val="200"/>
                        </a:spcBef>
                        <a:buFont typeface="Arial" pitchFamily="34" charset="0"/>
                        <a:buChar char="•"/>
                      </a:pPr>
                      <a:r>
                        <a:rPr lang="id-ID" sz="1800" dirty="0" smtClean="0"/>
                        <a:t>Kompetensi yang semula diturunkan dari matapelajaran</a:t>
                      </a:r>
                      <a:r>
                        <a:rPr lang="id-ID" sz="1800" baseline="0" dirty="0" smtClean="0"/>
                        <a:t> berubah menjadi </a:t>
                      </a:r>
                      <a:r>
                        <a:rPr lang="id-ID" sz="1800" b="1" baseline="0" dirty="0" smtClean="0">
                          <a:solidFill>
                            <a:srgbClr val="C00000"/>
                          </a:solidFill>
                        </a:rPr>
                        <a:t>matapelajaran dikembangkan dari kompetensi</a:t>
                      </a:r>
                      <a:r>
                        <a:rPr lang="id-ID" sz="1800" baseline="0" dirty="0" smtClean="0"/>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224556">
                <a:tc rowSpan="2">
                  <a:txBody>
                    <a:bodyPr/>
                    <a:lstStyle/>
                    <a:p>
                      <a:r>
                        <a:rPr lang="id-ID" sz="1800" b="0" dirty="0" smtClean="0"/>
                        <a:t>Pendekatan </a:t>
                      </a:r>
                    </a:p>
                    <a:p>
                      <a:r>
                        <a:rPr lang="id-ID" sz="1800" b="0" dirty="0" smtClean="0"/>
                        <a:t>(ISI)</a:t>
                      </a:r>
                      <a:endParaRPr lang="id-ID" sz="18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marL="0" marR="0" indent="0" algn="l" defTabSz="914400" rtl="0" eaLnBrk="1" fontAlgn="auto" latinLnBrk="0" hangingPunct="1">
                        <a:lnSpc>
                          <a:spcPct val="100000"/>
                        </a:lnSpc>
                        <a:spcBef>
                          <a:spcPts val="200"/>
                        </a:spcBef>
                        <a:spcAft>
                          <a:spcPts val="0"/>
                        </a:spcAft>
                        <a:buClrTx/>
                        <a:buSzTx/>
                        <a:buFont typeface="Arial" pitchFamily="34" charset="0"/>
                        <a:buNone/>
                        <a:tabLst/>
                        <a:defRPr/>
                      </a:pPr>
                      <a:r>
                        <a:rPr lang="id-ID" sz="1800" b="0" i="0" baseline="0" dirty="0" smtClean="0">
                          <a:solidFill>
                            <a:schemeClr val="tx1"/>
                          </a:solidFill>
                        </a:rPr>
                        <a:t>Kompetensi dikembangkan melalui: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775781">
                <a:tc vMerge="1">
                  <a:txBody>
                    <a:bodyPr/>
                    <a:lstStyle/>
                    <a:p>
                      <a:endParaRPr lang="id-ID" sz="16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1" i="0" baseline="0" dirty="0" smtClean="0">
                          <a:solidFill>
                            <a:srgbClr val="C00000"/>
                          </a:solidFill>
                        </a:rPr>
                        <a:t>Tematik Integratif dalam semua mata pelajaran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sz="1800" b="1" i="0" baseline="0" dirty="0" smtClean="0">
                          <a:solidFill>
                            <a:srgbClr val="C00000"/>
                          </a:solidFill>
                        </a:rPr>
                        <a:t>Mata pelajaran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sz="1800" b="1" i="0" baseline="0" dirty="0" smtClean="0">
                          <a:solidFill>
                            <a:srgbClr val="C00000"/>
                          </a:solidFill>
                        </a:rPr>
                        <a:t>Mata pelajaran</a:t>
                      </a:r>
                      <a:endParaRPr lang="id-ID" sz="1800" b="1" baseline="0" dirty="0" smtClean="0">
                        <a:solidFill>
                          <a:srgbClr val="C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marR="0" indent="-27305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1" i="0" kern="1200" baseline="0" dirty="0" smtClean="0">
                          <a:solidFill>
                            <a:srgbClr val="C00000"/>
                          </a:solidFill>
                          <a:latin typeface="+mn-lt"/>
                          <a:ea typeface="+mn-ea"/>
                          <a:cs typeface="+mn-cs"/>
                        </a:rPr>
                        <a:t>Vokasinal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21</a:t>
            </a:fld>
            <a:endParaRPr lang="en-US" dirty="0"/>
          </a:p>
        </p:txBody>
      </p:sp>
      <p:cxnSp>
        <p:nvCxnSpPr>
          <p:cNvPr id="5" name="Straight Connector 4"/>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9468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5300" y="0"/>
            <a:ext cx="8915400" cy="620688"/>
          </a:xfrm>
        </p:spPr>
        <p:txBody>
          <a:bodyPr vert="horz" lIns="91440" tIns="45720" rIns="91440" bIns="45720" rtlCol="0" anchor="ctr">
            <a:noAutofit/>
          </a:bodyPr>
          <a:lstStyle/>
          <a:p>
            <a:r>
              <a:rPr lang="id-ID" sz="3200" b="1" dirty="0">
                <a:solidFill>
                  <a:schemeClr val="accent5">
                    <a:lumMod val="75000"/>
                  </a:schemeClr>
                </a:solidFill>
              </a:rPr>
              <a:t>Elemen Perubahan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4109025047"/>
              </p:ext>
            </p:extLst>
          </p:nvPr>
        </p:nvGraphicFramePr>
        <p:xfrm>
          <a:off x="3" y="620688"/>
          <a:ext cx="9905999" cy="6421120"/>
        </p:xfrm>
        <a:graphic>
          <a:graphicData uri="http://schemas.openxmlformats.org/drawingml/2006/table">
            <a:tbl>
              <a:tblPr firstRow="1" bandRow="1">
                <a:tableStyleId>{5C22544A-7EE6-4342-B048-85BDC9FD1C3A}</a:tableStyleId>
              </a:tblPr>
              <a:tblGrid>
                <a:gridCol w="1640629"/>
                <a:gridCol w="2016224"/>
                <a:gridCol w="2232248"/>
                <a:gridCol w="1872208"/>
                <a:gridCol w="2144690"/>
              </a:tblGrid>
              <a:tr h="144016">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000" b="1" dirty="0" smtClean="0">
                          <a:solidFill>
                            <a:schemeClr val="bg1"/>
                          </a:solidFill>
                        </a:rPr>
                        <a:t>Elemen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gridSpan="4">
                  <a:txBody>
                    <a:bodyPr/>
                    <a:lstStyle/>
                    <a:p>
                      <a:pPr algn="ctr"/>
                      <a:r>
                        <a:rPr lang="id-ID" sz="2000" b="1" dirty="0" smtClean="0">
                          <a:solidFill>
                            <a:schemeClr val="bg1"/>
                          </a:solidFill>
                        </a:rPr>
                        <a:t>Deskripsi</a:t>
                      </a:r>
                      <a:endParaRPr lang="id-ID" sz="20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pPr algn="ctr"/>
                      <a:endParaRPr lang="id-ID" dirty="0"/>
                    </a:p>
                  </a:txBody>
                  <a:tcPr/>
                </a:tc>
                <a:tc hMerge="1">
                  <a:txBody>
                    <a:bodyPr/>
                    <a:lstStyle/>
                    <a:p>
                      <a:pPr algn="ctr"/>
                      <a:endParaRPr lang="id-ID" dirty="0"/>
                    </a:p>
                  </a:txBody>
                  <a:tcPr/>
                </a:tc>
                <a:tc hMerge="1">
                  <a:txBody>
                    <a:bodyPr/>
                    <a:lstStyle/>
                    <a:p>
                      <a:pPr algn="ctr"/>
                      <a:endParaRPr lang="id-ID" dirty="0"/>
                    </a:p>
                  </a:txBody>
                  <a:tcPr/>
                </a:tc>
              </a:tr>
              <a:tr h="219472">
                <a:tc vMerge="1">
                  <a:txBody>
                    <a:bodyPr/>
                    <a:lstStyle/>
                    <a:p>
                      <a:endParaRPr lang="id-ID" dirty="0"/>
                    </a:p>
                  </a:txBody>
                  <a:tcPr/>
                </a:tc>
                <a:tc>
                  <a:txBody>
                    <a:bodyPr/>
                    <a:lstStyle/>
                    <a:p>
                      <a:pPr marL="273050" indent="-273050" algn="ctr">
                        <a:buFont typeface="Arial" pitchFamily="34" charset="0"/>
                        <a:buNone/>
                      </a:pPr>
                      <a:r>
                        <a:rPr lang="id-ID" sz="2000" b="1" i="0" baseline="0" dirty="0" smtClean="0">
                          <a:solidFill>
                            <a:schemeClr val="bg1"/>
                          </a:solidFill>
                        </a:rPr>
                        <a:t>SD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273050" indent="-273050" algn="ctr">
                        <a:buFont typeface="Arial" pitchFamily="34" charset="0"/>
                        <a:buNone/>
                      </a:pPr>
                      <a:r>
                        <a:rPr lang="id-ID" sz="2000" b="1" i="0" baseline="0" dirty="0" smtClean="0">
                          <a:solidFill>
                            <a:schemeClr val="bg1"/>
                          </a:solidFill>
                        </a:rPr>
                        <a:t>SMP</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273050" indent="-273050" algn="ctr">
                        <a:buFont typeface="Arial" pitchFamily="34" charset="0"/>
                        <a:buNone/>
                      </a:pPr>
                      <a:r>
                        <a:rPr lang="id-ID" sz="2000" b="1" i="0" baseline="0" dirty="0" smtClean="0">
                          <a:solidFill>
                            <a:schemeClr val="bg1"/>
                          </a:solidFill>
                        </a:rPr>
                        <a:t>SMA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marL="273050" indent="-273050" algn="ctr">
                        <a:buFont typeface="Arial" pitchFamily="34" charset="0"/>
                        <a:buNone/>
                      </a:pPr>
                      <a:r>
                        <a:rPr lang="id-ID" sz="2000" b="1" i="0" baseline="0" dirty="0" smtClean="0">
                          <a:solidFill>
                            <a:schemeClr val="bg1"/>
                          </a:solidFill>
                        </a:rPr>
                        <a:t>SMK</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r>
              <a:tr h="2880566">
                <a:tc>
                  <a:txBody>
                    <a:bodyPr/>
                    <a:lstStyle/>
                    <a:p>
                      <a:r>
                        <a:rPr lang="id-ID" sz="1800" dirty="0" smtClean="0"/>
                        <a:t>Struktur Kurikulum (Matapelajaran</a:t>
                      </a:r>
                      <a:r>
                        <a:rPr lang="id-ID" sz="1800" baseline="0" dirty="0" smtClean="0"/>
                        <a:t> dan alokasi waktu)</a:t>
                      </a:r>
                    </a:p>
                    <a:p>
                      <a:r>
                        <a:rPr lang="id-ID" sz="1800" b="0" dirty="0" smtClean="0"/>
                        <a:t>(ISI)</a:t>
                      </a:r>
                      <a:endParaRPr lang="id-ID" sz="1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7800" indent="-177800">
                        <a:spcBef>
                          <a:spcPts val="200"/>
                        </a:spcBef>
                        <a:buFont typeface="Arial" pitchFamily="34" charset="0"/>
                        <a:buChar char="•"/>
                      </a:pPr>
                      <a:r>
                        <a:rPr lang="id-ID" sz="1800" i="0" baseline="0" dirty="0" smtClean="0"/>
                        <a:t>Holistik berbasis sains (alam, sosial, dan budaya)</a:t>
                      </a:r>
                    </a:p>
                    <a:p>
                      <a:pPr marL="177800" indent="-177800">
                        <a:spcBef>
                          <a:spcPts val="200"/>
                        </a:spcBef>
                        <a:buFont typeface="Arial" pitchFamily="34" charset="0"/>
                        <a:buChar char="•"/>
                      </a:pPr>
                      <a:r>
                        <a:rPr lang="id-ID" sz="1800" i="0" baseline="0" dirty="0" smtClean="0"/>
                        <a:t>Jumlah matapelajaran dari 10 menjadi 6</a:t>
                      </a:r>
                    </a:p>
                    <a:p>
                      <a:pPr marL="177800" indent="-177800">
                        <a:spcBef>
                          <a:spcPts val="200"/>
                        </a:spcBef>
                        <a:buFont typeface="Arial" pitchFamily="34" charset="0"/>
                        <a:buChar char="•"/>
                      </a:pPr>
                      <a:r>
                        <a:rPr lang="id-ID" sz="1800" i="0" baseline="0" dirty="0" smtClean="0"/>
                        <a:t>Jumlah jam bertambah 4 JP/minggu akibat perubahan pendekatan pembelajaran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7800" indent="-177800">
                        <a:spcBef>
                          <a:spcPts val="200"/>
                        </a:spcBef>
                        <a:buFont typeface="Arial" pitchFamily="34" charset="0"/>
                        <a:buChar char="•"/>
                      </a:pPr>
                      <a:r>
                        <a:rPr lang="id-ID" sz="1800" i="0" baseline="0" dirty="0" smtClean="0"/>
                        <a:t>TIK menjadi media semua matapelajaran</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Pengembangan diri terintegrasi pada setiap matapelajaran dan ekstrakurikuler</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Jumlah matapelajaran dari 12 menjadi 10</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Jumlah jam bertambah 6 JP/minggu akibat perubahan pendekatan pembelajaran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73050" indent="-273050">
                        <a:spcBef>
                          <a:spcPts val="200"/>
                        </a:spcBef>
                        <a:buFont typeface="Arial" pitchFamily="34" charset="0"/>
                        <a:buChar char="•"/>
                      </a:pPr>
                      <a:r>
                        <a:rPr lang="id-ID" sz="1800" i="0" baseline="0" dirty="0" smtClean="0"/>
                        <a:t>Perubahan sistem: ada matapelajaran wajib dan ada matapelajaran pilihan</a:t>
                      </a:r>
                    </a:p>
                    <a:p>
                      <a:pPr marL="273050" marR="0" indent="-27305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Terjadi pengurangan matapelajaran yang harus diikuti siswa</a:t>
                      </a:r>
                    </a:p>
                    <a:p>
                      <a:pPr marL="273050" marR="0" indent="-27305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i="0" baseline="0" dirty="0" smtClean="0"/>
                        <a:t>Jumlah jam bertambah 1 JP/minggu akibat perubahan pendekatan pembelajaran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4625" indent="-174625">
                        <a:spcBef>
                          <a:spcPts val="200"/>
                        </a:spcBef>
                        <a:buFont typeface="Arial" pitchFamily="34" charset="0"/>
                        <a:buChar char="•"/>
                      </a:pPr>
                      <a:r>
                        <a:rPr lang="id-ID" sz="1800" i="0" baseline="0" dirty="0" smtClean="0"/>
                        <a:t>Penambahan jenis keahlian  berdasarkan spektrum kebutuhan  (6 program keahlian, 40 bidang keahlian, 121 kompetensi keahlian)</a:t>
                      </a:r>
                    </a:p>
                    <a:p>
                      <a:pPr marL="174625" indent="-174625">
                        <a:spcBef>
                          <a:spcPts val="200"/>
                        </a:spcBef>
                        <a:buFont typeface="Arial" pitchFamily="34" charset="0"/>
                        <a:buChar char="•"/>
                      </a:pPr>
                      <a:r>
                        <a:rPr lang="id-ID" sz="1800" i="0" baseline="0" dirty="0" smtClean="0"/>
                        <a:t>Pengurangan adaptif dan normatif, penambahan produktif</a:t>
                      </a:r>
                    </a:p>
                    <a:p>
                      <a:pPr marL="174625" indent="-174625">
                        <a:spcBef>
                          <a:spcPts val="200"/>
                        </a:spcBef>
                        <a:buFont typeface="Arial" pitchFamily="34" charset="0"/>
                        <a:buChar char="•"/>
                      </a:pPr>
                      <a:r>
                        <a:rPr lang="id-ID" sz="1800" i="0" baseline="0" dirty="0" smtClean="0"/>
                        <a:t>produktif disesuaikan dengan trend perkembangan di Industri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22</a:t>
            </a:fld>
            <a:endParaRPr lang="en-US" dirty="0"/>
          </a:p>
        </p:txBody>
      </p:sp>
      <p:cxnSp>
        <p:nvCxnSpPr>
          <p:cNvPr id="5" name="Straight Connector 4"/>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19918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5300" y="0"/>
            <a:ext cx="8915400" cy="620688"/>
          </a:xfrm>
        </p:spPr>
        <p:txBody>
          <a:bodyPr vert="horz" lIns="91440" tIns="45720" rIns="91440" bIns="45720" rtlCol="0" anchor="ctr">
            <a:noAutofit/>
          </a:bodyPr>
          <a:lstStyle/>
          <a:p>
            <a:r>
              <a:rPr lang="id-ID" sz="3200" b="1" dirty="0">
                <a:solidFill>
                  <a:schemeClr val="accent5">
                    <a:lumMod val="75000"/>
                  </a:schemeClr>
                </a:solidFill>
              </a:rPr>
              <a:t>Elemen Perubahan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86533373"/>
              </p:ext>
            </p:extLst>
          </p:nvPr>
        </p:nvGraphicFramePr>
        <p:xfrm>
          <a:off x="3" y="620688"/>
          <a:ext cx="9905999" cy="4689256"/>
        </p:xfrm>
        <a:graphic>
          <a:graphicData uri="http://schemas.openxmlformats.org/drawingml/2006/table">
            <a:tbl>
              <a:tblPr firstRow="1" bandRow="1">
                <a:tableStyleId>{00A15C55-8517-42AA-B614-E9B94910E393}</a:tableStyleId>
              </a:tblPr>
              <a:tblGrid>
                <a:gridCol w="1568621"/>
                <a:gridCol w="1944216"/>
                <a:gridCol w="1656184"/>
                <a:gridCol w="1944216"/>
                <a:gridCol w="2792762"/>
              </a:tblGrid>
              <a:tr h="21947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smtClean="0">
                          <a:solidFill>
                            <a:schemeClr val="bg1"/>
                          </a:solidFill>
                        </a:rPr>
                        <a:t>Elemen</a:t>
                      </a:r>
                      <a:endParaRPr lang="id-ID" sz="1800" b="1" dirty="0" smtClean="0">
                        <a:solidFill>
                          <a:schemeClr val="bg1"/>
                        </a:solidFill>
                      </a:endParaRPr>
                    </a:p>
                  </a:txBody>
                  <a:tcPr anchor="ctr">
                    <a:solidFill>
                      <a:schemeClr val="accent4">
                        <a:lumMod val="60000"/>
                        <a:lumOff val="40000"/>
                      </a:schemeClr>
                    </a:solidFill>
                  </a:tcPr>
                </a:tc>
                <a:tc gridSpan="4">
                  <a:txBody>
                    <a:bodyPr/>
                    <a:lstStyle/>
                    <a:p>
                      <a:pPr algn="ctr"/>
                      <a:r>
                        <a:rPr lang="id-ID" sz="1800" dirty="0" smtClean="0">
                          <a:solidFill>
                            <a:schemeClr val="bg1"/>
                          </a:solidFill>
                        </a:rPr>
                        <a:t>Deskripsi</a:t>
                      </a:r>
                      <a:endParaRPr lang="id-ID" sz="1800" b="1" dirty="0">
                        <a:solidFill>
                          <a:schemeClr val="bg1"/>
                        </a:solidFill>
                      </a:endParaRPr>
                    </a:p>
                  </a:txBody>
                  <a:tcPr anchor="ctr">
                    <a:solidFill>
                      <a:schemeClr val="accent4">
                        <a:lumMod val="60000"/>
                        <a:lumOff val="4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19472">
                <a:tc vMerge="1">
                  <a:txBody>
                    <a:bodyPr/>
                    <a:lstStyle/>
                    <a:p>
                      <a:endParaRPr lang="id-ID" dirty="0"/>
                    </a:p>
                  </a:txBody>
                  <a:tcPr/>
                </a:tc>
                <a:tc>
                  <a:txBody>
                    <a:bodyPr/>
                    <a:lstStyle/>
                    <a:p>
                      <a:pPr marL="273050" indent="-273050" algn="ctr">
                        <a:buFont typeface="Arial" pitchFamily="34" charset="0"/>
                        <a:buNone/>
                      </a:pPr>
                      <a:r>
                        <a:rPr lang="id-ID" sz="1800" baseline="0" dirty="0" smtClean="0">
                          <a:solidFill>
                            <a:schemeClr val="bg1"/>
                          </a:solidFill>
                        </a:rPr>
                        <a:t>SD</a:t>
                      </a:r>
                      <a:endParaRPr lang="id-ID" sz="1800" b="1" i="0" baseline="0" dirty="0" smtClean="0">
                        <a:solidFill>
                          <a:schemeClr val="bg1"/>
                        </a:solidFill>
                      </a:endParaRPr>
                    </a:p>
                  </a:txBody>
                  <a:tcPr anchor="ctr">
                    <a:solidFill>
                      <a:schemeClr val="accent4">
                        <a:lumMod val="60000"/>
                        <a:lumOff val="40000"/>
                      </a:schemeClr>
                    </a:solidFill>
                  </a:tcPr>
                </a:tc>
                <a:tc>
                  <a:txBody>
                    <a:bodyPr/>
                    <a:lstStyle/>
                    <a:p>
                      <a:pPr marL="273050" indent="-273050" algn="ctr">
                        <a:buFont typeface="Arial" pitchFamily="34" charset="0"/>
                        <a:buNone/>
                      </a:pPr>
                      <a:r>
                        <a:rPr lang="id-ID" sz="1800" baseline="0" dirty="0" smtClean="0">
                          <a:solidFill>
                            <a:schemeClr val="bg1"/>
                          </a:solidFill>
                        </a:rPr>
                        <a:t>SMP</a:t>
                      </a:r>
                      <a:endParaRPr lang="id-ID" sz="1800" b="1" i="0" baseline="0" dirty="0" smtClean="0">
                        <a:solidFill>
                          <a:schemeClr val="bg1"/>
                        </a:solidFill>
                      </a:endParaRPr>
                    </a:p>
                  </a:txBody>
                  <a:tcPr anchor="ctr">
                    <a:solidFill>
                      <a:schemeClr val="accent4">
                        <a:lumMod val="60000"/>
                        <a:lumOff val="40000"/>
                      </a:schemeClr>
                    </a:solidFill>
                  </a:tcPr>
                </a:tc>
                <a:tc>
                  <a:txBody>
                    <a:bodyPr/>
                    <a:lstStyle/>
                    <a:p>
                      <a:pPr marL="273050" indent="-273050" algn="ctr">
                        <a:buFont typeface="Arial" pitchFamily="34" charset="0"/>
                        <a:buNone/>
                      </a:pPr>
                      <a:r>
                        <a:rPr lang="id-ID" sz="1800" baseline="0" dirty="0" smtClean="0">
                          <a:solidFill>
                            <a:schemeClr val="bg1"/>
                          </a:solidFill>
                        </a:rPr>
                        <a:t>SMA</a:t>
                      </a:r>
                      <a:endParaRPr lang="id-ID" sz="1800" b="1" i="0" baseline="0" dirty="0" smtClean="0">
                        <a:solidFill>
                          <a:schemeClr val="bg1"/>
                        </a:solidFill>
                      </a:endParaRPr>
                    </a:p>
                  </a:txBody>
                  <a:tcPr anchor="ctr">
                    <a:solidFill>
                      <a:schemeClr val="accent4">
                        <a:lumMod val="60000"/>
                        <a:lumOff val="40000"/>
                      </a:schemeClr>
                    </a:solidFill>
                  </a:tcPr>
                </a:tc>
                <a:tc>
                  <a:txBody>
                    <a:bodyPr/>
                    <a:lstStyle/>
                    <a:p>
                      <a:pPr marL="273050" indent="-273050" algn="ctr">
                        <a:buFont typeface="Arial" pitchFamily="34" charset="0"/>
                        <a:buNone/>
                      </a:pPr>
                      <a:r>
                        <a:rPr lang="id-ID" sz="1800" baseline="0" dirty="0" smtClean="0">
                          <a:solidFill>
                            <a:schemeClr val="bg1"/>
                          </a:solidFill>
                        </a:rPr>
                        <a:t>SMK</a:t>
                      </a:r>
                      <a:endParaRPr lang="id-ID" sz="1800" b="1" i="0" baseline="0" dirty="0" smtClean="0">
                        <a:solidFill>
                          <a:schemeClr val="bg1"/>
                        </a:solidFill>
                      </a:endParaRPr>
                    </a:p>
                  </a:txBody>
                  <a:tcPr anchor="ctr">
                    <a:solidFill>
                      <a:schemeClr val="accent4">
                        <a:lumMod val="60000"/>
                        <a:lumOff val="40000"/>
                      </a:schemeClr>
                    </a:solidFill>
                  </a:tcPr>
                </a:tc>
              </a:tr>
              <a:tr h="2220376">
                <a:tc rowSpan="2">
                  <a:txBody>
                    <a:bodyPr/>
                    <a:lstStyle/>
                    <a:p>
                      <a:r>
                        <a:rPr lang="id-ID" sz="1800" dirty="0" smtClean="0"/>
                        <a:t>Proses pembelajaran</a:t>
                      </a:r>
                      <a:endParaRPr lang="id-ID" sz="1800" dirty="0"/>
                    </a:p>
                  </a:txBody>
                  <a:tcPr anchor="ctr"/>
                </a:tc>
                <a:tc gridSpan="4">
                  <a:txBody>
                    <a:bodyPr/>
                    <a:lstStyle/>
                    <a:p>
                      <a:pPr marL="177800" indent="-177800">
                        <a:spcBef>
                          <a:spcPts val="200"/>
                        </a:spcBef>
                        <a:buFont typeface="Arial" pitchFamily="34" charset="0"/>
                        <a:buChar char="•"/>
                      </a:pPr>
                      <a:r>
                        <a:rPr lang="id-ID" sz="1800" baseline="0" dirty="0" smtClean="0"/>
                        <a:t>Standar Proses yang semula terfokus pada Eksplorasi, Elaborasi, dan Konfirmasi  dilengkapi dengan Mengamati, Menanya, Mengolah, Menyajikan, Menyimpulkan, dan Mencipta. </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Belajar tidak hanya terjadi di ruang kelas, tetapi juga di  lingkungan sekolah dan masyarakat  </a:t>
                      </a:r>
                    </a:p>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Guru bukan satu-satunya sumber belajar.</a:t>
                      </a:r>
                    </a:p>
                    <a:p>
                      <a:pPr marL="177800" indent="-177800">
                        <a:spcBef>
                          <a:spcPts val="200"/>
                        </a:spcBef>
                        <a:buFont typeface="Arial" pitchFamily="34" charset="0"/>
                        <a:buChar char="•"/>
                      </a:pPr>
                      <a:r>
                        <a:rPr lang="id-ID" sz="1800" baseline="0" dirty="0" smtClean="0"/>
                        <a:t>Sikap tidak diajarkan secara verbal, tetapi melalui contoh dan teladan</a:t>
                      </a:r>
                      <a:endParaRPr lang="id-ID" sz="1800" i="0" baseline="0" dirty="0" smtClean="0"/>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923986">
                <a:tc vMerge="1">
                  <a:txBody>
                    <a:bodyPr/>
                    <a:lstStyle/>
                    <a:p>
                      <a:endParaRPr lang="id-ID" sz="1400" dirty="0"/>
                    </a:p>
                  </a:txBody>
                  <a:tcPr/>
                </a:tc>
                <a:tc>
                  <a:txBody>
                    <a:bodyPr/>
                    <a:lstStyle/>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Tematik dan terpadu</a:t>
                      </a:r>
                      <a:endParaRPr lang="id-ID" sz="1800" i="0" baseline="0" dirty="0" smtClean="0"/>
                    </a:p>
                  </a:txBody>
                  <a:tcPr/>
                </a:tc>
                <a:tc>
                  <a:txBody>
                    <a:bodyPr/>
                    <a:lstStyle/>
                    <a:p>
                      <a:pPr marL="177800" marR="0" indent="-177800" algn="l" defTabSz="914400" rtl="0" eaLnBrk="1" fontAlgn="auto" latinLnBrk="0" hangingPunct="1">
                        <a:lnSpc>
                          <a:spcPct val="100000"/>
                        </a:lnSpc>
                        <a:spcBef>
                          <a:spcPts val="200"/>
                        </a:spcBef>
                        <a:spcAft>
                          <a:spcPts val="0"/>
                        </a:spcAft>
                        <a:buClrTx/>
                        <a:buSzTx/>
                        <a:buFont typeface="Arial" pitchFamily="34" charset="0"/>
                        <a:buChar char="•"/>
                        <a:tabLst/>
                        <a:defRPr/>
                      </a:pPr>
                      <a:r>
                        <a:rPr lang="id-ID" sz="1800" baseline="0" dirty="0" smtClean="0"/>
                        <a:t>IPA dan IPS masing-masing diajarkan secara terpadu</a:t>
                      </a:r>
                      <a:endParaRPr lang="id-ID" sz="1800" i="0" baseline="0" dirty="0" smtClean="0"/>
                    </a:p>
                  </a:txBody>
                  <a:tcPr/>
                </a:tc>
                <a:tc>
                  <a:txBody>
                    <a:bodyPr/>
                    <a:lstStyle/>
                    <a:p>
                      <a:pPr marL="177800" indent="-177800">
                        <a:spcBef>
                          <a:spcPts val="200"/>
                        </a:spcBef>
                        <a:buFont typeface="Arial" pitchFamily="34" charset="0"/>
                        <a:buChar char="•"/>
                      </a:pPr>
                      <a:r>
                        <a:rPr lang="id-ID" sz="1800" baseline="0" dirty="0" smtClean="0"/>
                        <a:t>Adanya mata pelajaran wajib dan pilihan sesuai dengan bakat dan minatnya</a:t>
                      </a:r>
                      <a:endParaRPr lang="id-ID" sz="1800" i="0" baseline="0" dirty="0" smtClean="0"/>
                    </a:p>
                  </a:txBody>
                  <a:tcPr/>
                </a:tc>
                <a:tc>
                  <a:txBody>
                    <a:bodyPr/>
                    <a:lstStyle/>
                    <a:p>
                      <a:pPr marL="177800" indent="-177800">
                        <a:spcBef>
                          <a:spcPts val="200"/>
                        </a:spcBef>
                        <a:buFont typeface="Arial" pitchFamily="34" charset="0"/>
                        <a:buChar char="•"/>
                      </a:pPr>
                      <a:r>
                        <a:rPr lang="id-ID" sz="1800" baseline="0" dirty="0" smtClean="0"/>
                        <a:t>Kompetensi keterampilan yang sesuai dengan standar industri</a:t>
                      </a:r>
                      <a:endParaRPr lang="id-ID" sz="1800" i="0" baseline="0" dirty="0" smtClean="0"/>
                    </a:p>
                  </a:txBody>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23</a:t>
            </a:fld>
            <a:endParaRPr lang="en-US" dirty="0"/>
          </a:p>
        </p:txBody>
      </p:sp>
      <p:cxnSp>
        <p:nvCxnSpPr>
          <p:cNvPr id="5" name="Straight Connector 4"/>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6203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399545574"/>
              </p:ext>
            </p:extLst>
          </p:nvPr>
        </p:nvGraphicFramePr>
        <p:xfrm>
          <a:off x="3" y="620856"/>
          <a:ext cx="9920155" cy="4958080"/>
        </p:xfrm>
        <a:graphic>
          <a:graphicData uri="http://schemas.openxmlformats.org/drawingml/2006/table">
            <a:tbl>
              <a:tblPr firstRow="1" bandRow="1">
                <a:tableStyleId>{21E4AEA4-8DFA-4A89-87EB-49C32662AFE0}</a:tableStyleId>
              </a:tblPr>
              <a:tblGrid>
                <a:gridCol w="2000669"/>
                <a:gridCol w="1872208"/>
                <a:gridCol w="1872208"/>
                <a:gridCol w="1872208"/>
                <a:gridCol w="2302862"/>
              </a:tblGrid>
              <a:tr h="23786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800" dirty="0" smtClean="0">
                          <a:solidFill>
                            <a:schemeClr val="bg1"/>
                          </a:solidFill>
                        </a:rPr>
                        <a:t>Elemen</a:t>
                      </a:r>
                    </a:p>
                  </a:txBody>
                  <a:tcPr anchor="ctr">
                    <a:solidFill>
                      <a:schemeClr val="accent2">
                        <a:lumMod val="75000"/>
                      </a:schemeClr>
                    </a:solidFill>
                  </a:tcPr>
                </a:tc>
                <a:tc gridSpan="4">
                  <a:txBody>
                    <a:bodyPr/>
                    <a:lstStyle/>
                    <a:p>
                      <a:pPr algn="ctr"/>
                      <a:r>
                        <a:rPr lang="id-ID" sz="1800" dirty="0" smtClean="0">
                          <a:solidFill>
                            <a:schemeClr val="bg1"/>
                          </a:solidFill>
                        </a:rPr>
                        <a:t>Deskripsi</a:t>
                      </a:r>
                      <a:endParaRPr lang="id-ID" sz="1800" dirty="0">
                        <a:solidFill>
                          <a:schemeClr val="bg1"/>
                        </a:solidFill>
                      </a:endParaRPr>
                    </a:p>
                  </a:txBody>
                  <a:tcPr anchor="ctr">
                    <a:solidFill>
                      <a:schemeClr val="accent2">
                        <a:lumMod val="75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37869">
                <a:tc vMerge="1">
                  <a:txBody>
                    <a:bodyPr/>
                    <a:lstStyle/>
                    <a:p>
                      <a:endParaRPr lang="id-ID" dirty="0"/>
                    </a:p>
                  </a:txBody>
                  <a:tcPr/>
                </a:tc>
                <a:tc>
                  <a:txBody>
                    <a:bodyPr/>
                    <a:lstStyle/>
                    <a:p>
                      <a:pPr marL="273050" indent="-273050" algn="ctr">
                        <a:buFont typeface="Arial" pitchFamily="34" charset="0"/>
                        <a:buNone/>
                      </a:pPr>
                      <a:r>
                        <a:rPr lang="id-ID" sz="1800" baseline="0" dirty="0" smtClean="0">
                          <a:solidFill>
                            <a:schemeClr val="bg1"/>
                          </a:solidFill>
                        </a:rPr>
                        <a:t>SD</a:t>
                      </a:r>
                      <a:endParaRPr lang="id-ID" sz="1800" i="0" baseline="0" dirty="0" smtClean="0">
                        <a:solidFill>
                          <a:schemeClr val="bg1"/>
                        </a:solidFill>
                      </a:endParaRPr>
                    </a:p>
                  </a:txBody>
                  <a:tcPr anchor="ctr">
                    <a:solidFill>
                      <a:schemeClr val="accent2">
                        <a:lumMod val="75000"/>
                      </a:schemeClr>
                    </a:solidFill>
                  </a:tcPr>
                </a:tc>
                <a:tc>
                  <a:txBody>
                    <a:bodyPr/>
                    <a:lstStyle/>
                    <a:p>
                      <a:pPr marL="273050" indent="-273050" algn="ctr">
                        <a:buFont typeface="Arial" pitchFamily="34" charset="0"/>
                        <a:buNone/>
                      </a:pPr>
                      <a:r>
                        <a:rPr lang="id-ID" sz="1800" baseline="0" dirty="0" smtClean="0">
                          <a:solidFill>
                            <a:schemeClr val="bg1"/>
                          </a:solidFill>
                        </a:rPr>
                        <a:t>SMP</a:t>
                      </a:r>
                      <a:endParaRPr lang="id-ID" sz="1800" i="0" baseline="0" dirty="0" smtClean="0">
                        <a:solidFill>
                          <a:schemeClr val="bg1"/>
                        </a:solidFill>
                      </a:endParaRPr>
                    </a:p>
                  </a:txBody>
                  <a:tcPr anchor="ctr">
                    <a:solidFill>
                      <a:schemeClr val="accent2">
                        <a:lumMod val="75000"/>
                      </a:schemeClr>
                    </a:solidFill>
                  </a:tcPr>
                </a:tc>
                <a:tc>
                  <a:txBody>
                    <a:bodyPr/>
                    <a:lstStyle/>
                    <a:p>
                      <a:pPr marL="273050" indent="-273050" algn="ctr">
                        <a:buFont typeface="Arial" pitchFamily="34" charset="0"/>
                        <a:buNone/>
                      </a:pPr>
                      <a:r>
                        <a:rPr lang="id-ID" sz="1800" baseline="0" dirty="0" smtClean="0">
                          <a:solidFill>
                            <a:schemeClr val="bg1"/>
                          </a:solidFill>
                        </a:rPr>
                        <a:t>SMA</a:t>
                      </a:r>
                      <a:endParaRPr lang="id-ID" sz="1800" i="0" baseline="0" dirty="0" smtClean="0">
                        <a:solidFill>
                          <a:schemeClr val="bg1"/>
                        </a:solidFill>
                      </a:endParaRPr>
                    </a:p>
                  </a:txBody>
                  <a:tcPr anchor="ctr">
                    <a:solidFill>
                      <a:schemeClr val="accent2">
                        <a:lumMod val="75000"/>
                      </a:schemeClr>
                    </a:solidFill>
                  </a:tcPr>
                </a:tc>
                <a:tc>
                  <a:txBody>
                    <a:bodyPr/>
                    <a:lstStyle/>
                    <a:p>
                      <a:pPr marL="273050" indent="-273050" algn="ctr">
                        <a:buFont typeface="Arial" pitchFamily="34" charset="0"/>
                        <a:buNone/>
                      </a:pPr>
                      <a:r>
                        <a:rPr lang="id-ID" sz="1800" baseline="0" dirty="0" smtClean="0">
                          <a:solidFill>
                            <a:schemeClr val="bg1"/>
                          </a:solidFill>
                        </a:rPr>
                        <a:t>SMK</a:t>
                      </a:r>
                      <a:endParaRPr lang="id-ID" sz="1800" i="0" baseline="0" dirty="0" smtClean="0">
                        <a:solidFill>
                          <a:schemeClr val="bg1"/>
                        </a:solidFill>
                      </a:endParaRPr>
                    </a:p>
                  </a:txBody>
                  <a:tcPr anchor="ctr">
                    <a:solidFill>
                      <a:schemeClr val="accent2">
                        <a:lumMod val="75000"/>
                      </a:schemeClr>
                    </a:solidFill>
                  </a:tcPr>
                </a:tc>
              </a:tr>
              <a:tr h="570886">
                <a:tc>
                  <a:txBody>
                    <a:bodyPr/>
                    <a:lstStyle/>
                    <a:p>
                      <a:r>
                        <a:rPr lang="id-ID" sz="1800" dirty="0" smtClean="0"/>
                        <a:t>Penilaian hasil belajar</a:t>
                      </a:r>
                      <a:endParaRPr lang="id-ID" sz="1800" dirty="0"/>
                    </a:p>
                  </a:txBody>
                  <a:tcPr anchor="ctr">
                    <a:solidFill>
                      <a:schemeClr val="accent2">
                        <a:lumMod val="40000"/>
                        <a:lumOff val="60000"/>
                      </a:schemeClr>
                    </a:solidFill>
                  </a:tcPr>
                </a:tc>
                <a:tc gridSpan="4">
                  <a:txBody>
                    <a:bodyPr/>
                    <a:lstStyle/>
                    <a:p>
                      <a:pPr marL="177800" indent="-177800">
                        <a:spcBef>
                          <a:spcPts val="200"/>
                        </a:spcBef>
                        <a:buFont typeface="Arial" pitchFamily="34" charset="0"/>
                        <a:buChar char="•"/>
                      </a:pPr>
                      <a:r>
                        <a:rPr lang="id-ID" sz="1800" baseline="0" dirty="0" smtClean="0"/>
                        <a:t>Penilaian berbasis kompetensi</a:t>
                      </a:r>
                    </a:p>
                    <a:p>
                      <a:pPr marL="177800" indent="-177800">
                        <a:spcBef>
                          <a:spcPts val="200"/>
                        </a:spcBef>
                        <a:buFont typeface="Arial" pitchFamily="34" charset="0"/>
                        <a:buChar char="•"/>
                      </a:pPr>
                      <a:r>
                        <a:rPr lang="id-ID" sz="1800" baseline="0" dirty="0" smtClean="0"/>
                        <a:t>Pergeseran dari penilain melalui tes [mengukur kompetensi pengetahuan berdasarkan hasil saja], menuju penilaian otentik [mengukur semua kompetensi sikap, keterampilan, dan pengetahuan berdasarkan proses dan hasil]</a:t>
                      </a:r>
                      <a:endParaRPr lang="id-ID" sz="1800" baseline="0" dirty="0" smtClean="0">
                        <a:solidFill>
                          <a:srgbClr val="FF0000"/>
                        </a:solidFill>
                      </a:endParaRPr>
                    </a:p>
                    <a:p>
                      <a:pPr marL="177800" indent="-177800">
                        <a:spcBef>
                          <a:spcPts val="200"/>
                        </a:spcBef>
                        <a:buFont typeface="Arial" pitchFamily="34" charset="0"/>
                        <a:buChar char="•"/>
                      </a:pPr>
                      <a:r>
                        <a:rPr lang="id-ID" sz="1800" baseline="0" dirty="0" smtClean="0"/>
                        <a:t>Memperkuat PAP (Penilaian Acuan Patokan) </a:t>
                      </a:r>
                      <a:r>
                        <a:rPr lang="id-ID" sz="1800" baseline="0" dirty="0" smtClean="0">
                          <a:solidFill>
                            <a:schemeClr val="tx1"/>
                          </a:solidFill>
                        </a:rPr>
                        <a:t>yaitu pencapaian hasil belajar didasarkan pada posisi skor yang diperolehnya terhadap skor ideal (maksimal) </a:t>
                      </a:r>
                    </a:p>
                    <a:p>
                      <a:pPr marL="177800" indent="-177800">
                        <a:spcBef>
                          <a:spcPts val="200"/>
                        </a:spcBef>
                        <a:buFont typeface="Arial" pitchFamily="34" charset="0"/>
                        <a:buChar char="•"/>
                      </a:pPr>
                      <a:r>
                        <a:rPr lang="id-ID" sz="1800" baseline="0" dirty="0" smtClean="0"/>
                        <a:t>Penilaian tidak hanya pada level KD, tetapi juga kompetensi inti dan SKL </a:t>
                      </a:r>
                    </a:p>
                    <a:p>
                      <a:pPr marL="177800" indent="-177800">
                        <a:spcBef>
                          <a:spcPts val="200"/>
                        </a:spcBef>
                        <a:buFont typeface="Arial" pitchFamily="34" charset="0"/>
                        <a:buChar char="•"/>
                      </a:pPr>
                      <a:r>
                        <a:rPr lang="id-ID" sz="1800" baseline="0" dirty="0" smtClean="0"/>
                        <a:t>Mendorong pemanfaatan </a:t>
                      </a:r>
                      <a:r>
                        <a:rPr lang="id-ID" sz="1800" baseline="0" dirty="0" smtClean="0">
                          <a:solidFill>
                            <a:schemeClr val="tx1"/>
                          </a:solidFill>
                        </a:rPr>
                        <a:t>portofolio yang dibuat siswa sebagai </a:t>
                      </a:r>
                      <a:r>
                        <a:rPr lang="id-ID" sz="1800" baseline="0" dirty="0" smtClean="0"/>
                        <a:t>instrumen utama penilaian </a:t>
                      </a:r>
                      <a:endParaRPr lang="id-ID" sz="1800" i="0" baseline="0" dirty="0" smtClean="0"/>
                    </a:p>
                  </a:txBody>
                  <a:tcPr anchor="ctr">
                    <a:solidFill>
                      <a:schemeClr val="accent2">
                        <a:lumMod val="40000"/>
                        <a:lumOff val="6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570886">
                <a:tc>
                  <a:txBody>
                    <a:bodyPr/>
                    <a:lstStyle/>
                    <a:p>
                      <a:r>
                        <a:rPr lang="id-ID" sz="1800" dirty="0" smtClean="0"/>
                        <a:t>Ekstrakuri-kuler</a:t>
                      </a:r>
                      <a:endParaRPr lang="id-ID" sz="1800" dirty="0"/>
                    </a:p>
                  </a:txBody>
                  <a:tcPr>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Bahasa Inggris</a:t>
                      </a:r>
                    </a:p>
                  </a:txBody>
                  <a:tcPr>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OSIS</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Dll</a:t>
                      </a:r>
                    </a:p>
                  </a:txBody>
                  <a:tcPr>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OSIS</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Dll</a:t>
                      </a:r>
                    </a:p>
                  </a:txBody>
                  <a:tcPr>
                    <a:solidFill>
                      <a:schemeClr val="accent2">
                        <a:lumMod val="20000"/>
                        <a:lumOff val="80000"/>
                      </a:schemeClr>
                    </a:solidFill>
                  </a:tcPr>
                </a:tc>
                <a:tc>
                  <a:txBody>
                    <a:bodyPr/>
                    <a:lstStyle/>
                    <a:p>
                      <a:pPr marL="177800" indent="-177800">
                        <a:spcBef>
                          <a:spcPts val="200"/>
                        </a:spcBef>
                        <a:buFont typeface="Arial" pitchFamily="34" charset="0"/>
                        <a:buChar char="•"/>
                      </a:pPr>
                      <a:r>
                        <a:rPr lang="id-ID" sz="1800" i="0" baseline="0" dirty="0" smtClean="0"/>
                        <a:t>Pramuka (wajib)</a:t>
                      </a:r>
                    </a:p>
                    <a:p>
                      <a:pPr marL="177800" indent="-177800">
                        <a:spcBef>
                          <a:spcPts val="200"/>
                        </a:spcBef>
                        <a:buFont typeface="Arial" pitchFamily="34" charset="0"/>
                        <a:buChar char="•"/>
                      </a:pPr>
                      <a:r>
                        <a:rPr lang="id-ID" sz="1800" i="0" baseline="0" dirty="0" smtClean="0"/>
                        <a:t>OSIS</a:t>
                      </a:r>
                    </a:p>
                    <a:p>
                      <a:pPr marL="177800" indent="-177800">
                        <a:spcBef>
                          <a:spcPts val="200"/>
                        </a:spcBef>
                        <a:buFont typeface="Arial" pitchFamily="34" charset="0"/>
                        <a:buChar char="•"/>
                      </a:pPr>
                      <a:r>
                        <a:rPr lang="id-ID" sz="1800" i="0" baseline="0" dirty="0" smtClean="0"/>
                        <a:t>UKS</a:t>
                      </a:r>
                    </a:p>
                    <a:p>
                      <a:pPr marL="177800" indent="-177800">
                        <a:spcBef>
                          <a:spcPts val="200"/>
                        </a:spcBef>
                        <a:buFont typeface="Arial" pitchFamily="34" charset="0"/>
                        <a:buChar char="•"/>
                      </a:pPr>
                      <a:r>
                        <a:rPr lang="id-ID" sz="1800" i="0" baseline="0" dirty="0" smtClean="0"/>
                        <a:t>PMR</a:t>
                      </a:r>
                    </a:p>
                    <a:p>
                      <a:pPr marL="177800" indent="-177800">
                        <a:spcBef>
                          <a:spcPts val="200"/>
                        </a:spcBef>
                        <a:buFont typeface="Arial" pitchFamily="34" charset="0"/>
                        <a:buChar char="•"/>
                      </a:pPr>
                      <a:r>
                        <a:rPr lang="id-ID" sz="1800" i="0" baseline="0" dirty="0" smtClean="0"/>
                        <a:t>Dll</a:t>
                      </a:r>
                    </a:p>
                  </a:txBody>
                  <a:tcPr>
                    <a:solidFill>
                      <a:schemeClr val="accent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pPr>
              <a:defRPr/>
            </a:pPr>
            <a:fld id="{7019C791-7E0D-4761-9B3C-0F1F65FAC0C1}" type="slidenum">
              <a:rPr lang="en-US" smtClean="0"/>
              <a:pPr>
                <a:defRPr/>
              </a:pPr>
              <a:t>24</a:t>
            </a:fld>
            <a:endParaRPr lang="en-US" dirty="0"/>
          </a:p>
        </p:txBody>
      </p:sp>
      <p:sp>
        <p:nvSpPr>
          <p:cNvPr id="7" name="Title 2"/>
          <p:cNvSpPr>
            <a:spLocks noGrp="1"/>
          </p:cNvSpPr>
          <p:nvPr>
            <p:ph type="title"/>
          </p:nvPr>
        </p:nvSpPr>
        <p:spPr>
          <a:xfrm>
            <a:off x="495300" y="0"/>
            <a:ext cx="8915400" cy="620688"/>
          </a:xfrm>
        </p:spPr>
        <p:txBody>
          <a:bodyPr vert="horz" lIns="91440" tIns="45720" rIns="91440" bIns="45720" rtlCol="0" anchor="ctr">
            <a:noAutofit/>
          </a:bodyPr>
          <a:lstStyle/>
          <a:p>
            <a:r>
              <a:rPr lang="id-ID" sz="3200" b="1" dirty="0">
                <a:solidFill>
                  <a:schemeClr val="accent5">
                    <a:lumMod val="75000"/>
                  </a:schemeClr>
                </a:solidFill>
              </a:rPr>
              <a:t>Elemen Perubahan</a:t>
            </a:r>
          </a:p>
        </p:txBody>
      </p:sp>
      <p:cxnSp>
        <p:nvCxnSpPr>
          <p:cNvPr id="8" name="Straight Connector 7"/>
          <p:cNvCxnSpPr/>
          <p:nvPr/>
        </p:nvCxnSpPr>
        <p:spPr>
          <a:xfrm>
            <a:off x="0" y="620688"/>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17794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Standar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Kompetensi</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Lulusan</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6</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25</a:t>
            </a:fld>
            <a:endParaRPr lang="en-US"/>
          </a:p>
        </p:txBody>
      </p:sp>
    </p:spTree>
    <p:extLst>
      <p:ext uri="{BB962C8B-B14F-4D97-AF65-F5344CB8AC3E}">
        <p14:creationId xmlns:p14="http://schemas.microsoft.com/office/powerpoint/2010/main" xmlns="" val="4255929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2950" y="2211410"/>
            <a:ext cx="8255000" cy="1200150"/>
          </a:xfrm>
          <a:prstGeom prst="rect">
            <a:avLst/>
          </a:prstGeom>
          <a:solidFill>
            <a:schemeClr val="accent1">
              <a:lumMod val="20000"/>
              <a:lumOff val="80000"/>
            </a:schemeClr>
          </a:solidFill>
          <a:ln>
            <a:solidFill>
              <a:schemeClr val="accent5">
                <a:lumMod val="60000"/>
                <a:lumOff val="40000"/>
              </a:schemeClr>
            </a:solidFill>
          </a:ln>
        </p:spPr>
        <p:txBody>
          <a:bodyPr>
            <a:spAutoFit/>
          </a:bodyPr>
          <a:lstStyle/>
          <a:p>
            <a:pPr algn="ctr" fontAlgn="auto">
              <a:spcBef>
                <a:spcPts val="0"/>
              </a:spcBef>
              <a:spcAft>
                <a:spcPts val="0"/>
              </a:spcAft>
              <a:defRPr/>
            </a:pPr>
            <a:r>
              <a:rPr lang="id-ID" sz="2400" b="1" dirty="0">
                <a:solidFill>
                  <a:srgbClr val="0070C0"/>
                </a:solidFill>
                <a:latin typeface="+mn-lt"/>
                <a:cs typeface="+mn-cs"/>
              </a:rPr>
              <a:t>M</a:t>
            </a:r>
            <a:r>
              <a:rPr lang="en-US" sz="2400" b="1" dirty="0" err="1">
                <a:solidFill>
                  <a:srgbClr val="0070C0"/>
                </a:solidFill>
                <a:latin typeface="+mn-lt"/>
                <a:cs typeface="+mn-cs"/>
              </a:rPr>
              <a:t>engembangkan</a:t>
            </a:r>
            <a:r>
              <a:rPr lang="en-US" sz="2400" b="1" dirty="0">
                <a:solidFill>
                  <a:srgbClr val="0070C0"/>
                </a:solidFill>
                <a:latin typeface="+mn-lt"/>
                <a:cs typeface="+mn-cs"/>
              </a:rPr>
              <a:t> </a:t>
            </a:r>
            <a:r>
              <a:rPr lang="en-US" sz="2400" b="1" dirty="0" err="1">
                <a:solidFill>
                  <a:srgbClr val="C00000"/>
                </a:solidFill>
                <a:latin typeface="+mn-lt"/>
                <a:cs typeface="+mn-cs"/>
              </a:rPr>
              <a:t>kemampuan</a:t>
            </a:r>
            <a:r>
              <a:rPr lang="en-US" sz="2400" b="1" dirty="0">
                <a:solidFill>
                  <a:srgbClr val="0070C0"/>
                </a:solidFill>
                <a:latin typeface="+mn-lt"/>
                <a:cs typeface="+mn-cs"/>
              </a:rPr>
              <a:t> </a:t>
            </a:r>
            <a:r>
              <a:rPr lang="en-US" sz="2400" b="1" dirty="0" err="1">
                <a:solidFill>
                  <a:srgbClr val="0070C0"/>
                </a:solidFill>
                <a:latin typeface="+mn-lt"/>
                <a:cs typeface="+mn-cs"/>
              </a:rPr>
              <a:t>dan</a:t>
            </a:r>
            <a:r>
              <a:rPr lang="en-US" sz="2400" b="1" dirty="0">
                <a:solidFill>
                  <a:srgbClr val="0070C0"/>
                </a:solidFill>
                <a:latin typeface="+mn-lt"/>
                <a:cs typeface="+mn-cs"/>
              </a:rPr>
              <a:t> </a:t>
            </a:r>
            <a:r>
              <a:rPr lang="en-US" sz="2400" b="1" dirty="0" err="1">
                <a:solidFill>
                  <a:srgbClr val="0070C0"/>
                </a:solidFill>
                <a:latin typeface="+mn-lt"/>
                <a:cs typeface="+mn-cs"/>
              </a:rPr>
              <a:t>membentuk</a:t>
            </a:r>
            <a:r>
              <a:rPr lang="en-US" sz="2400" b="1" dirty="0">
                <a:solidFill>
                  <a:srgbClr val="0070C0"/>
                </a:solidFill>
                <a:latin typeface="+mn-lt"/>
                <a:cs typeface="+mn-cs"/>
              </a:rPr>
              <a:t> </a:t>
            </a:r>
            <a:r>
              <a:rPr lang="en-US" sz="2400" b="1" dirty="0" err="1">
                <a:solidFill>
                  <a:srgbClr val="C00000"/>
                </a:solidFill>
                <a:latin typeface="+mn-lt"/>
                <a:cs typeface="+mn-cs"/>
              </a:rPr>
              <a:t>watak</a:t>
            </a:r>
            <a:r>
              <a:rPr lang="en-US" sz="2400" b="1" dirty="0">
                <a:solidFill>
                  <a:srgbClr val="0070C0"/>
                </a:solidFill>
                <a:latin typeface="+mn-lt"/>
                <a:cs typeface="+mn-cs"/>
              </a:rPr>
              <a:t> </a:t>
            </a:r>
            <a:r>
              <a:rPr lang="en-US" sz="2400" b="1" dirty="0" err="1">
                <a:solidFill>
                  <a:srgbClr val="0070C0"/>
                </a:solidFill>
                <a:latin typeface="+mn-lt"/>
                <a:cs typeface="+mn-cs"/>
              </a:rPr>
              <a:t>serta</a:t>
            </a:r>
            <a:r>
              <a:rPr lang="en-US" sz="2400" b="1" dirty="0">
                <a:solidFill>
                  <a:srgbClr val="0070C0"/>
                </a:solidFill>
                <a:latin typeface="+mn-lt"/>
                <a:cs typeface="+mn-cs"/>
              </a:rPr>
              <a:t> </a:t>
            </a:r>
            <a:r>
              <a:rPr lang="en-US" sz="2400" b="1" dirty="0" err="1">
                <a:solidFill>
                  <a:srgbClr val="0070C0"/>
                </a:solidFill>
                <a:latin typeface="+mn-lt"/>
                <a:cs typeface="+mn-cs"/>
              </a:rPr>
              <a:t>peradaban</a:t>
            </a:r>
            <a:r>
              <a:rPr lang="en-US" sz="2400" b="1" dirty="0">
                <a:solidFill>
                  <a:srgbClr val="0070C0"/>
                </a:solidFill>
                <a:latin typeface="+mn-lt"/>
                <a:cs typeface="+mn-cs"/>
              </a:rPr>
              <a:t> </a:t>
            </a:r>
            <a:r>
              <a:rPr lang="en-US" sz="2400" b="1" dirty="0" err="1">
                <a:solidFill>
                  <a:srgbClr val="0070C0"/>
                </a:solidFill>
                <a:latin typeface="+mn-lt"/>
                <a:cs typeface="+mn-cs"/>
              </a:rPr>
              <a:t>bangsa</a:t>
            </a:r>
            <a:r>
              <a:rPr lang="en-US" sz="2400" b="1" dirty="0">
                <a:solidFill>
                  <a:srgbClr val="0070C0"/>
                </a:solidFill>
                <a:latin typeface="+mn-lt"/>
                <a:cs typeface="+mn-cs"/>
              </a:rPr>
              <a:t> yang </a:t>
            </a:r>
            <a:r>
              <a:rPr lang="en-US" sz="2400" b="1" dirty="0" err="1">
                <a:solidFill>
                  <a:srgbClr val="0070C0"/>
                </a:solidFill>
                <a:latin typeface="+mn-lt"/>
                <a:cs typeface="+mn-cs"/>
              </a:rPr>
              <a:t>bermartabat</a:t>
            </a:r>
            <a:r>
              <a:rPr lang="en-US" sz="2400" b="1" dirty="0">
                <a:solidFill>
                  <a:srgbClr val="0070C0"/>
                </a:solidFill>
                <a:latin typeface="+mn-lt"/>
                <a:cs typeface="+mn-cs"/>
              </a:rPr>
              <a:t> </a:t>
            </a:r>
            <a:r>
              <a:rPr lang="en-US" sz="2400" b="1" dirty="0" err="1">
                <a:solidFill>
                  <a:srgbClr val="0070C0"/>
                </a:solidFill>
                <a:latin typeface="+mn-lt"/>
                <a:cs typeface="+mn-cs"/>
              </a:rPr>
              <a:t>dalam</a:t>
            </a:r>
            <a:r>
              <a:rPr lang="en-US" sz="2400" b="1" dirty="0">
                <a:solidFill>
                  <a:srgbClr val="0070C0"/>
                </a:solidFill>
                <a:latin typeface="+mn-lt"/>
                <a:cs typeface="+mn-cs"/>
              </a:rPr>
              <a:t> </a:t>
            </a:r>
            <a:r>
              <a:rPr lang="en-US" sz="2400" b="1" dirty="0" err="1">
                <a:solidFill>
                  <a:srgbClr val="0070C0"/>
                </a:solidFill>
                <a:latin typeface="+mn-lt"/>
                <a:cs typeface="+mn-cs"/>
              </a:rPr>
              <a:t>rangka</a:t>
            </a:r>
            <a:r>
              <a:rPr lang="en-US" sz="2400" b="1" dirty="0">
                <a:solidFill>
                  <a:srgbClr val="0070C0"/>
                </a:solidFill>
                <a:latin typeface="+mn-lt"/>
                <a:cs typeface="+mn-cs"/>
              </a:rPr>
              <a:t> </a:t>
            </a:r>
            <a:r>
              <a:rPr lang="en-US" sz="2400" b="1" dirty="0" err="1">
                <a:solidFill>
                  <a:srgbClr val="C00000"/>
                </a:solidFill>
                <a:latin typeface="+mn-lt"/>
                <a:cs typeface="+mn-cs"/>
              </a:rPr>
              <a:t>mencerdaskan</a:t>
            </a:r>
            <a:r>
              <a:rPr lang="en-US" sz="2400" b="1" dirty="0">
                <a:solidFill>
                  <a:srgbClr val="0070C0"/>
                </a:solidFill>
                <a:latin typeface="+mn-lt"/>
                <a:cs typeface="+mn-cs"/>
              </a:rPr>
              <a:t> </a:t>
            </a:r>
            <a:r>
              <a:rPr lang="en-US" sz="2400" b="1" dirty="0" err="1">
                <a:solidFill>
                  <a:srgbClr val="0070C0"/>
                </a:solidFill>
                <a:latin typeface="+mn-lt"/>
                <a:cs typeface="+mn-cs"/>
              </a:rPr>
              <a:t>kehidupan</a:t>
            </a:r>
            <a:r>
              <a:rPr lang="en-US" sz="2400" b="1" dirty="0">
                <a:solidFill>
                  <a:srgbClr val="0070C0"/>
                </a:solidFill>
                <a:latin typeface="+mn-lt"/>
                <a:cs typeface="+mn-cs"/>
              </a:rPr>
              <a:t> </a:t>
            </a:r>
            <a:r>
              <a:rPr lang="en-US" sz="2400" b="1" dirty="0" err="1">
                <a:solidFill>
                  <a:srgbClr val="0070C0"/>
                </a:solidFill>
                <a:latin typeface="+mn-lt"/>
                <a:cs typeface="+mn-cs"/>
              </a:rPr>
              <a:t>bangsa</a:t>
            </a:r>
            <a:r>
              <a:rPr lang="en-US" sz="2400" b="1" dirty="0">
                <a:solidFill>
                  <a:srgbClr val="0070C0"/>
                </a:solidFill>
                <a:latin typeface="+mn-lt"/>
                <a:cs typeface="+mn-cs"/>
              </a:rPr>
              <a:t>, </a:t>
            </a:r>
          </a:p>
        </p:txBody>
      </p:sp>
      <p:sp>
        <p:nvSpPr>
          <p:cNvPr id="6" name="Title 5"/>
          <p:cNvSpPr>
            <a:spLocks noGrp="1"/>
          </p:cNvSpPr>
          <p:nvPr>
            <p:ph type="title"/>
          </p:nvPr>
        </p:nvSpPr>
        <p:spPr>
          <a:xfrm>
            <a:off x="0" y="0"/>
            <a:ext cx="9906000" cy="838200"/>
          </a:xfrm>
        </p:spPr>
        <p:txBody>
          <a:bodyPr>
            <a:normAutofit/>
          </a:bodyPr>
          <a:lstStyle/>
          <a:p>
            <a:pPr>
              <a:defRPr/>
            </a:pPr>
            <a:r>
              <a:rPr lang="id-ID" sz="3600" b="1" dirty="0" smtClean="0">
                <a:solidFill>
                  <a:schemeClr val="accent5">
                    <a:lumMod val="75000"/>
                  </a:schemeClr>
                </a:solidFill>
              </a:rPr>
              <a:t>Fungsi dan Tujuan Pendidikan Nasional</a:t>
            </a:r>
            <a:endParaRPr lang="id-ID" sz="3600" b="1" dirty="0">
              <a:solidFill>
                <a:schemeClr val="accent5">
                  <a:lumMod val="75000"/>
                </a:schemeClr>
              </a:solidFill>
            </a:endParaRPr>
          </a:p>
        </p:txBody>
      </p:sp>
      <p:cxnSp>
        <p:nvCxnSpPr>
          <p:cNvPr id="8" name="Straight Connector 7"/>
          <p:cNvCxnSpPr/>
          <p:nvPr/>
        </p:nvCxnSpPr>
        <p:spPr>
          <a:xfrm>
            <a:off x="0" y="838200"/>
            <a:ext cx="9906000"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Rectangle 8"/>
          <p:cNvSpPr/>
          <p:nvPr/>
        </p:nvSpPr>
        <p:spPr>
          <a:xfrm>
            <a:off x="742950" y="4298977"/>
            <a:ext cx="8255000" cy="1938337"/>
          </a:xfrm>
          <a:prstGeom prst="rect">
            <a:avLst/>
          </a:prstGeom>
          <a:solidFill>
            <a:schemeClr val="accent1">
              <a:lumMod val="20000"/>
              <a:lumOff val="80000"/>
            </a:schemeClr>
          </a:solidFill>
        </p:spPr>
        <p:txBody>
          <a:bodyPr>
            <a:spAutoFit/>
          </a:bodyPr>
          <a:lstStyle/>
          <a:p>
            <a:pPr algn="ctr" fontAlgn="auto">
              <a:spcBef>
                <a:spcPts val="0"/>
              </a:spcBef>
              <a:spcAft>
                <a:spcPts val="0"/>
              </a:spcAft>
              <a:defRPr/>
            </a:pPr>
            <a:r>
              <a:rPr lang="id-ID" sz="2400" b="1" dirty="0">
                <a:solidFill>
                  <a:srgbClr val="0070C0"/>
                </a:solidFill>
                <a:latin typeface="+mn-lt"/>
                <a:cs typeface="+mn-cs"/>
              </a:rPr>
              <a:t>U</a:t>
            </a:r>
            <a:r>
              <a:rPr lang="en-US" sz="2400" b="1" dirty="0" err="1">
                <a:solidFill>
                  <a:srgbClr val="0070C0"/>
                </a:solidFill>
                <a:latin typeface="+mn-lt"/>
                <a:cs typeface="+mn-cs"/>
              </a:rPr>
              <a:t>ntuk</a:t>
            </a:r>
            <a:r>
              <a:rPr lang="en-US" sz="2400" b="1" dirty="0">
                <a:solidFill>
                  <a:srgbClr val="0070C0"/>
                </a:solidFill>
                <a:latin typeface="+mn-lt"/>
                <a:cs typeface="+mn-cs"/>
              </a:rPr>
              <a:t> </a:t>
            </a:r>
            <a:r>
              <a:rPr lang="en-US" sz="2400" b="1" dirty="0" err="1">
                <a:solidFill>
                  <a:srgbClr val="0070C0"/>
                </a:solidFill>
                <a:latin typeface="+mn-lt"/>
                <a:cs typeface="+mn-cs"/>
              </a:rPr>
              <a:t>berkembangnya</a:t>
            </a:r>
            <a:r>
              <a:rPr lang="en-US" sz="2400" b="1" dirty="0">
                <a:solidFill>
                  <a:srgbClr val="0070C0"/>
                </a:solidFill>
                <a:latin typeface="+mn-lt"/>
                <a:cs typeface="+mn-cs"/>
              </a:rPr>
              <a:t> </a:t>
            </a:r>
            <a:r>
              <a:rPr lang="en-US" sz="2400" b="1" dirty="0" err="1">
                <a:solidFill>
                  <a:srgbClr val="0070C0"/>
                </a:solidFill>
                <a:latin typeface="+mn-lt"/>
                <a:cs typeface="+mn-cs"/>
              </a:rPr>
              <a:t>potensi</a:t>
            </a:r>
            <a:r>
              <a:rPr lang="en-US" sz="2400" b="1" dirty="0">
                <a:solidFill>
                  <a:srgbClr val="0070C0"/>
                </a:solidFill>
                <a:latin typeface="+mn-lt"/>
                <a:cs typeface="+mn-cs"/>
              </a:rPr>
              <a:t> </a:t>
            </a:r>
            <a:r>
              <a:rPr lang="en-US" sz="2400" b="1" dirty="0" err="1">
                <a:solidFill>
                  <a:srgbClr val="0070C0"/>
                </a:solidFill>
                <a:latin typeface="+mn-lt"/>
                <a:cs typeface="+mn-cs"/>
              </a:rPr>
              <a:t>peserta</a:t>
            </a:r>
            <a:r>
              <a:rPr lang="en-US" sz="2400" b="1" dirty="0">
                <a:solidFill>
                  <a:srgbClr val="0070C0"/>
                </a:solidFill>
                <a:latin typeface="+mn-lt"/>
                <a:cs typeface="+mn-cs"/>
              </a:rPr>
              <a:t> </a:t>
            </a:r>
            <a:r>
              <a:rPr lang="en-US" sz="2400" b="1" dirty="0" err="1">
                <a:solidFill>
                  <a:srgbClr val="0070C0"/>
                </a:solidFill>
                <a:latin typeface="+mn-lt"/>
                <a:cs typeface="+mn-cs"/>
              </a:rPr>
              <a:t>didik</a:t>
            </a:r>
            <a:r>
              <a:rPr lang="en-US" sz="2400" b="1" dirty="0">
                <a:solidFill>
                  <a:srgbClr val="0070C0"/>
                </a:solidFill>
                <a:latin typeface="+mn-lt"/>
                <a:cs typeface="+mn-cs"/>
              </a:rPr>
              <a:t> agar </a:t>
            </a:r>
            <a:r>
              <a:rPr lang="en-US" sz="2400" b="1" dirty="0" err="1">
                <a:solidFill>
                  <a:srgbClr val="0070C0"/>
                </a:solidFill>
                <a:latin typeface="+mn-lt"/>
                <a:cs typeface="+mn-cs"/>
              </a:rPr>
              <a:t>menjadi</a:t>
            </a:r>
            <a:r>
              <a:rPr lang="en-US" sz="2400" b="1" dirty="0">
                <a:solidFill>
                  <a:srgbClr val="0070C0"/>
                </a:solidFill>
                <a:latin typeface="+mn-lt"/>
                <a:cs typeface="+mn-cs"/>
              </a:rPr>
              <a:t> </a:t>
            </a:r>
            <a:r>
              <a:rPr lang="en-US" sz="2400" b="1" dirty="0" err="1">
                <a:solidFill>
                  <a:srgbClr val="0070C0"/>
                </a:solidFill>
                <a:latin typeface="+mn-lt"/>
                <a:cs typeface="+mn-cs"/>
              </a:rPr>
              <a:t>manusia</a:t>
            </a:r>
            <a:r>
              <a:rPr lang="en-US" sz="2400" b="1" dirty="0">
                <a:solidFill>
                  <a:srgbClr val="0070C0"/>
                </a:solidFill>
                <a:latin typeface="+mn-lt"/>
                <a:cs typeface="+mn-cs"/>
              </a:rPr>
              <a:t> yang </a:t>
            </a:r>
            <a:r>
              <a:rPr lang="en-US" sz="2400" b="1" dirty="0" err="1">
                <a:solidFill>
                  <a:srgbClr val="C00000"/>
                </a:solidFill>
                <a:latin typeface="+mn-lt"/>
                <a:cs typeface="+mn-cs"/>
              </a:rPr>
              <a:t>beriman</a:t>
            </a:r>
            <a:r>
              <a:rPr lang="en-US" sz="2400" b="1" dirty="0">
                <a:solidFill>
                  <a:srgbClr val="C00000"/>
                </a:solidFill>
                <a:latin typeface="+mn-lt"/>
                <a:cs typeface="+mn-cs"/>
              </a:rPr>
              <a:t> </a:t>
            </a:r>
            <a:r>
              <a:rPr lang="en-US" sz="2400" b="1" dirty="0" err="1">
                <a:solidFill>
                  <a:srgbClr val="C00000"/>
                </a:solidFill>
                <a:latin typeface="+mn-lt"/>
                <a:cs typeface="+mn-cs"/>
              </a:rPr>
              <a:t>dan</a:t>
            </a:r>
            <a:r>
              <a:rPr lang="en-US" sz="2400" b="1" dirty="0">
                <a:solidFill>
                  <a:srgbClr val="C00000"/>
                </a:solidFill>
                <a:latin typeface="+mn-lt"/>
                <a:cs typeface="+mn-cs"/>
              </a:rPr>
              <a:t> </a:t>
            </a:r>
            <a:r>
              <a:rPr lang="en-US" sz="2400" b="1" dirty="0" err="1">
                <a:solidFill>
                  <a:srgbClr val="C00000"/>
                </a:solidFill>
                <a:latin typeface="+mn-lt"/>
                <a:cs typeface="+mn-cs"/>
              </a:rPr>
              <a:t>bertakwa</a:t>
            </a:r>
            <a:r>
              <a:rPr lang="en-US" sz="2400" b="1" dirty="0">
                <a:solidFill>
                  <a:srgbClr val="C00000"/>
                </a:solidFill>
                <a:latin typeface="+mn-lt"/>
                <a:cs typeface="+mn-cs"/>
              </a:rPr>
              <a:t> </a:t>
            </a:r>
            <a:r>
              <a:rPr lang="en-US" sz="2400" b="1" dirty="0" err="1">
                <a:solidFill>
                  <a:srgbClr val="C00000"/>
                </a:solidFill>
                <a:latin typeface="+mn-lt"/>
                <a:cs typeface="+mn-cs"/>
              </a:rPr>
              <a:t>kepada</a:t>
            </a:r>
            <a:r>
              <a:rPr lang="en-US" sz="2400" b="1" dirty="0">
                <a:solidFill>
                  <a:srgbClr val="C00000"/>
                </a:solidFill>
                <a:latin typeface="+mn-lt"/>
                <a:cs typeface="+mn-cs"/>
              </a:rPr>
              <a:t> </a:t>
            </a:r>
            <a:r>
              <a:rPr lang="en-US" sz="2400" b="1" dirty="0" err="1">
                <a:solidFill>
                  <a:srgbClr val="C00000"/>
                </a:solidFill>
                <a:latin typeface="+mn-lt"/>
                <a:cs typeface="+mn-cs"/>
              </a:rPr>
              <a:t>Tuhan</a:t>
            </a:r>
            <a:r>
              <a:rPr lang="en-US" sz="2400" b="1" dirty="0">
                <a:solidFill>
                  <a:srgbClr val="C00000"/>
                </a:solidFill>
                <a:latin typeface="+mn-lt"/>
                <a:cs typeface="+mn-cs"/>
              </a:rPr>
              <a:t> Yang </a:t>
            </a:r>
            <a:r>
              <a:rPr lang="en-US" sz="2400" b="1" dirty="0" err="1">
                <a:solidFill>
                  <a:srgbClr val="C00000"/>
                </a:solidFill>
                <a:latin typeface="+mn-lt"/>
                <a:cs typeface="+mn-cs"/>
              </a:rPr>
              <a:t>Maha</a:t>
            </a:r>
            <a:r>
              <a:rPr lang="en-US" sz="2400" b="1" dirty="0">
                <a:solidFill>
                  <a:srgbClr val="C00000"/>
                </a:solidFill>
                <a:latin typeface="+mn-lt"/>
                <a:cs typeface="+mn-cs"/>
              </a:rPr>
              <a:t> </a:t>
            </a:r>
            <a:r>
              <a:rPr lang="en-US" sz="2400" b="1" dirty="0" err="1">
                <a:solidFill>
                  <a:srgbClr val="C00000"/>
                </a:solidFill>
                <a:latin typeface="+mn-lt"/>
                <a:cs typeface="+mn-cs"/>
              </a:rPr>
              <a:t>Esa</a:t>
            </a:r>
            <a:r>
              <a:rPr lang="en-US" sz="2400" b="1" dirty="0">
                <a:solidFill>
                  <a:srgbClr val="C00000"/>
                </a:solidFill>
                <a:latin typeface="+mn-lt"/>
                <a:cs typeface="+mn-cs"/>
              </a:rPr>
              <a:t>, </a:t>
            </a:r>
            <a:r>
              <a:rPr lang="en-US" sz="2400" b="1" dirty="0" err="1">
                <a:solidFill>
                  <a:srgbClr val="C00000"/>
                </a:solidFill>
                <a:latin typeface="+mn-lt"/>
                <a:cs typeface="+mn-cs"/>
              </a:rPr>
              <a:t>berakhlak</a:t>
            </a:r>
            <a:r>
              <a:rPr lang="en-US" sz="2400" b="1" dirty="0">
                <a:solidFill>
                  <a:srgbClr val="C00000"/>
                </a:solidFill>
                <a:latin typeface="+mn-lt"/>
                <a:cs typeface="+mn-cs"/>
              </a:rPr>
              <a:t> </a:t>
            </a:r>
            <a:r>
              <a:rPr lang="en-US" sz="2400" b="1" dirty="0" err="1">
                <a:solidFill>
                  <a:srgbClr val="C00000"/>
                </a:solidFill>
                <a:latin typeface="+mn-lt"/>
                <a:cs typeface="+mn-cs"/>
              </a:rPr>
              <a:t>mulia</a:t>
            </a:r>
            <a:r>
              <a:rPr lang="en-US" sz="2400" b="1" dirty="0">
                <a:solidFill>
                  <a:srgbClr val="0070C0"/>
                </a:solidFill>
                <a:latin typeface="+mn-lt"/>
                <a:cs typeface="+mn-cs"/>
              </a:rPr>
              <a:t>, </a:t>
            </a:r>
            <a:r>
              <a:rPr lang="en-US" sz="2400" b="1" dirty="0" err="1">
                <a:solidFill>
                  <a:srgbClr val="0070C0"/>
                </a:solidFill>
                <a:latin typeface="+mn-lt"/>
                <a:cs typeface="+mn-cs"/>
              </a:rPr>
              <a:t>sehat</a:t>
            </a:r>
            <a:r>
              <a:rPr lang="en-US" sz="2400" b="1" dirty="0">
                <a:solidFill>
                  <a:srgbClr val="0070C0"/>
                </a:solidFill>
                <a:latin typeface="+mn-lt"/>
                <a:cs typeface="+mn-cs"/>
              </a:rPr>
              <a:t>, </a:t>
            </a:r>
            <a:r>
              <a:rPr lang="en-US" sz="2400" b="1" dirty="0" err="1">
                <a:solidFill>
                  <a:srgbClr val="0070C0"/>
                </a:solidFill>
                <a:latin typeface="+mn-lt"/>
                <a:cs typeface="+mn-cs"/>
              </a:rPr>
              <a:t>berilmu</a:t>
            </a:r>
            <a:r>
              <a:rPr lang="en-US" sz="2400" b="1" dirty="0">
                <a:solidFill>
                  <a:srgbClr val="0070C0"/>
                </a:solidFill>
                <a:latin typeface="+mn-lt"/>
                <a:cs typeface="+mn-cs"/>
              </a:rPr>
              <a:t>, </a:t>
            </a:r>
            <a:r>
              <a:rPr lang="en-US" sz="2400" b="1" dirty="0" err="1">
                <a:solidFill>
                  <a:srgbClr val="0070C0"/>
                </a:solidFill>
                <a:latin typeface="+mn-lt"/>
                <a:cs typeface="+mn-cs"/>
              </a:rPr>
              <a:t>cakap</a:t>
            </a:r>
            <a:r>
              <a:rPr lang="en-US" sz="2400" b="1" dirty="0">
                <a:solidFill>
                  <a:srgbClr val="0070C0"/>
                </a:solidFill>
                <a:latin typeface="+mn-lt"/>
                <a:cs typeface="+mn-cs"/>
              </a:rPr>
              <a:t>, </a:t>
            </a:r>
            <a:r>
              <a:rPr lang="en-US" sz="2400" b="1" dirty="0" err="1">
                <a:solidFill>
                  <a:srgbClr val="0070C0"/>
                </a:solidFill>
                <a:latin typeface="+mn-lt"/>
                <a:cs typeface="+mn-cs"/>
              </a:rPr>
              <a:t>kreatif</a:t>
            </a:r>
            <a:r>
              <a:rPr lang="en-US" sz="2400" b="1" dirty="0">
                <a:solidFill>
                  <a:srgbClr val="0070C0"/>
                </a:solidFill>
                <a:latin typeface="+mn-lt"/>
                <a:cs typeface="+mn-cs"/>
              </a:rPr>
              <a:t>, </a:t>
            </a:r>
            <a:r>
              <a:rPr lang="en-US" sz="2400" b="1" dirty="0" err="1">
                <a:solidFill>
                  <a:srgbClr val="0070C0"/>
                </a:solidFill>
                <a:latin typeface="+mn-lt"/>
                <a:cs typeface="+mn-cs"/>
              </a:rPr>
              <a:t>mandiri</a:t>
            </a:r>
            <a:r>
              <a:rPr lang="en-US" sz="2400" b="1" dirty="0">
                <a:solidFill>
                  <a:srgbClr val="0070C0"/>
                </a:solidFill>
                <a:latin typeface="+mn-lt"/>
                <a:cs typeface="+mn-cs"/>
              </a:rPr>
              <a:t>, </a:t>
            </a:r>
            <a:r>
              <a:rPr lang="en-US" sz="2400" b="1" dirty="0" err="1">
                <a:solidFill>
                  <a:srgbClr val="0070C0"/>
                </a:solidFill>
                <a:latin typeface="+mn-lt"/>
                <a:cs typeface="+mn-cs"/>
              </a:rPr>
              <a:t>dan</a:t>
            </a:r>
            <a:r>
              <a:rPr lang="en-US" sz="2400" b="1" dirty="0">
                <a:solidFill>
                  <a:srgbClr val="0070C0"/>
                </a:solidFill>
                <a:latin typeface="+mn-lt"/>
                <a:cs typeface="+mn-cs"/>
              </a:rPr>
              <a:t> </a:t>
            </a:r>
            <a:r>
              <a:rPr lang="en-US" sz="2400" b="1" dirty="0" err="1">
                <a:solidFill>
                  <a:srgbClr val="0070C0"/>
                </a:solidFill>
                <a:latin typeface="+mn-lt"/>
                <a:cs typeface="+mn-cs"/>
              </a:rPr>
              <a:t>menjadi</a:t>
            </a:r>
            <a:r>
              <a:rPr lang="en-US" sz="2400" b="1" dirty="0">
                <a:solidFill>
                  <a:srgbClr val="0070C0"/>
                </a:solidFill>
                <a:latin typeface="+mn-lt"/>
                <a:cs typeface="+mn-cs"/>
              </a:rPr>
              <a:t> </a:t>
            </a:r>
            <a:r>
              <a:rPr lang="en-US" sz="2400" b="1" dirty="0" err="1">
                <a:solidFill>
                  <a:srgbClr val="0070C0"/>
                </a:solidFill>
                <a:latin typeface="+mn-lt"/>
                <a:cs typeface="+mn-cs"/>
              </a:rPr>
              <a:t>warga</a:t>
            </a:r>
            <a:r>
              <a:rPr lang="en-US" sz="2400" b="1" dirty="0">
                <a:solidFill>
                  <a:srgbClr val="0070C0"/>
                </a:solidFill>
                <a:latin typeface="+mn-lt"/>
                <a:cs typeface="+mn-cs"/>
              </a:rPr>
              <a:t> </a:t>
            </a:r>
            <a:r>
              <a:rPr lang="en-US" sz="2400" b="1" dirty="0" err="1">
                <a:solidFill>
                  <a:srgbClr val="0070C0"/>
                </a:solidFill>
                <a:latin typeface="+mn-lt"/>
                <a:cs typeface="+mn-cs"/>
              </a:rPr>
              <a:t>negara</a:t>
            </a:r>
            <a:r>
              <a:rPr lang="en-US" sz="2400" b="1" dirty="0">
                <a:solidFill>
                  <a:srgbClr val="0070C0"/>
                </a:solidFill>
                <a:latin typeface="+mn-lt"/>
                <a:cs typeface="+mn-cs"/>
              </a:rPr>
              <a:t> yang </a:t>
            </a:r>
            <a:r>
              <a:rPr lang="en-US" sz="2400" b="1" dirty="0" err="1">
                <a:solidFill>
                  <a:srgbClr val="0070C0"/>
                </a:solidFill>
                <a:latin typeface="+mn-lt"/>
                <a:cs typeface="+mn-cs"/>
              </a:rPr>
              <a:t>demokratis</a:t>
            </a:r>
            <a:r>
              <a:rPr lang="en-US" sz="2400" b="1" dirty="0">
                <a:solidFill>
                  <a:srgbClr val="0070C0"/>
                </a:solidFill>
                <a:latin typeface="+mn-lt"/>
                <a:cs typeface="+mn-cs"/>
              </a:rPr>
              <a:t> </a:t>
            </a:r>
            <a:r>
              <a:rPr lang="en-US" sz="2400" b="1" dirty="0" err="1">
                <a:solidFill>
                  <a:srgbClr val="0070C0"/>
                </a:solidFill>
                <a:latin typeface="+mn-lt"/>
                <a:cs typeface="+mn-cs"/>
              </a:rPr>
              <a:t>serta</a:t>
            </a:r>
            <a:r>
              <a:rPr lang="en-US" sz="2400" b="1" dirty="0">
                <a:solidFill>
                  <a:srgbClr val="0070C0"/>
                </a:solidFill>
                <a:latin typeface="+mn-lt"/>
                <a:cs typeface="+mn-cs"/>
              </a:rPr>
              <a:t> </a:t>
            </a:r>
            <a:r>
              <a:rPr lang="en-US" sz="2400" b="1" dirty="0" err="1">
                <a:solidFill>
                  <a:srgbClr val="C00000"/>
                </a:solidFill>
                <a:latin typeface="+mn-lt"/>
                <a:cs typeface="+mn-cs"/>
              </a:rPr>
              <a:t>bertanggung</a:t>
            </a:r>
            <a:r>
              <a:rPr lang="en-US" sz="2400" b="1" dirty="0">
                <a:solidFill>
                  <a:srgbClr val="C00000"/>
                </a:solidFill>
                <a:latin typeface="+mn-lt"/>
                <a:cs typeface="+mn-cs"/>
              </a:rPr>
              <a:t> </a:t>
            </a:r>
            <a:r>
              <a:rPr lang="en-US" sz="2400" b="1" dirty="0" err="1">
                <a:solidFill>
                  <a:srgbClr val="C00000"/>
                </a:solidFill>
                <a:latin typeface="+mn-lt"/>
                <a:cs typeface="+mn-cs"/>
              </a:rPr>
              <a:t>jawab</a:t>
            </a:r>
            <a:r>
              <a:rPr lang="en-US" sz="2400" b="1" dirty="0">
                <a:solidFill>
                  <a:srgbClr val="0070C0"/>
                </a:solidFill>
                <a:latin typeface="+mn-lt"/>
                <a:cs typeface="+mn-cs"/>
              </a:rPr>
              <a:t>.</a:t>
            </a:r>
          </a:p>
        </p:txBody>
      </p:sp>
      <p:sp>
        <p:nvSpPr>
          <p:cNvPr id="10" name="TextBox 9"/>
          <p:cNvSpPr txBox="1"/>
          <p:nvPr/>
        </p:nvSpPr>
        <p:spPr>
          <a:xfrm>
            <a:off x="165100" y="1002754"/>
            <a:ext cx="9575800" cy="554038"/>
          </a:xfrm>
          <a:prstGeom prst="rect">
            <a:avLst/>
          </a:prstGeom>
          <a:noFill/>
        </p:spPr>
        <p:txBody>
          <a:bodyPr>
            <a:spAutoFit/>
          </a:bodyPr>
          <a:lstStyle/>
          <a:p>
            <a:pPr algn="ctr">
              <a:defRPr/>
            </a:pPr>
            <a:r>
              <a:rPr lang="en-US" sz="3000" b="1" dirty="0">
                <a:solidFill>
                  <a:schemeClr val="accent4">
                    <a:lumMod val="50000"/>
                  </a:schemeClr>
                </a:solidFill>
                <a:latin typeface="+mn-lt"/>
                <a:cs typeface="+mn-cs"/>
              </a:rPr>
              <a:t>U</a:t>
            </a:r>
            <a:r>
              <a:rPr lang="id-ID" sz="3000" b="1" dirty="0">
                <a:solidFill>
                  <a:schemeClr val="accent4">
                    <a:lumMod val="50000"/>
                  </a:schemeClr>
                </a:solidFill>
                <a:latin typeface="+mn-lt"/>
                <a:cs typeface="+mn-cs"/>
              </a:rPr>
              <a:t>U</a:t>
            </a:r>
            <a:r>
              <a:rPr lang="en-US" sz="3000" b="1" dirty="0">
                <a:solidFill>
                  <a:schemeClr val="accent4">
                    <a:lumMod val="50000"/>
                  </a:schemeClr>
                </a:solidFill>
                <a:latin typeface="+mn-lt"/>
                <a:cs typeface="+mn-cs"/>
              </a:rPr>
              <a:t> </a:t>
            </a:r>
            <a:r>
              <a:rPr lang="id-ID" sz="3000" b="1" dirty="0">
                <a:solidFill>
                  <a:schemeClr val="accent4">
                    <a:lumMod val="50000"/>
                  </a:schemeClr>
                </a:solidFill>
                <a:latin typeface="+mn-lt"/>
                <a:cs typeface="+mn-cs"/>
              </a:rPr>
              <a:t>No.</a:t>
            </a:r>
            <a:r>
              <a:rPr lang="en-US" sz="3000" b="1" dirty="0">
                <a:solidFill>
                  <a:schemeClr val="accent4">
                    <a:lumMod val="50000"/>
                  </a:schemeClr>
                </a:solidFill>
                <a:latin typeface="+mn-lt"/>
                <a:cs typeface="+mn-cs"/>
              </a:rPr>
              <a:t>20</a:t>
            </a:r>
            <a:r>
              <a:rPr lang="id-ID" sz="3000" b="1" dirty="0">
                <a:solidFill>
                  <a:schemeClr val="accent4">
                    <a:lumMod val="50000"/>
                  </a:schemeClr>
                </a:solidFill>
                <a:latin typeface="+mn-lt"/>
                <a:cs typeface="+mn-cs"/>
              </a:rPr>
              <a:t>/</a:t>
            </a:r>
            <a:r>
              <a:rPr lang="en-US" sz="3000" b="1" dirty="0">
                <a:solidFill>
                  <a:schemeClr val="accent4">
                    <a:lumMod val="50000"/>
                  </a:schemeClr>
                </a:solidFill>
                <a:latin typeface="+mn-lt"/>
                <a:cs typeface="+mn-cs"/>
              </a:rPr>
              <a:t>2003 </a:t>
            </a:r>
            <a:r>
              <a:rPr lang="en-US" sz="3000" b="1" dirty="0" err="1">
                <a:solidFill>
                  <a:schemeClr val="accent4">
                    <a:lumMod val="50000"/>
                  </a:schemeClr>
                </a:solidFill>
                <a:latin typeface="+mn-lt"/>
                <a:cs typeface="+mn-cs"/>
              </a:rPr>
              <a:t>Sistem</a:t>
            </a:r>
            <a:r>
              <a:rPr lang="en-US" sz="3000" b="1" dirty="0">
                <a:solidFill>
                  <a:schemeClr val="accent4">
                    <a:lumMod val="50000"/>
                  </a:schemeClr>
                </a:solidFill>
                <a:latin typeface="+mn-lt"/>
                <a:cs typeface="+mn-cs"/>
              </a:rPr>
              <a:t> </a:t>
            </a:r>
            <a:r>
              <a:rPr lang="en-US" sz="3000" b="1" dirty="0" err="1">
                <a:solidFill>
                  <a:schemeClr val="accent4">
                    <a:lumMod val="50000"/>
                  </a:schemeClr>
                </a:solidFill>
                <a:latin typeface="+mn-lt"/>
                <a:cs typeface="+mn-cs"/>
              </a:rPr>
              <a:t>Pendidikan</a:t>
            </a:r>
            <a:r>
              <a:rPr lang="en-US" sz="3000" b="1" dirty="0">
                <a:solidFill>
                  <a:schemeClr val="accent4">
                    <a:lumMod val="50000"/>
                  </a:schemeClr>
                </a:solidFill>
                <a:latin typeface="+mn-lt"/>
                <a:cs typeface="+mn-cs"/>
              </a:rPr>
              <a:t> </a:t>
            </a:r>
            <a:r>
              <a:rPr lang="en-US" sz="3000" b="1" dirty="0" err="1">
                <a:solidFill>
                  <a:schemeClr val="accent4">
                    <a:lumMod val="50000"/>
                  </a:schemeClr>
                </a:solidFill>
                <a:latin typeface="+mn-lt"/>
                <a:cs typeface="+mn-cs"/>
              </a:rPr>
              <a:t>Nasional</a:t>
            </a:r>
            <a:r>
              <a:rPr lang="id-ID" sz="3000" b="1" dirty="0">
                <a:solidFill>
                  <a:schemeClr val="accent4">
                    <a:lumMod val="50000"/>
                  </a:schemeClr>
                </a:solidFill>
                <a:latin typeface="+mn-lt"/>
                <a:cs typeface="+mn-cs"/>
              </a:rPr>
              <a:t> Pasal 3</a:t>
            </a:r>
            <a:r>
              <a:rPr lang="id-ID" sz="3000" dirty="0">
                <a:latin typeface="+mn-lt"/>
                <a:cs typeface="+mn-cs"/>
              </a:rPr>
              <a:t> </a:t>
            </a:r>
          </a:p>
        </p:txBody>
      </p:sp>
      <p:sp>
        <p:nvSpPr>
          <p:cNvPr id="11" name="Rectangle 10"/>
          <p:cNvSpPr/>
          <p:nvPr/>
        </p:nvSpPr>
        <p:spPr>
          <a:xfrm>
            <a:off x="742950" y="1678010"/>
            <a:ext cx="825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600" dirty="0"/>
              <a:t>Fungsi</a:t>
            </a:r>
          </a:p>
        </p:txBody>
      </p:sp>
      <p:sp>
        <p:nvSpPr>
          <p:cNvPr id="12" name="Rectangle 11"/>
          <p:cNvSpPr/>
          <p:nvPr/>
        </p:nvSpPr>
        <p:spPr>
          <a:xfrm>
            <a:off x="742950" y="3735410"/>
            <a:ext cx="825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600" dirty="0"/>
              <a:t>Tujuan</a:t>
            </a:r>
          </a:p>
        </p:txBody>
      </p:sp>
      <p:sp>
        <p:nvSpPr>
          <p:cNvPr id="2" name="Slide Number Placeholder 1"/>
          <p:cNvSpPr>
            <a:spLocks noGrp="1"/>
          </p:cNvSpPr>
          <p:nvPr>
            <p:ph type="sldNum" sz="quarter" idx="12"/>
          </p:nvPr>
        </p:nvSpPr>
        <p:spPr/>
        <p:txBody>
          <a:bodyPr/>
          <a:lstStyle/>
          <a:p>
            <a:pPr>
              <a:defRPr/>
            </a:pPr>
            <a:fld id="{ECAF5E48-0896-4385-AEA2-01BEE6AAF409}" type="slidenum">
              <a:rPr lang="en-US" smtClean="0"/>
              <a:pPr>
                <a:defRPr/>
              </a:pPr>
              <a:t>26</a:t>
            </a:fld>
            <a:endParaRPr lang="en-US"/>
          </a:p>
        </p:txBody>
      </p:sp>
    </p:spTree>
    <p:extLst>
      <p:ext uri="{BB962C8B-B14F-4D97-AF65-F5344CB8AC3E}">
        <p14:creationId xmlns:p14="http://schemas.microsoft.com/office/powerpoint/2010/main" xmlns="" val="714801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456650355"/>
              </p:ext>
            </p:extLst>
          </p:nvPr>
        </p:nvGraphicFramePr>
        <p:xfrm>
          <a:off x="233894" y="712332"/>
          <a:ext cx="9497151" cy="4728371"/>
        </p:xfrm>
        <a:graphic>
          <a:graphicData uri="http://schemas.openxmlformats.org/drawingml/2006/table">
            <a:tbl>
              <a:tblPr firstRow="1" bandRow="1">
                <a:tableStyleId>{3C2FFA5D-87B4-456A-9821-1D502468CF0F}</a:tableStyleId>
              </a:tblPr>
              <a:tblGrid>
                <a:gridCol w="1622763"/>
                <a:gridCol w="1043399"/>
                <a:gridCol w="1969597"/>
                <a:gridCol w="2243587"/>
                <a:gridCol w="2617805"/>
              </a:tblGrid>
              <a:tr h="417469">
                <a:tc>
                  <a:txBody>
                    <a:bodyPr/>
                    <a:lstStyle/>
                    <a:p>
                      <a:pPr algn="ctr"/>
                      <a:r>
                        <a:rPr lang="en-US" sz="1800" dirty="0" smtClean="0"/>
                        <a:t>DOMAIN</a:t>
                      </a:r>
                      <a:endParaRPr lang="en-US" sz="1800" dirty="0"/>
                    </a:p>
                  </a:txBody>
                  <a:tcPr marL="99060" marR="99060">
                    <a:solidFill>
                      <a:schemeClr val="bg1">
                        <a:lumMod val="50000"/>
                      </a:schemeClr>
                    </a:solidFill>
                  </a:tcPr>
                </a:tc>
                <a:tc>
                  <a:txBody>
                    <a:bodyPr/>
                    <a:lstStyle/>
                    <a:p>
                      <a:pPr algn="ctr"/>
                      <a:r>
                        <a:rPr lang="id-ID" sz="1800" dirty="0" smtClean="0"/>
                        <a:t>Elemen</a:t>
                      </a:r>
                      <a:endParaRPr lang="en-US" sz="1800" dirty="0"/>
                    </a:p>
                  </a:txBody>
                  <a:tcPr marL="99060" marR="99060">
                    <a:solidFill>
                      <a:schemeClr val="bg1">
                        <a:lumMod val="50000"/>
                      </a:schemeClr>
                    </a:solidFill>
                  </a:tcPr>
                </a:tc>
                <a:tc>
                  <a:txBody>
                    <a:bodyPr/>
                    <a:lstStyle/>
                    <a:p>
                      <a:pPr algn="ctr"/>
                      <a:r>
                        <a:rPr lang="en-US" sz="2000" dirty="0" smtClean="0"/>
                        <a:t>SD</a:t>
                      </a:r>
                      <a:endParaRPr lang="en-US" sz="2000" dirty="0"/>
                    </a:p>
                  </a:txBody>
                  <a:tcPr marL="99060" marR="99060">
                    <a:solidFill>
                      <a:schemeClr val="bg1">
                        <a:lumMod val="50000"/>
                      </a:schemeClr>
                    </a:solidFill>
                  </a:tcPr>
                </a:tc>
                <a:tc>
                  <a:txBody>
                    <a:bodyPr/>
                    <a:lstStyle/>
                    <a:p>
                      <a:pPr algn="ctr"/>
                      <a:r>
                        <a:rPr lang="en-US" sz="2000" dirty="0" smtClean="0"/>
                        <a:t>SMP</a:t>
                      </a:r>
                      <a:endParaRPr lang="en-US" sz="2000" dirty="0"/>
                    </a:p>
                  </a:txBody>
                  <a:tcPr marL="99060" marR="99060">
                    <a:solidFill>
                      <a:schemeClr val="bg1">
                        <a:lumMod val="50000"/>
                      </a:schemeClr>
                    </a:solidFill>
                  </a:tcPr>
                </a:tc>
                <a:tc>
                  <a:txBody>
                    <a:bodyPr/>
                    <a:lstStyle/>
                    <a:p>
                      <a:pPr algn="ctr"/>
                      <a:r>
                        <a:rPr lang="en-US" sz="2000" dirty="0" smtClean="0"/>
                        <a:t>SMA-SM</a:t>
                      </a:r>
                      <a:r>
                        <a:rPr lang="id-ID" sz="2000" dirty="0" smtClean="0"/>
                        <a:t>K</a:t>
                      </a:r>
                      <a:endParaRPr lang="en-US" sz="2000" dirty="0"/>
                    </a:p>
                  </a:txBody>
                  <a:tcPr marL="99060" marR="99060">
                    <a:solidFill>
                      <a:schemeClr val="bg1">
                        <a:lumMod val="50000"/>
                      </a:schemeClr>
                    </a:solidFill>
                  </a:tcPr>
                </a:tc>
              </a:tr>
              <a:tr h="498999">
                <a:tc rowSpan="4">
                  <a:txBody>
                    <a:bodyPr/>
                    <a:lstStyle/>
                    <a:p>
                      <a:pPr algn="ctr"/>
                      <a:endParaRPr lang="en-US" sz="1600" b="1" dirty="0" smtClean="0"/>
                    </a:p>
                    <a:p>
                      <a:pPr algn="ctr"/>
                      <a:endParaRPr lang="en-US" sz="1600" b="1" dirty="0" smtClean="0"/>
                    </a:p>
                    <a:p>
                      <a:pPr algn="ctr"/>
                      <a:endParaRPr lang="en-US" sz="1600" b="1" dirty="0" smtClean="0"/>
                    </a:p>
                    <a:p>
                      <a:pPr algn="ctr"/>
                      <a:r>
                        <a:rPr lang="en-US" sz="1600" b="1" dirty="0" smtClean="0">
                          <a:solidFill>
                            <a:schemeClr val="accent1">
                              <a:lumMod val="75000"/>
                            </a:schemeClr>
                          </a:solidFill>
                        </a:rPr>
                        <a:t>SIKAP</a:t>
                      </a:r>
                      <a:endParaRPr lang="en-US" sz="1600" b="1" dirty="0">
                        <a:solidFill>
                          <a:schemeClr val="accent1">
                            <a:lumMod val="75000"/>
                          </a:schemeClr>
                        </a:solidFill>
                      </a:endParaRPr>
                    </a:p>
                  </a:txBody>
                  <a:tcPr marL="99060" marR="99060">
                    <a:solidFill>
                      <a:schemeClr val="tx2">
                        <a:lumMod val="20000"/>
                        <a:lumOff val="80000"/>
                      </a:schemeClr>
                    </a:solidFill>
                  </a:tcPr>
                </a:tc>
                <a:tc>
                  <a:txBody>
                    <a:bodyPr/>
                    <a:lstStyle/>
                    <a:p>
                      <a:pPr algn="ctr"/>
                      <a:r>
                        <a:rPr lang="id-ID" sz="1800" b="0" dirty="0" smtClean="0">
                          <a:solidFill>
                            <a:srgbClr val="0070C0"/>
                          </a:solidFill>
                        </a:rPr>
                        <a:t>Proses</a:t>
                      </a:r>
                      <a:endParaRPr lang="en-US"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800" b="1" dirty="0" err="1" smtClean="0">
                          <a:solidFill>
                            <a:schemeClr val="accent5">
                              <a:lumMod val="75000"/>
                            </a:schemeClr>
                          </a:solidFill>
                          <a:effectLst/>
                        </a:rPr>
                        <a:t>Menerima</a:t>
                      </a:r>
                      <a:r>
                        <a:rPr lang="en-US" sz="1800" b="1" dirty="0" smtClean="0">
                          <a:solidFill>
                            <a:schemeClr val="accent5">
                              <a:lumMod val="75000"/>
                            </a:schemeClr>
                          </a:solidFill>
                          <a:effectLst/>
                        </a:rPr>
                        <a:t> + </a:t>
                      </a:r>
                      <a:r>
                        <a:rPr lang="en-US" sz="1800" b="1" dirty="0" err="1" smtClean="0">
                          <a:solidFill>
                            <a:schemeClr val="accent5">
                              <a:lumMod val="75000"/>
                            </a:schemeClr>
                          </a:solidFill>
                          <a:effectLst/>
                        </a:rPr>
                        <a:t>Menanggapi</a:t>
                      </a:r>
                      <a:r>
                        <a:rPr lang="en-US" sz="1800" b="1" dirty="0" smtClean="0">
                          <a:solidFill>
                            <a:schemeClr val="accent5">
                              <a:lumMod val="75000"/>
                            </a:schemeClr>
                          </a:solidFill>
                          <a:effectLst/>
                        </a:rPr>
                        <a:t> + </a:t>
                      </a:r>
                      <a:r>
                        <a:rPr lang="en-US" sz="1800" b="1" dirty="0" err="1" smtClean="0">
                          <a:solidFill>
                            <a:schemeClr val="accent5">
                              <a:lumMod val="75000"/>
                            </a:schemeClr>
                          </a:solidFill>
                          <a:effectLst/>
                        </a:rPr>
                        <a:t>Menghargai</a:t>
                      </a:r>
                      <a:r>
                        <a:rPr lang="en-US" sz="1800" b="1" dirty="0" smtClean="0">
                          <a:solidFill>
                            <a:schemeClr val="accent5">
                              <a:lumMod val="75000"/>
                            </a:schemeClr>
                          </a:solidFill>
                          <a:effectLst/>
                        </a:rPr>
                        <a:t> + </a:t>
                      </a:r>
                      <a:r>
                        <a:rPr lang="id-ID" sz="1800" b="1" dirty="0" smtClean="0">
                          <a:solidFill>
                            <a:schemeClr val="accent5">
                              <a:lumMod val="75000"/>
                            </a:schemeClr>
                          </a:solidFill>
                          <a:effectLst/>
                        </a:rPr>
                        <a:t>Menghayati </a:t>
                      </a:r>
                      <a:r>
                        <a:rPr lang="en-US" sz="1800" b="1" dirty="0" smtClean="0">
                          <a:solidFill>
                            <a:schemeClr val="accent5">
                              <a:lumMod val="75000"/>
                            </a:schemeClr>
                          </a:solidFill>
                          <a:effectLst/>
                        </a:rPr>
                        <a:t>+ </a:t>
                      </a:r>
                      <a:r>
                        <a:rPr lang="id-ID" sz="1800" b="1" dirty="0" smtClean="0">
                          <a:solidFill>
                            <a:schemeClr val="accent5">
                              <a:lumMod val="75000"/>
                            </a:schemeClr>
                          </a:solidFill>
                          <a:effectLst/>
                        </a:rPr>
                        <a:t>Mengamalkan</a:t>
                      </a:r>
                      <a:endParaRPr lang="en-US" sz="1800" b="1" dirty="0">
                        <a:solidFill>
                          <a:schemeClr val="accent5">
                            <a:lumMod val="75000"/>
                          </a:schemeClr>
                        </a:solidFill>
                        <a:effectLst/>
                      </a:endParaRPr>
                    </a:p>
                  </a:txBody>
                  <a:tcPr marL="99060" marR="99060">
                    <a:solidFill>
                      <a:schemeClr val="accent6">
                        <a:lumMod val="20000"/>
                        <a:lumOff val="80000"/>
                      </a:schemeClr>
                    </a:solidFill>
                  </a:tcPr>
                </a:tc>
                <a:tc hMerge="1">
                  <a:txBody>
                    <a:bodyPr/>
                    <a:lstStyle/>
                    <a:p>
                      <a:pPr algn="ctr"/>
                      <a:endParaRPr lang="en-US" sz="1600" b="1" dirty="0"/>
                    </a:p>
                  </a:txBody>
                  <a:tcPr>
                    <a:solidFill>
                      <a:schemeClr val="accent1">
                        <a:lumMod val="20000"/>
                        <a:lumOff val="80000"/>
                      </a:schemeClr>
                    </a:solidFill>
                  </a:tcPr>
                </a:tc>
                <a:tc hMerge="1">
                  <a:txBody>
                    <a:bodyPr/>
                    <a:lstStyle/>
                    <a:p>
                      <a:pPr algn="ctr"/>
                      <a:endParaRPr lang="en-US" sz="1600" b="1" dirty="0"/>
                    </a:p>
                  </a:txBody>
                  <a:tcPr>
                    <a:solidFill>
                      <a:schemeClr val="accent1">
                        <a:lumMod val="20000"/>
                        <a:lumOff val="80000"/>
                      </a:schemeClr>
                    </a:solidFill>
                  </a:tcPr>
                </a:tc>
              </a:tr>
              <a:tr h="591414">
                <a:tc vMerge="1">
                  <a:txBody>
                    <a:bodyPr/>
                    <a:lstStyle/>
                    <a:p>
                      <a:endParaRPr lang="en-US" sz="1400" dirty="0"/>
                    </a:p>
                  </a:txBody>
                  <a:tcPr>
                    <a:solidFill>
                      <a:schemeClr val="accent5">
                        <a:lumMod val="40000"/>
                        <a:lumOff val="60000"/>
                      </a:schemeClr>
                    </a:solidFill>
                  </a:tcPr>
                </a:tc>
                <a:tc>
                  <a:txBody>
                    <a:bodyPr/>
                    <a:lstStyle/>
                    <a:p>
                      <a:pPr algn="ctr"/>
                      <a:r>
                        <a:rPr lang="id-ID" sz="1800" b="0" dirty="0" smtClean="0">
                          <a:solidFill>
                            <a:srgbClr val="0070C0"/>
                          </a:solidFill>
                        </a:rPr>
                        <a:t>Individu</a:t>
                      </a:r>
                      <a:endParaRPr lang="id-ID"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400" b="1" dirty="0" smtClean="0">
                          <a:solidFill>
                            <a:srgbClr val="000090"/>
                          </a:solidFill>
                          <a:effectLst/>
                        </a:rPr>
                        <a:t>BERIMAN, BERAKHLAK MULIA</a:t>
                      </a:r>
                      <a:r>
                        <a:rPr lang="en-US" sz="1400" b="1" baseline="0" dirty="0" smtClean="0">
                          <a:solidFill>
                            <a:srgbClr val="000090"/>
                          </a:solidFill>
                          <a:effectLst/>
                        </a:rPr>
                        <a:t> (</a:t>
                      </a:r>
                      <a:r>
                        <a:rPr lang="en-US" sz="1400" b="1" dirty="0" smtClean="0">
                          <a:solidFill>
                            <a:srgbClr val="000090"/>
                          </a:solidFill>
                          <a:effectLst/>
                        </a:rPr>
                        <a:t>JUJUR, DISIPLIN, TANGGUNG JAWAB, PEDULI, SANTUN),</a:t>
                      </a:r>
                      <a:r>
                        <a:rPr lang="en-US" sz="1400" b="1" baseline="0" dirty="0" smtClean="0">
                          <a:solidFill>
                            <a:srgbClr val="000090"/>
                          </a:solidFill>
                          <a:effectLst/>
                        </a:rPr>
                        <a:t> </a:t>
                      </a:r>
                      <a:r>
                        <a:rPr lang="en-US" sz="1400" b="1" dirty="0" smtClean="0">
                          <a:solidFill>
                            <a:srgbClr val="000090"/>
                          </a:solidFill>
                          <a:effectLst/>
                        </a:rPr>
                        <a:t>RASA INGIN TAHU, ESTETIKA, PERCAYA DIRI, MOTIVASI INTERNAL</a:t>
                      </a:r>
                    </a:p>
                  </a:txBody>
                  <a:tcPr marL="99060" marR="99060">
                    <a:solidFill>
                      <a:schemeClr val="bg1"/>
                    </a:solidFill>
                  </a:tcPr>
                </a:tc>
                <a:tc hMerge="1">
                  <a:txBody>
                    <a:bodyPr/>
                    <a:lstStyle/>
                    <a:p>
                      <a:endParaRPr lang="en-US"/>
                    </a:p>
                  </a:txBody>
                  <a:tcPr/>
                </a:tc>
                <a:tc hMerge="1">
                  <a:txBody>
                    <a:bodyPr/>
                    <a:lstStyle/>
                    <a:p>
                      <a:endParaRPr lang="en-US" dirty="0"/>
                    </a:p>
                  </a:txBody>
                  <a:tcPr/>
                </a:tc>
              </a:tr>
              <a:tr h="273623">
                <a:tc vMerge="1">
                  <a:txBody>
                    <a:bodyPr/>
                    <a:lstStyle/>
                    <a:p>
                      <a:endParaRPr lang="en-US" sz="1400" dirty="0"/>
                    </a:p>
                  </a:txBody>
                  <a:tcPr>
                    <a:solidFill>
                      <a:schemeClr val="accent5">
                        <a:lumMod val="40000"/>
                        <a:lumOff val="60000"/>
                      </a:schemeClr>
                    </a:solidFill>
                  </a:tcPr>
                </a:tc>
                <a:tc>
                  <a:txBody>
                    <a:bodyPr/>
                    <a:lstStyle/>
                    <a:p>
                      <a:pPr algn="ctr"/>
                      <a:r>
                        <a:rPr lang="id-ID" sz="1800" b="0" dirty="0" smtClean="0">
                          <a:solidFill>
                            <a:srgbClr val="0070C0"/>
                          </a:solidFill>
                        </a:rPr>
                        <a:t>Sosial</a:t>
                      </a:r>
                      <a:endParaRPr lang="id-ID"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400" b="1" dirty="0" smtClean="0">
                          <a:solidFill>
                            <a:srgbClr val="000090"/>
                          </a:solidFill>
                          <a:effectLst/>
                        </a:rPr>
                        <a:t>TOLERANSI, GOTONG ROYONG, KERJASAMA, DAN MUSYAWARAH</a:t>
                      </a:r>
                    </a:p>
                  </a:txBody>
                  <a:tcPr marL="99060" marR="99060">
                    <a:solidFill>
                      <a:schemeClr val="bg1"/>
                    </a:solidFill>
                  </a:tcPr>
                </a:tc>
                <a:tc hMerge="1">
                  <a:txBody>
                    <a:bodyPr/>
                    <a:lstStyle/>
                    <a:p>
                      <a:endParaRPr lang="en-US" dirty="0"/>
                    </a:p>
                  </a:txBody>
                  <a:tcPr/>
                </a:tc>
                <a:tc hMerge="1">
                  <a:txBody>
                    <a:bodyPr/>
                    <a:lstStyle/>
                    <a:p>
                      <a:endParaRPr lang="en-US" dirty="0"/>
                    </a:p>
                  </a:txBody>
                  <a:tcPr/>
                </a:tc>
              </a:tr>
              <a:tr h="387664">
                <a:tc vMerge="1">
                  <a:txBody>
                    <a:bodyPr/>
                    <a:lstStyle/>
                    <a:p>
                      <a:endParaRPr lang="en-US" sz="1400" dirty="0"/>
                    </a:p>
                  </a:txBody>
                  <a:tcPr>
                    <a:solidFill>
                      <a:srgbClr val="B7DEE8">
                        <a:alpha val="40000"/>
                      </a:srgbClr>
                    </a:solidFill>
                  </a:tcPr>
                </a:tc>
                <a:tc>
                  <a:txBody>
                    <a:bodyPr/>
                    <a:lstStyle/>
                    <a:p>
                      <a:pPr algn="ctr"/>
                      <a:r>
                        <a:rPr lang="id-ID" sz="1800" b="0" dirty="0" smtClean="0">
                          <a:solidFill>
                            <a:srgbClr val="0070C0"/>
                          </a:solidFill>
                        </a:rPr>
                        <a:t>Alam</a:t>
                      </a:r>
                      <a:endParaRPr lang="id-ID" sz="1800" b="0" dirty="0">
                        <a:solidFill>
                          <a:srgbClr val="0070C0"/>
                        </a:solidFill>
                      </a:endParaRPr>
                    </a:p>
                  </a:txBody>
                  <a:tcPr marL="99060" marR="99060" anchor="ctr">
                    <a:solidFill>
                      <a:schemeClr val="tx2">
                        <a:lumMod val="20000"/>
                        <a:lumOff val="80000"/>
                      </a:schemeClr>
                    </a:solidFill>
                  </a:tcPr>
                </a:tc>
                <a:tc gridSpan="3">
                  <a:txBody>
                    <a:bodyPr/>
                    <a:lstStyle/>
                    <a:p>
                      <a:pPr algn="ctr"/>
                      <a:r>
                        <a:rPr lang="en-US" sz="1400" b="1" dirty="0" smtClean="0">
                          <a:solidFill>
                            <a:srgbClr val="000090"/>
                          </a:solidFill>
                          <a:effectLst/>
                        </a:rPr>
                        <a:t>POLA HIDUP SEHAT, RAMAH LINGKUNGAN, PATRIOTIK,</a:t>
                      </a:r>
                      <a:r>
                        <a:rPr lang="en-US" sz="1400" b="1" baseline="0" dirty="0" smtClean="0">
                          <a:solidFill>
                            <a:srgbClr val="000090"/>
                          </a:solidFill>
                          <a:effectLst/>
                        </a:rPr>
                        <a:t> </a:t>
                      </a:r>
                      <a:r>
                        <a:rPr lang="en-US" sz="1400" b="1" dirty="0" smtClean="0">
                          <a:solidFill>
                            <a:srgbClr val="000090"/>
                          </a:solidFill>
                          <a:effectLst/>
                        </a:rPr>
                        <a:t>DAN CINTA PERDAMAIAN</a:t>
                      </a:r>
                      <a:endParaRPr lang="en-US" sz="1400" b="1" dirty="0">
                        <a:solidFill>
                          <a:srgbClr val="000090"/>
                        </a:solidFill>
                        <a:effectLst/>
                      </a:endParaRPr>
                    </a:p>
                  </a:txBody>
                  <a:tcPr marL="99060" marR="99060">
                    <a:solidFill>
                      <a:schemeClr val="bg1"/>
                    </a:solidFill>
                  </a:tcPr>
                </a:tc>
                <a:tc hMerge="1">
                  <a:txBody>
                    <a:bodyPr/>
                    <a:lstStyle/>
                    <a:p>
                      <a:endParaRPr lang="en-US" dirty="0"/>
                    </a:p>
                  </a:txBody>
                  <a:tcPr/>
                </a:tc>
                <a:tc hMerge="1">
                  <a:txBody>
                    <a:bodyPr/>
                    <a:lstStyle/>
                    <a:p>
                      <a:endParaRPr lang="en-US" dirty="0"/>
                    </a:p>
                  </a:txBody>
                  <a:tcPr/>
                </a:tc>
              </a:tr>
              <a:tr h="387664">
                <a:tc rowSpan="3">
                  <a:txBody>
                    <a:bodyPr/>
                    <a:lstStyle/>
                    <a:p>
                      <a:pPr algn="ctr"/>
                      <a:endParaRPr lang="en-US" sz="1600" b="1" dirty="0" smtClean="0"/>
                    </a:p>
                    <a:p>
                      <a:pPr algn="ctr"/>
                      <a:endParaRPr lang="en-US" sz="1600" b="1" dirty="0" smtClean="0"/>
                    </a:p>
                    <a:p>
                      <a:pPr algn="ctr"/>
                      <a:r>
                        <a:rPr lang="en-US" sz="1600" b="1" dirty="0" smtClean="0">
                          <a:solidFill>
                            <a:srgbClr val="008000"/>
                          </a:solidFill>
                        </a:rPr>
                        <a:t>KETERAMPILAN</a:t>
                      </a:r>
                      <a:endParaRPr lang="en-US" sz="1600" b="1" dirty="0">
                        <a:solidFill>
                          <a:srgbClr val="008000"/>
                        </a:solidFill>
                      </a:endParaRPr>
                    </a:p>
                  </a:txBody>
                  <a:tcPr marL="99060" marR="99060">
                    <a:solidFill>
                      <a:srgbClr val="CCFFCC"/>
                    </a:solidFill>
                  </a:tcPr>
                </a:tc>
                <a:tc>
                  <a:txBody>
                    <a:bodyPr/>
                    <a:lstStyle/>
                    <a:p>
                      <a:pPr algn="ctr"/>
                      <a:r>
                        <a:rPr lang="id-ID" sz="1800" b="0" dirty="0" smtClean="0">
                          <a:solidFill>
                            <a:schemeClr val="accent5">
                              <a:lumMod val="75000"/>
                            </a:schemeClr>
                          </a:solidFill>
                        </a:rPr>
                        <a:t>Proses</a:t>
                      </a:r>
                      <a:endParaRPr lang="en-US" sz="1800" b="0" dirty="0">
                        <a:solidFill>
                          <a:schemeClr val="accent5">
                            <a:lumMod val="75000"/>
                          </a:schemeClr>
                        </a:solidFill>
                      </a:endParaRPr>
                    </a:p>
                  </a:txBody>
                  <a:tcPr marL="99060" marR="99060" anchor="ctr">
                    <a:solidFill>
                      <a:srgbClr val="CCFFCC"/>
                    </a:solidFill>
                  </a:tcPr>
                </a:tc>
                <a:tc gridSpan="3">
                  <a:txBody>
                    <a:bodyPr/>
                    <a:lstStyle/>
                    <a:p>
                      <a:pPr algn="ctr"/>
                      <a:r>
                        <a:rPr lang="en-US" sz="1600" b="0" dirty="0" smtClean="0">
                          <a:solidFill>
                            <a:srgbClr val="FF0000"/>
                          </a:solidFill>
                          <a:effectLst/>
                        </a:rPr>
                        <a:t>M</a:t>
                      </a:r>
                      <a:r>
                        <a:rPr lang="id-ID" sz="1600" b="0" dirty="0" smtClean="0">
                          <a:solidFill>
                            <a:srgbClr val="FF0000"/>
                          </a:solidFill>
                          <a:effectLst/>
                        </a:rPr>
                        <a:t>engamati + Menanya + Mencoba + Mengolah + Menyaji + Menalar + Mencipta</a:t>
                      </a:r>
                      <a:endParaRPr lang="en-US" sz="1600" b="0" dirty="0">
                        <a:solidFill>
                          <a:srgbClr val="FF0000"/>
                        </a:solidFill>
                        <a:effectLst/>
                      </a:endParaRPr>
                    </a:p>
                  </a:txBody>
                  <a:tcPr marL="99060" marR="99060">
                    <a:solidFill>
                      <a:schemeClr val="accent6">
                        <a:lumMod val="20000"/>
                        <a:lumOff val="80000"/>
                      </a:schemeClr>
                    </a:solidFill>
                  </a:tcPr>
                </a:tc>
                <a:tc hMerge="1">
                  <a:txBody>
                    <a:bodyPr/>
                    <a:lstStyle/>
                    <a:p>
                      <a:pPr algn="ctr"/>
                      <a:endParaRPr lang="en-US" sz="1600" b="1" dirty="0"/>
                    </a:p>
                  </a:txBody>
                  <a:tcPr>
                    <a:solidFill>
                      <a:schemeClr val="accent3">
                        <a:lumMod val="20000"/>
                        <a:lumOff val="80000"/>
                      </a:schemeClr>
                    </a:solidFill>
                  </a:tcPr>
                </a:tc>
                <a:tc hMerge="1">
                  <a:txBody>
                    <a:bodyPr/>
                    <a:lstStyle/>
                    <a:p>
                      <a:pPr algn="ctr"/>
                      <a:endParaRPr lang="en-US" sz="1600" b="1" dirty="0"/>
                    </a:p>
                  </a:txBody>
                  <a:tcPr>
                    <a:solidFill>
                      <a:schemeClr val="accent3">
                        <a:lumMod val="20000"/>
                        <a:lumOff val="80000"/>
                      </a:schemeClr>
                    </a:solidFill>
                  </a:tcPr>
                </a:tc>
              </a:tr>
              <a:tr h="369456">
                <a:tc vMerge="1">
                  <a:txBody>
                    <a:bodyPr/>
                    <a:lstStyle/>
                    <a:p>
                      <a:endParaRPr lang="en-US" sz="1400" dirty="0"/>
                    </a:p>
                  </a:txBody>
                  <a:tcPr>
                    <a:solidFill>
                      <a:schemeClr val="accent3">
                        <a:lumMod val="60000"/>
                        <a:lumOff val="40000"/>
                      </a:schemeClr>
                    </a:solidFill>
                  </a:tcPr>
                </a:tc>
                <a:tc>
                  <a:txBody>
                    <a:bodyPr/>
                    <a:lstStyle/>
                    <a:p>
                      <a:pPr algn="ctr"/>
                      <a:r>
                        <a:rPr lang="id-ID" sz="1800" b="0" dirty="0" smtClean="0">
                          <a:solidFill>
                            <a:schemeClr val="accent5">
                              <a:lumMod val="75000"/>
                            </a:schemeClr>
                          </a:solidFill>
                        </a:rPr>
                        <a:t>Abstrak</a:t>
                      </a:r>
                      <a:endParaRPr lang="id-ID" sz="1800" b="0" dirty="0">
                        <a:solidFill>
                          <a:schemeClr val="accent5">
                            <a:lumMod val="75000"/>
                          </a:schemeClr>
                        </a:solidFill>
                      </a:endParaRPr>
                    </a:p>
                  </a:txBody>
                  <a:tcPr marL="99060" marR="99060" anchor="ctr">
                    <a:solidFill>
                      <a:srgbClr val="CCFFCC"/>
                    </a:solidFill>
                  </a:tcPr>
                </a:tc>
                <a:tc gridSpan="3">
                  <a:txBody>
                    <a:bodyPr/>
                    <a:lstStyle/>
                    <a:p>
                      <a:pPr algn="ctr"/>
                      <a:r>
                        <a:rPr lang="id-ID" sz="1400" b="1" dirty="0" smtClean="0">
                          <a:solidFill>
                            <a:srgbClr val="008000"/>
                          </a:solidFill>
                          <a:effectLst/>
                        </a:rPr>
                        <a:t>MEMBACA,</a:t>
                      </a:r>
                      <a:r>
                        <a:rPr lang="id-ID" sz="1400" b="1" baseline="0" dirty="0" smtClean="0">
                          <a:solidFill>
                            <a:srgbClr val="008000"/>
                          </a:solidFill>
                          <a:effectLst/>
                        </a:rPr>
                        <a:t> MENULIS, MENGHITUNG, MENGGAMBAR, MENGARANG</a:t>
                      </a:r>
                      <a:endParaRPr lang="en-US" sz="1400" b="1" dirty="0" smtClean="0">
                        <a:solidFill>
                          <a:srgbClr val="008000"/>
                        </a:solidFill>
                        <a:effectLst/>
                      </a:endParaRPr>
                    </a:p>
                  </a:txBody>
                  <a:tcPr marL="99060" marR="99060">
                    <a:solidFill>
                      <a:schemeClr val="bg1"/>
                    </a:solidFill>
                  </a:tcPr>
                </a:tc>
                <a:tc hMerge="1">
                  <a:txBody>
                    <a:bodyPr/>
                    <a:lstStyle/>
                    <a:p>
                      <a:endParaRPr lang="en-US" sz="1400" dirty="0"/>
                    </a:p>
                  </a:txBody>
                  <a:tcPr>
                    <a:solidFill>
                      <a:schemeClr val="accent3">
                        <a:lumMod val="60000"/>
                        <a:lumOff val="40000"/>
                      </a:schemeClr>
                    </a:solidFill>
                  </a:tcPr>
                </a:tc>
                <a:tc hMerge="1">
                  <a:txBody>
                    <a:bodyPr/>
                    <a:lstStyle/>
                    <a:p>
                      <a:endParaRPr lang="en-US" sz="1400" dirty="0"/>
                    </a:p>
                  </a:txBody>
                  <a:tcPr>
                    <a:solidFill>
                      <a:schemeClr val="accent3">
                        <a:lumMod val="60000"/>
                        <a:lumOff val="40000"/>
                      </a:schemeClr>
                    </a:solidFill>
                  </a:tcPr>
                </a:tc>
              </a:tr>
              <a:tr h="405872">
                <a:tc vMerge="1">
                  <a:txBody>
                    <a:bodyPr/>
                    <a:lstStyle/>
                    <a:p>
                      <a:endParaRPr lang="en-US" sz="1400" dirty="0"/>
                    </a:p>
                  </a:txBody>
                  <a:tcPr>
                    <a:solidFill>
                      <a:schemeClr val="accent3">
                        <a:lumMod val="60000"/>
                        <a:lumOff val="40000"/>
                      </a:schemeClr>
                    </a:solidFill>
                  </a:tcPr>
                </a:tc>
                <a:tc>
                  <a:txBody>
                    <a:bodyPr/>
                    <a:lstStyle/>
                    <a:p>
                      <a:pPr algn="ctr"/>
                      <a:r>
                        <a:rPr lang="id-ID" sz="1800" b="0" dirty="0" smtClean="0">
                          <a:solidFill>
                            <a:schemeClr val="accent5">
                              <a:lumMod val="75000"/>
                            </a:schemeClr>
                          </a:solidFill>
                        </a:rPr>
                        <a:t>Konkret</a:t>
                      </a:r>
                      <a:endParaRPr lang="id-ID" sz="1800" b="0" dirty="0">
                        <a:solidFill>
                          <a:schemeClr val="accent5">
                            <a:lumMod val="75000"/>
                          </a:schemeClr>
                        </a:solidFill>
                      </a:endParaRPr>
                    </a:p>
                  </a:txBody>
                  <a:tcPr marL="99060" marR="99060" anchor="ctr">
                    <a:solidFill>
                      <a:srgbClr val="CCFFCC"/>
                    </a:solidFill>
                  </a:tcPr>
                </a:tc>
                <a:tc gridSpan="3">
                  <a:txBody>
                    <a:bodyPr/>
                    <a:lstStyle/>
                    <a:p>
                      <a:pPr algn="ctr"/>
                      <a:r>
                        <a:rPr lang="id-ID" sz="1400" b="1" dirty="0" smtClean="0">
                          <a:solidFill>
                            <a:srgbClr val="008000"/>
                          </a:solidFill>
                          <a:effectLst/>
                        </a:rPr>
                        <a:t>MENGGUNAKAN,</a:t>
                      </a:r>
                      <a:r>
                        <a:rPr lang="id-ID" sz="1400" b="1" baseline="0" dirty="0" smtClean="0">
                          <a:solidFill>
                            <a:srgbClr val="008000"/>
                          </a:solidFill>
                          <a:effectLst/>
                        </a:rPr>
                        <a:t> </a:t>
                      </a:r>
                      <a:r>
                        <a:rPr lang="en-US" sz="1400" b="1" baseline="0" dirty="0" smtClean="0">
                          <a:solidFill>
                            <a:srgbClr val="008000"/>
                          </a:solidFill>
                          <a:effectLst/>
                        </a:rPr>
                        <a:t>MENGURAI, MERANGKAI, </a:t>
                      </a:r>
                      <a:r>
                        <a:rPr lang="id-ID" sz="1400" b="1" baseline="0" dirty="0" smtClean="0">
                          <a:solidFill>
                            <a:srgbClr val="008000"/>
                          </a:solidFill>
                          <a:effectLst/>
                        </a:rPr>
                        <a:t>MEMODIFIKASI, MEMBUAT, MENCIPTA</a:t>
                      </a:r>
                      <a:endParaRPr lang="en-US" sz="1400" b="1" dirty="0" smtClean="0">
                        <a:solidFill>
                          <a:srgbClr val="008000"/>
                        </a:solidFill>
                        <a:effectLst/>
                      </a:endParaRPr>
                    </a:p>
                  </a:txBody>
                  <a:tcPr marL="99060" marR="99060">
                    <a:solidFill>
                      <a:schemeClr val="bg1"/>
                    </a:solidFill>
                  </a:tcPr>
                </a:tc>
                <a:tc hMerge="1">
                  <a:txBody>
                    <a:bodyPr/>
                    <a:lstStyle/>
                    <a:p>
                      <a:endParaRPr lang="en-US" sz="1400" dirty="0"/>
                    </a:p>
                  </a:txBody>
                  <a:tcPr>
                    <a:solidFill>
                      <a:schemeClr val="accent3">
                        <a:lumMod val="60000"/>
                        <a:lumOff val="40000"/>
                      </a:schemeClr>
                    </a:solidFill>
                  </a:tcPr>
                </a:tc>
                <a:tc hMerge="1">
                  <a:txBody>
                    <a:bodyPr/>
                    <a:lstStyle/>
                    <a:p>
                      <a:endParaRPr lang="en-US" sz="1400" dirty="0"/>
                    </a:p>
                  </a:txBody>
                  <a:tcPr>
                    <a:solidFill>
                      <a:schemeClr val="accent3">
                        <a:lumMod val="60000"/>
                        <a:lumOff val="40000"/>
                      </a:schemeClr>
                    </a:solidFill>
                  </a:tcPr>
                </a:tc>
              </a:tr>
              <a:tr h="387664">
                <a:tc rowSpan="3">
                  <a:txBody>
                    <a:bodyPr/>
                    <a:lstStyle/>
                    <a:p>
                      <a:pPr algn="ctr"/>
                      <a:endParaRPr lang="en-US" sz="1600" b="1" dirty="0" smtClean="0"/>
                    </a:p>
                    <a:p>
                      <a:pPr algn="ctr"/>
                      <a:endParaRPr lang="en-US" sz="1600" b="1" dirty="0" smtClean="0"/>
                    </a:p>
                    <a:p>
                      <a:pPr algn="ctr"/>
                      <a:r>
                        <a:rPr lang="en-US" sz="1600" b="1" dirty="0" smtClean="0">
                          <a:solidFill>
                            <a:srgbClr val="800000"/>
                          </a:solidFill>
                        </a:rPr>
                        <a:t>PENGETAHUAN</a:t>
                      </a:r>
                      <a:endParaRPr lang="en-US" sz="1600" b="1" dirty="0">
                        <a:solidFill>
                          <a:srgbClr val="800000"/>
                        </a:solidFill>
                      </a:endParaRPr>
                    </a:p>
                  </a:txBody>
                  <a:tcPr marL="99060" marR="99060">
                    <a:solidFill>
                      <a:schemeClr val="accent2">
                        <a:lumMod val="40000"/>
                        <a:lumOff val="60000"/>
                      </a:schemeClr>
                    </a:solidFill>
                  </a:tcPr>
                </a:tc>
                <a:tc>
                  <a:txBody>
                    <a:bodyPr/>
                    <a:lstStyle/>
                    <a:p>
                      <a:pPr algn="ctr"/>
                      <a:r>
                        <a:rPr lang="id-ID" sz="1800" b="0" dirty="0" smtClean="0">
                          <a:solidFill>
                            <a:srgbClr val="800000"/>
                          </a:solidFill>
                        </a:rPr>
                        <a:t>Proses</a:t>
                      </a:r>
                      <a:endParaRPr lang="en-US" sz="1800" b="0" dirty="0">
                        <a:solidFill>
                          <a:srgbClr val="800000"/>
                        </a:solidFill>
                      </a:endParaRPr>
                    </a:p>
                  </a:txBody>
                  <a:tcPr marL="99060" marR="99060" anchor="ctr">
                    <a:solidFill>
                      <a:schemeClr val="accent2">
                        <a:lumMod val="40000"/>
                        <a:lumOff val="60000"/>
                      </a:schemeClr>
                    </a:solidFill>
                  </a:tcPr>
                </a:tc>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err="1" smtClean="0">
                          <a:solidFill>
                            <a:schemeClr val="tx1"/>
                          </a:solidFill>
                          <a:effectLst/>
                        </a:rPr>
                        <a:t>Mengetahui</a:t>
                      </a:r>
                      <a:r>
                        <a:rPr lang="en-US" sz="1600" b="1" dirty="0" smtClean="0">
                          <a:solidFill>
                            <a:schemeClr val="tx1"/>
                          </a:solidFill>
                          <a:effectLst/>
                        </a:rPr>
                        <a:t> + </a:t>
                      </a:r>
                      <a:r>
                        <a:rPr lang="en-US" sz="1600" b="1" dirty="0" err="1" smtClean="0">
                          <a:solidFill>
                            <a:schemeClr val="tx1"/>
                          </a:solidFill>
                          <a:effectLst/>
                        </a:rPr>
                        <a:t>Memahami</a:t>
                      </a:r>
                      <a:r>
                        <a:rPr lang="en-US" sz="1600" b="1" dirty="0" smtClean="0">
                          <a:solidFill>
                            <a:schemeClr val="tx1"/>
                          </a:solidFill>
                          <a:effectLst/>
                        </a:rPr>
                        <a:t> + </a:t>
                      </a:r>
                      <a:r>
                        <a:rPr lang="en-US" sz="1600" b="1" dirty="0" err="1" smtClean="0">
                          <a:solidFill>
                            <a:schemeClr val="tx1"/>
                          </a:solidFill>
                          <a:effectLst/>
                        </a:rPr>
                        <a:t>Menerapkan</a:t>
                      </a:r>
                      <a:r>
                        <a:rPr lang="en-US" sz="1600" b="1" dirty="0" smtClean="0">
                          <a:solidFill>
                            <a:schemeClr val="tx1"/>
                          </a:solidFill>
                          <a:effectLst/>
                        </a:rPr>
                        <a:t> + </a:t>
                      </a:r>
                      <a:r>
                        <a:rPr lang="en-US" sz="1600" b="1" dirty="0" err="1" smtClean="0">
                          <a:solidFill>
                            <a:schemeClr val="tx1"/>
                          </a:solidFill>
                          <a:effectLst/>
                        </a:rPr>
                        <a:t>Menganalisa</a:t>
                      </a:r>
                      <a:r>
                        <a:rPr lang="en-US" sz="1600" b="1" dirty="0" smtClean="0">
                          <a:solidFill>
                            <a:schemeClr val="tx1"/>
                          </a:solidFill>
                          <a:effectLst/>
                        </a:rPr>
                        <a:t> + </a:t>
                      </a:r>
                      <a:r>
                        <a:rPr lang="en-US" sz="1600" b="1" dirty="0" err="1" smtClean="0">
                          <a:solidFill>
                            <a:schemeClr val="tx1"/>
                          </a:solidFill>
                          <a:effectLst/>
                        </a:rPr>
                        <a:t>Mengevaluasi</a:t>
                      </a:r>
                      <a:endParaRPr lang="en-US" sz="1600" b="1" dirty="0" smtClean="0">
                        <a:solidFill>
                          <a:schemeClr val="tx1"/>
                        </a:solidFill>
                        <a:effectLst/>
                      </a:endParaRPr>
                    </a:p>
                  </a:txBody>
                  <a:tcPr marL="99060" marR="99060">
                    <a:solidFill>
                      <a:schemeClr val="accent6">
                        <a:lumMod val="20000"/>
                        <a:lumOff val="80000"/>
                      </a:schemeClr>
                    </a:solidFill>
                  </a:tcPr>
                </a:tc>
                <a:tc hMerge="1">
                  <a:txBody>
                    <a:bodyPr/>
                    <a:lstStyle/>
                    <a:p>
                      <a:pPr algn="ctr"/>
                      <a:endParaRPr lang="en-US" sz="1600" b="1" dirty="0"/>
                    </a:p>
                  </a:txBody>
                  <a:tcPr/>
                </a:tc>
                <a:tc hMerge="1">
                  <a:txBody>
                    <a:bodyPr/>
                    <a:lstStyle/>
                    <a:p>
                      <a:pPr algn="ctr"/>
                      <a:endParaRPr lang="en-US" sz="1600" b="1" dirty="0"/>
                    </a:p>
                  </a:txBody>
                  <a:tcPr/>
                </a:tc>
              </a:tr>
              <a:tr h="387664">
                <a:tc vMerge="1">
                  <a:txBody>
                    <a:bodyPr/>
                    <a:lstStyle/>
                    <a:p>
                      <a:endParaRPr lang="en-US" sz="1400" dirty="0"/>
                    </a:p>
                  </a:txBody>
                  <a:tcPr>
                    <a:solidFill>
                      <a:srgbClr val="CCFFCC"/>
                    </a:solidFill>
                  </a:tcPr>
                </a:tc>
                <a:tc>
                  <a:txBody>
                    <a:bodyPr/>
                    <a:lstStyle/>
                    <a:p>
                      <a:pPr algn="ctr"/>
                      <a:r>
                        <a:rPr lang="id-ID" sz="1800" b="0" dirty="0" smtClean="0">
                          <a:solidFill>
                            <a:srgbClr val="800000"/>
                          </a:solidFill>
                        </a:rPr>
                        <a:t>Obyek</a:t>
                      </a:r>
                      <a:endParaRPr lang="en-US" sz="1800" b="0" dirty="0">
                        <a:solidFill>
                          <a:srgbClr val="800000"/>
                        </a:solidFill>
                      </a:endParaRPr>
                    </a:p>
                  </a:txBody>
                  <a:tcPr marL="99060" marR="99060" anchor="ctr">
                    <a:solidFill>
                      <a:schemeClr val="accent2">
                        <a:lumMod val="40000"/>
                        <a:lumOff val="60000"/>
                      </a:schemeClr>
                    </a:solidFill>
                  </a:tcPr>
                </a:tc>
                <a:tc gridSpan="3">
                  <a:txBody>
                    <a:bodyPr/>
                    <a:lstStyle/>
                    <a:p>
                      <a:pPr algn="ctr"/>
                      <a:r>
                        <a:rPr lang="cs-CZ" sz="1400" b="1" dirty="0" smtClean="0">
                          <a:solidFill>
                            <a:srgbClr val="800000"/>
                          </a:solidFill>
                          <a:effectLst/>
                        </a:rPr>
                        <a:t>ILMU PENGETAHUAN, TEKNOLOGI, SENI, DAN BUDAYA</a:t>
                      </a:r>
                      <a:endParaRPr lang="cs-CZ" sz="1400" b="1" dirty="0">
                        <a:solidFill>
                          <a:srgbClr val="800000"/>
                        </a:solidFill>
                        <a:effectLst/>
                      </a:endParaRPr>
                    </a:p>
                  </a:txBody>
                  <a:tcPr marL="99060" marR="99060">
                    <a:solidFill>
                      <a:schemeClr val="bg1"/>
                    </a:solidFill>
                  </a:tcPr>
                </a:tc>
                <a:tc hMerge="1">
                  <a:txBody>
                    <a:bodyPr/>
                    <a:lstStyle/>
                    <a:p>
                      <a:endParaRPr lang="en-US" dirty="0"/>
                    </a:p>
                  </a:txBody>
                  <a:tcPr/>
                </a:tc>
                <a:tc hMerge="1">
                  <a:txBody>
                    <a:bodyPr/>
                    <a:lstStyle/>
                    <a:p>
                      <a:endParaRPr lang="en-US" dirty="0"/>
                    </a:p>
                  </a:txBody>
                  <a:tcPr/>
                </a:tc>
              </a:tr>
              <a:tr h="387664">
                <a:tc vMerge="1">
                  <a:txBody>
                    <a:bodyPr/>
                    <a:lstStyle/>
                    <a:p>
                      <a:endParaRPr lang="en-US" sz="1400" dirty="0"/>
                    </a:p>
                  </a:txBody>
                  <a:tcPr>
                    <a:solidFill>
                      <a:srgbClr val="CCFFCC"/>
                    </a:solidFill>
                  </a:tcPr>
                </a:tc>
                <a:tc>
                  <a:txBody>
                    <a:bodyPr/>
                    <a:lstStyle/>
                    <a:p>
                      <a:pPr algn="ctr"/>
                      <a:r>
                        <a:rPr lang="id-ID" sz="1800" b="0" dirty="0" smtClean="0">
                          <a:solidFill>
                            <a:srgbClr val="800000"/>
                          </a:solidFill>
                        </a:rPr>
                        <a:t>Subyek</a:t>
                      </a:r>
                      <a:endParaRPr lang="en-US" sz="1800" b="0" dirty="0">
                        <a:solidFill>
                          <a:srgbClr val="800000"/>
                        </a:solidFill>
                      </a:endParaRPr>
                    </a:p>
                  </a:txBody>
                  <a:tcPr marL="99060" marR="99060" anchor="ctr">
                    <a:solidFill>
                      <a:schemeClr val="accent2">
                        <a:lumMod val="40000"/>
                        <a:lumOff val="60000"/>
                      </a:schemeClr>
                    </a:solidFill>
                  </a:tcPr>
                </a:tc>
                <a:tc gridSpan="3">
                  <a:txBody>
                    <a:bodyPr/>
                    <a:lstStyle/>
                    <a:p>
                      <a:pPr algn="ctr"/>
                      <a:r>
                        <a:rPr lang="en-US" sz="1400" b="1" dirty="0" smtClean="0">
                          <a:solidFill>
                            <a:srgbClr val="800000"/>
                          </a:solidFill>
                          <a:effectLst/>
                        </a:rPr>
                        <a:t>MANUSIA, BANGSA, NEGARA, TANAH AIR, DAN DUNIA</a:t>
                      </a:r>
                      <a:endParaRPr lang="en-US" sz="1400" b="1" dirty="0">
                        <a:solidFill>
                          <a:srgbClr val="800000"/>
                        </a:solidFill>
                        <a:effectLst/>
                      </a:endParaRPr>
                    </a:p>
                  </a:txBody>
                  <a:tcPr marL="99060" marR="99060">
                    <a:solidFill>
                      <a:schemeClr val="bg1"/>
                    </a:solidFill>
                  </a:tcPr>
                </a:tc>
                <a:tc hMerge="1">
                  <a:txBody>
                    <a:bodyPr/>
                    <a:lstStyle/>
                    <a:p>
                      <a:endParaRPr lang="en-US" dirty="0"/>
                    </a:p>
                  </a:txBody>
                  <a:tcPr/>
                </a:tc>
                <a:tc hMerge="1">
                  <a:txBody>
                    <a:bodyPr/>
                    <a:lstStyle/>
                    <a:p>
                      <a:endParaRPr lang="en-US" dirty="0"/>
                    </a:p>
                  </a:txBody>
                  <a:tcPr/>
                </a:tc>
              </a:tr>
            </a:tbl>
          </a:graphicData>
        </a:graphic>
      </p:graphicFrame>
      <p:sp>
        <p:nvSpPr>
          <p:cNvPr id="11" name="TextBox 10"/>
          <p:cNvSpPr txBox="1"/>
          <p:nvPr/>
        </p:nvSpPr>
        <p:spPr>
          <a:xfrm>
            <a:off x="272480" y="5589242"/>
            <a:ext cx="3586238" cy="1200329"/>
          </a:xfrm>
          <a:prstGeom prst="rect">
            <a:avLst/>
          </a:prstGeom>
          <a:noFill/>
        </p:spPr>
        <p:txBody>
          <a:bodyPr wrap="none">
            <a:spAutoFit/>
          </a:bodyPr>
          <a:lstStyle/>
          <a:p>
            <a:pPr fontAlgn="auto">
              <a:spcBef>
                <a:spcPts val="0"/>
              </a:spcBef>
              <a:spcAft>
                <a:spcPts val="0"/>
              </a:spcAft>
              <a:defRPr/>
            </a:pPr>
            <a:r>
              <a:rPr lang="en-US" sz="1200" dirty="0" err="1">
                <a:latin typeface="Arial" pitchFamily="34" charset="0"/>
                <a:ea typeface="+mn-ea"/>
                <a:cs typeface="Arial" pitchFamily="34" charset="0"/>
              </a:rPr>
              <a:t>Gradasi</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antar</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Satuan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Pendidikan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memperhatikan</a:t>
            </a:r>
            <a:r>
              <a:rPr lang="en-US" sz="1200" dirty="0">
                <a:latin typeface="Arial" pitchFamily="34" charset="0"/>
                <a:ea typeface="+mn-ea"/>
                <a:cs typeface="Arial" pitchFamily="34" charset="0"/>
              </a:rPr>
              <a:t>;</a:t>
            </a: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Perkembangan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psikologis</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anak</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Lingkup</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dan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kedalaman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materi</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Kesinambungan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Fungsi</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satuan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pendidikan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Lingkungan</a:t>
            </a:r>
            <a:endParaRPr lang="en-US" sz="1200" b="1" dirty="0">
              <a:latin typeface="Arial" pitchFamily="34" charset="0"/>
              <a:ea typeface="+mn-ea"/>
              <a:cs typeface="Arial" pitchFamily="34" charset="0"/>
            </a:endParaRPr>
          </a:p>
        </p:txBody>
      </p:sp>
      <p:sp>
        <p:nvSpPr>
          <p:cNvPr id="7172" name="TextBox 140"/>
          <p:cNvSpPr txBox="1">
            <a:spLocks noChangeArrowheads="1"/>
          </p:cNvSpPr>
          <p:nvPr/>
        </p:nvSpPr>
        <p:spPr bwMode="auto">
          <a:xfrm>
            <a:off x="0" y="35917"/>
            <a:ext cx="9906000" cy="584775"/>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dirty="0"/>
              <a:t>STANDAR KOMPETENSI LULUSAN (SKL) - </a:t>
            </a:r>
            <a:r>
              <a:rPr lang="id-ID" dirty="0" smtClean="0">
                <a:solidFill>
                  <a:schemeClr val="accent6">
                    <a:lumMod val="75000"/>
                  </a:schemeClr>
                </a:solidFill>
              </a:rPr>
              <a:t>RINCI</a:t>
            </a:r>
            <a:endParaRPr lang="en-US" dirty="0">
              <a:solidFill>
                <a:schemeClr val="accent6">
                  <a:lumMod val="75000"/>
                </a:schemeClr>
              </a:solidFill>
            </a:endParaRPr>
          </a:p>
        </p:txBody>
      </p:sp>
      <p:cxnSp>
        <p:nvCxnSpPr>
          <p:cNvPr id="5" name="Straight Connector 4"/>
          <p:cNvCxnSpPr/>
          <p:nvPr/>
        </p:nvCxnSpPr>
        <p:spPr>
          <a:xfrm>
            <a:off x="0" y="620688"/>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27</a:t>
            </a:fld>
            <a:endParaRPr lang="id-ID"/>
          </a:p>
        </p:txBody>
      </p:sp>
    </p:spTree>
    <p:extLst>
      <p:ext uri="{BB962C8B-B14F-4D97-AF65-F5344CB8AC3E}">
        <p14:creationId xmlns:p14="http://schemas.microsoft.com/office/powerpoint/2010/main" xmlns="" val="2017444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81794" y="5486402"/>
            <a:ext cx="3586238" cy="1200329"/>
          </a:xfrm>
          <a:prstGeom prst="rect">
            <a:avLst/>
          </a:prstGeom>
          <a:noFill/>
        </p:spPr>
        <p:txBody>
          <a:bodyPr wrap="none">
            <a:spAutoFit/>
          </a:bodyPr>
          <a:lstStyle/>
          <a:p>
            <a:pPr fontAlgn="auto">
              <a:spcBef>
                <a:spcPts val="0"/>
              </a:spcBef>
              <a:spcAft>
                <a:spcPts val="0"/>
              </a:spcAft>
              <a:defRPr/>
            </a:pPr>
            <a:r>
              <a:rPr lang="en-US" sz="1200" dirty="0" err="1">
                <a:latin typeface="Arial" pitchFamily="34" charset="0"/>
                <a:ea typeface="+mn-ea"/>
                <a:cs typeface="Arial" pitchFamily="34" charset="0"/>
              </a:rPr>
              <a:t>Gradasi</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antar</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Satuan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Pendidikan</a:t>
            </a:r>
            <a:r>
              <a:rPr lang="en-US" sz="1200" dirty="0">
                <a:latin typeface="Arial" pitchFamily="34" charset="0"/>
                <a:ea typeface="+mn-ea"/>
                <a:cs typeface="Arial" pitchFamily="34" charset="0"/>
              </a:rPr>
              <a:t> </a:t>
            </a:r>
            <a:r>
              <a:rPr lang="en-US" sz="1200" dirty="0" err="1">
                <a:latin typeface="Arial" pitchFamily="34" charset="0"/>
                <a:ea typeface="+mn-ea"/>
                <a:cs typeface="Arial" pitchFamily="34" charset="0"/>
              </a:rPr>
              <a:t>memperhatikan</a:t>
            </a:r>
            <a:r>
              <a:rPr lang="en-US" sz="1200" dirty="0">
                <a:latin typeface="Arial" pitchFamily="34" charset="0"/>
                <a:ea typeface="+mn-ea"/>
                <a:cs typeface="Arial" pitchFamily="34" charset="0"/>
              </a:rPr>
              <a:t>;</a:t>
            </a: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Perkembangan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psikologis</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anak</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Lingkup</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dan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kedalaman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materi</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Kesinambungan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Fungsi</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satuan</a:t>
            </a:r>
            <a:r>
              <a:rPr lang="en-US" sz="1200" b="1" dirty="0">
                <a:latin typeface="Arial" pitchFamily="34" charset="0"/>
                <a:ea typeface="+mn-ea"/>
                <a:cs typeface="Arial" pitchFamily="34" charset="0"/>
              </a:rPr>
              <a:t> </a:t>
            </a:r>
            <a:r>
              <a:rPr lang="en-US" sz="1200" b="1" dirty="0" err="1">
                <a:latin typeface="Arial" pitchFamily="34" charset="0"/>
                <a:ea typeface="+mn-ea"/>
                <a:cs typeface="Arial" pitchFamily="34" charset="0"/>
              </a:rPr>
              <a:t>pendidikan</a:t>
            </a:r>
            <a:endParaRPr lang="en-US" sz="1200" b="1" dirty="0">
              <a:latin typeface="Arial" pitchFamily="34" charset="0"/>
              <a:ea typeface="+mn-ea"/>
              <a:cs typeface="Arial" pitchFamily="34" charset="0"/>
            </a:endParaRPr>
          </a:p>
          <a:p>
            <a:pPr marL="342900" indent="-342900" fontAlgn="auto">
              <a:spcBef>
                <a:spcPts val="0"/>
              </a:spcBef>
              <a:spcAft>
                <a:spcPts val="0"/>
              </a:spcAft>
              <a:buFontTx/>
              <a:buAutoNum type="arabicPeriod"/>
              <a:defRPr/>
            </a:pPr>
            <a:r>
              <a:rPr lang="en-US" sz="1200" b="1" dirty="0" err="1">
                <a:latin typeface="Arial" pitchFamily="34" charset="0"/>
                <a:ea typeface="+mn-ea"/>
                <a:cs typeface="Arial" pitchFamily="34" charset="0"/>
              </a:rPr>
              <a:t>Lingkungan</a:t>
            </a:r>
            <a:endParaRPr lang="en-US" sz="1200" b="1" dirty="0">
              <a:latin typeface="Arial" pitchFamily="34" charset="0"/>
              <a:ea typeface="+mn-ea"/>
              <a:cs typeface="Arial" pitchFamily="34" charset="0"/>
            </a:endParaRPr>
          </a:p>
        </p:txBody>
      </p:sp>
      <p:sp>
        <p:nvSpPr>
          <p:cNvPr id="8195" name="TextBox 140"/>
          <p:cNvSpPr txBox="1">
            <a:spLocks noChangeArrowheads="1"/>
          </p:cNvSpPr>
          <p:nvPr/>
        </p:nvSpPr>
        <p:spPr bwMode="auto">
          <a:xfrm>
            <a:off x="0" y="-27384"/>
            <a:ext cx="9906000" cy="584775"/>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dirty="0"/>
              <a:t>STANDAR KOMPETENSI LULUSAN (SKL) </a:t>
            </a:r>
            <a:r>
              <a:rPr lang="en-US" dirty="0">
                <a:solidFill>
                  <a:schemeClr val="accent6">
                    <a:lumMod val="75000"/>
                  </a:schemeClr>
                </a:solidFill>
              </a:rPr>
              <a:t>- RINGKAS</a:t>
            </a:r>
          </a:p>
        </p:txBody>
      </p:sp>
      <p:graphicFrame>
        <p:nvGraphicFramePr>
          <p:cNvPr id="5" name="Table 4"/>
          <p:cNvGraphicFramePr>
            <a:graphicFrameLocks noGrp="1"/>
          </p:cNvGraphicFramePr>
          <p:nvPr>
            <p:extLst>
              <p:ext uri="{D42A27DB-BD31-4B8C-83A1-F6EECF244321}">
                <p14:modId xmlns:p14="http://schemas.microsoft.com/office/powerpoint/2010/main" xmlns="" val="4154064073"/>
              </p:ext>
            </p:extLst>
          </p:nvPr>
        </p:nvGraphicFramePr>
        <p:xfrm>
          <a:off x="165101" y="781521"/>
          <a:ext cx="9497151" cy="4552481"/>
        </p:xfrm>
        <a:graphic>
          <a:graphicData uri="http://schemas.openxmlformats.org/drawingml/2006/table">
            <a:tbl>
              <a:tblPr firstRow="1" bandRow="1">
                <a:tableStyleId>{3C2FFA5D-87B4-456A-9821-1D502468CF0F}</a:tableStyleId>
              </a:tblPr>
              <a:tblGrid>
                <a:gridCol w="1685515"/>
                <a:gridCol w="2526320"/>
                <a:gridCol w="2376264"/>
                <a:gridCol w="2909052"/>
              </a:tblGrid>
              <a:tr h="505230">
                <a:tc>
                  <a:txBody>
                    <a:bodyPr/>
                    <a:lstStyle/>
                    <a:p>
                      <a:pPr algn="ctr"/>
                      <a:r>
                        <a:rPr lang="en-US" sz="1800" dirty="0" smtClean="0"/>
                        <a:t>DOMAIN</a:t>
                      </a:r>
                      <a:endParaRPr lang="en-US" sz="1800" dirty="0"/>
                    </a:p>
                  </a:txBody>
                  <a:tcPr marL="99060" marR="99060">
                    <a:solidFill>
                      <a:schemeClr val="bg1">
                        <a:lumMod val="50000"/>
                      </a:schemeClr>
                    </a:solidFill>
                  </a:tcPr>
                </a:tc>
                <a:tc>
                  <a:txBody>
                    <a:bodyPr/>
                    <a:lstStyle/>
                    <a:p>
                      <a:pPr algn="ctr"/>
                      <a:r>
                        <a:rPr lang="en-US" sz="1800" dirty="0" smtClean="0"/>
                        <a:t>SD</a:t>
                      </a:r>
                      <a:endParaRPr lang="en-US" sz="1800" dirty="0"/>
                    </a:p>
                  </a:txBody>
                  <a:tcPr marL="99060" marR="99060">
                    <a:solidFill>
                      <a:schemeClr val="bg1">
                        <a:lumMod val="50000"/>
                      </a:schemeClr>
                    </a:solidFill>
                  </a:tcPr>
                </a:tc>
                <a:tc>
                  <a:txBody>
                    <a:bodyPr/>
                    <a:lstStyle/>
                    <a:p>
                      <a:pPr algn="ctr"/>
                      <a:r>
                        <a:rPr lang="en-US" sz="1800" dirty="0" smtClean="0"/>
                        <a:t>SMP</a:t>
                      </a:r>
                      <a:endParaRPr lang="en-US" sz="1800" dirty="0"/>
                    </a:p>
                  </a:txBody>
                  <a:tcPr marL="99060" marR="99060">
                    <a:solidFill>
                      <a:schemeClr val="bg1">
                        <a:lumMod val="50000"/>
                      </a:schemeClr>
                    </a:solidFill>
                  </a:tcPr>
                </a:tc>
                <a:tc>
                  <a:txBody>
                    <a:bodyPr/>
                    <a:lstStyle/>
                    <a:p>
                      <a:pPr algn="ctr"/>
                      <a:r>
                        <a:rPr lang="en-US" sz="1800" dirty="0" smtClean="0"/>
                        <a:t>SMA-SMK</a:t>
                      </a:r>
                      <a:endParaRPr lang="en-US" sz="1800" dirty="0"/>
                    </a:p>
                  </a:txBody>
                  <a:tcPr marL="99060" marR="99060">
                    <a:solidFill>
                      <a:schemeClr val="bg1">
                        <a:lumMod val="50000"/>
                      </a:schemeClr>
                    </a:solidFill>
                  </a:tcPr>
                </a:tc>
              </a:tr>
              <a:tr h="469159">
                <a:tc rowSpan="2">
                  <a:txBody>
                    <a:bodyPr/>
                    <a:lstStyle/>
                    <a:p>
                      <a:pPr algn="ctr"/>
                      <a:endParaRPr lang="en-US" sz="1600" b="1" dirty="0" smtClean="0"/>
                    </a:p>
                    <a:p>
                      <a:pPr algn="ctr"/>
                      <a:endParaRPr lang="en-US" sz="1600" b="1" dirty="0" smtClean="0"/>
                    </a:p>
                    <a:p>
                      <a:pPr algn="ctr"/>
                      <a:endParaRPr lang="en-US" sz="1600" b="1" dirty="0" smtClean="0"/>
                    </a:p>
                    <a:p>
                      <a:pPr algn="ctr"/>
                      <a:r>
                        <a:rPr lang="en-US" sz="1800" b="1" dirty="0" smtClean="0">
                          <a:solidFill>
                            <a:schemeClr val="accent1">
                              <a:lumMod val="75000"/>
                            </a:schemeClr>
                          </a:solidFill>
                        </a:rPr>
                        <a:t>SIKAP</a:t>
                      </a:r>
                      <a:endParaRPr lang="en-US" sz="2000" b="1" dirty="0">
                        <a:solidFill>
                          <a:schemeClr val="accent1">
                            <a:lumMod val="75000"/>
                          </a:schemeClr>
                        </a:solidFill>
                      </a:endParaRPr>
                    </a:p>
                  </a:txBody>
                  <a:tcPr marL="99060" marR="99060">
                    <a:solidFill>
                      <a:srgbClr val="8EB4E3"/>
                    </a:solidFill>
                  </a:tcPr>
                </a:tc>
                <a:tc gridSpan="3">
                  <a:txBody>
                    <a:bodyPr/>
                    <a:lstStyle/>
                    <a:p>
                      <a:pPr algn="ctr"/>
                      <a:r>
                        <a:rPr lang="en-US" sz="1600" b="1" dirty="0" err="1" smtClean="0">
                          <a:solidFill>
                            <a:srgbClr val="FFFF00"/>
                          </a:solidFill>
                          <a:effectLst>
                            <a:outerShdw blurRad="38100" dist="38100" dir="2700000" algn="tl">
                              <a:srgbClr val="000000">
                                <a:alpha val="43137"/>
                              </a:srgbClr>
                            </a:outerShdw>
                          </a:effectLst>
                        </a:rPr>
                        <a:t>Menerima</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Menanggapi</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Menghargai</a:t>
                      </a:r>
                      <a:r>
                        <a:rPr lang="en-US" sz="1600" b="1" dirty="0" smtClean="0">
                          <a:solidFill>
                            <a:srgbClr val="FFFF00"/>
                          </a:solidFill>
                          <a:effectLst>
                            <a:outerShdw blurRad="38100" dist="38100" dir="2700000" algn="tl">
                              <a:srgbClr val="000000">
                                <a:alpha val="43137"/>
                              </a:srgbClr>
                            </a:outerShdw>
                          </a:effectLst>
                        </a:rPr>
                        <a:t> + </a:t>
                      </a:r>
                      <a:r>
                        <a:rPr lang="id-ID" sz="1600" b="1" dirty="0" smtClean="0">
                          <a:solidFill>
                            <a:srgbClr val="FFFF00"/>
                          </a:solidFill>
                          <a:effectLst>
                            <a:outerShdw blurRad="38100" dist="38100" dir="2700000" algn="tl">
                              <a:srgbClr val="000000">
                                <a:alpha val="43137"/>
                              </a:srgbClr>
                            </a:outerShdw>
                          </a:effectLst>
                        </a:rPr>
                        <a:t>Menghayati </a:t>
                      </a:r>
                      <a:r>
                        <a:rPr lang="en-US" sz="1600" b="1" dirty="0" smtClean="0">
                          <a:solidFill>
                            <a:srgbClr val="FFFF00"/>
                          </a:solidFill>
                          <a:effectLst>
                            <a:outerShdw blurRad="38100" dist="38100" dir="2700000" algn="tl">
                              <a:srgbClr val="000000">
                                <a:alpha val="43137"/>
                              </a:srgbClr>
                            </a:outerShdw>
                          </a:effectLst>
                        </a:rPr>
                        <a:t>+ </a:t>
                      </a:r>
                      <a:r>
                        <a:rPr lang="id-ID" sz="1600" b="1" dirty="0" smtClean="0">
                          <a:solidFill>
                            <a:srgbClr val="FFFF00"/>
                          </a:solidFill>
                          <a:effectLst>
                            <a:outerShdw blurRad="38100" dist="38100" dir="2700000" algn="tl">
                              <a:srgbClr val="000000">
                                <a:alpha val="43137"/>
                              </a:srgbClr>
                            </a:outerShdw>
                          </a:effectLst>
                        </a:rPr>
                        <a:t>Mengamalkan</a:t>
                      </a:r>
                      <a:endParaRPr lang="en-US" sz="1600" b="1" dirty="0">
                        <a:solidFill>
                          <a:srgbClr val="FFFF00"/>
                        </a:solidFill>
                        <a:effectLst>
                          <a:outerShdw blurRad="38100" dist="38100" dir="2700000" algn="tl">
                            <a:srgbClr val="000000">
                              <a:alpha val="43137"/>
                            </a:srgbClr>
                          </a:outerShdw>
                        </a:effectLst>
                      </a:endParaRPr>
                    </a:p>
                  </a:txBody>
                  <a:tcPr marL="99060" marR="99060">
                    <a:solidFill>
                      <a:schemeClr val="accent1">
                        <a:lumMod val="75000"/>
                      </a:schemeClr>
                    </a:solidFill>
                  </a:tcPr>
                </a:tc>
                <a:tc hMerge="1">
                  <a:txBody>
                    <a:bodyPr/>
                    <a:lstStyle/>
                    <a:p>
                      <a:pPr algn="ctr"/>
                      <a:endParaRPr lang="en-US" sz="1600" b="1" dirty="0"/>
                    </a:p>
                  </a:txBody>
                  <a:tcPr>
                    <a:solidFill>
                      <a:schemeClr val="accent1">
                        <a:lumMod val="20000"/>
                        <a:lumOff val="80000"/>
                      </a:schemeClr>
                    </a:solidFill>
                  </a:tcPr>
                </a:tc>
                <a:tc hMerge="1">
                  <a:txBody>
                    <a:bodyPr/>
                    <a:lstStyle/>
                    <a:p>
                      <a:pPr algn="ctr"/>
                      <a:endParaRPr lang="en-US" sz="1600" b="1" dirty="0"/>
                    </a:p>
                  </a:txBody>
                  <a:tcPr>
                    <a:solidFill>
                      <a:schemeClr val="accent1">
                        <a:lumMod val="20000"/>
                        <a:lumOff val="80000"/>
                      </a:schemeClr>
                    </a:solidFill>
                  </a:tcPr>
                </a:tc>
              </a:tr>
              <a:tr h="1190781">
                <a:tc vMerge="1">
                  <a:txBody>
                    <a:bodyPr/>
                    <a:lstStyle/>
                    <a:p>
                      <a:endParaRPr lang="en-US" sz="1400" dirty="0"/>
                    </a:p>
                  </a:txBody>
                  <a:tcPr>
                    <a:solidFill>
                      <a:schemeClr val="accent5">
                        <a:lumMod val="40000"/>
                        <a:lumOff val="60000"/>
                      </a:schemeClr>
                    </a:solidFill>
                  </a:tcPr>
                </a:tc>
                <a:tc gridSpan="3">
                  <a:txBody>
                    <a:bodyPr/>
                    <a:lstStyle/>
                    <a:p>
                      <a:pPr algn="ctr"/>
                      <a:endParaRPr lang="en-US" sz="1400" b="1" dirty="0" smtClean="0">
                        <a:solidFill>
                          <a:srgbClr val="000090"/>
                        </a:solidFill>
                      </a:endParaRPr>
                    </a:p>
                    <a:p>
                      <a:pPr algn="ctr"/>
                      <a:r>
                        <a:rPr lang="en-US" sz="1400" b="1" dirty="0" smtClean="0">
                          <a:solidFill>
                            <a:srgbClr val="000090"/>
                          </a:solidFill>
                        </a:rPr>
                        <a:t>PRIBADI YANG BERIMAN, BERAKHLAK MULIA, PERCAYA DIRI, DAN BERTANGGUNG JAWAB DALAM BERINTERAKSI SECARA EFEKTIF DENGAN LINGKUNGAN SOSIAL, ALAM SEKITAR, SERTA DUNIA DAN PERADABANNYA </a:t>
                      </a:r>
                    </a:p>
                  </a:txBody>
                  <a:tcPr marL="99060" marR="99060">
                    <a:solidFill>
                      <a:schemeClr val="accent1">
                        <a:lumMod val="20000"/>
                        <a:lumOff val="80000"/>
                      </a:schemeClr>
                    </a:solidFill>
                  </a:tcPr>
                </a:tc>
                <a:tc hMerge="1">
                  <a:txBody>
                    <a:bodyPr/>
                    <a:lstStyle/>
                    <a:p>
                      <a:endParaRPr lang="en-US"/>
                    </a:p>
                  </a:txBody>
                  <a:tcPr/>
                </a:tc>
                <a:tc hMerge="1">
                  <a:txBody>
                    <a:bodyPr/>
                    <a:lstStyle/>
                    <a:p>
                      <a:endParaRPr lang="en-US" dirty="0"/>
                    </a:p>
                  </a:txBody>
                  <a:tcPr/>
                </a:tc>
              </a:tr>
              <a:tr h="469159">
                <a:tc rowSpan="2">
                  <a:txBody>
                    <a:bodyPr/>
                    <a:lstStyle/>
                    <a:p>
                      <a:pPr algn="ctr"/>
                      <a:endParaRPr lang="en-US" sz="1600" b="1" dirty="0" smtClean="0"/>
                    </a:p>
                    <a:p>
                      <a:pPr algn="ctr"/>
                      <a:endParaRPr lang="en-US" sz="1600" b="1" dirty="0" smtClean="0"/>
                    </a:p>
                    <a:p>
                      <a:pPr algn="ctr"/>
                      <a:r>
                        <a:rPr lang="en-US" sz="1600" b="1" dirty="0" smtClean="0">
                          <a:solidFill>
                            <a:srgbClr val="008000"/>
                          </a:solidFill>
                        </a:rPr>
                        <a:t>KETERAMPILAN</a:t>
                      </a:r>
                      <a:endParaRPr lang="en-US" sz="1600" b="1" dirty="0">
                        <a:solidFill>
                          <a:srgbClr val="008000"/>
                        </a:solidFill>
                      </a:endParaRPr>
                    </a:p>
                  </a:txBody>
                  <a:tcPr marL="99060" marR="99060">
                    <a:solidFill>
                      <a:srgbClr val="CCFFCC"/>
                    </a:solidFill>
                  </a:tcPr>
                </a:tc>
                <a:tc gridSpan="3">
                  <a:txBody>
                    <a:bodyPr/>
                    <a:lstStyle/>
                    <a:p>
                      <a:pPr algn="ctr"/>
                      <a:r>
                        <a:rPr lang="en-US" sz="1600" b="1" dirty="0" smtClean="0">
                          <a:solidFill>
                            <a:srgbClr val="FFFF00"/>
                          </a:solidFill>
                          <a:effectLst>
                            <a:outerShdw blurRad="38100" dist="38100" dir="2700000" algn="tl">
                              <a:srgbClr val="000000">
                                <a:alpha val="43137"/>
                              </a:srgbClr>
                            </a:outerShdw>
                          </a:effectLst>
                        </a:rPr>
                        <a:t>M</a:t>
                      </a:r>
                      <a:r>
                        <a:rPr lang="id-ID" sz="1600" b="1" dirty="0" smtClean="0">
                          <a:solidFill>
                            <a:srgbClr val="FFFF00"/>
                          </a:solidFill>
                          <a:effectLst>
                            <a:outerShdw blurRad="38100" dist="38100" dir="2700000" algn="tl">
                              <a:srgbClr val="000000">
                                <a:alpha val="43137"/>
                              </a:srgbClr>
                            </a:outerShdw>
                          </a:effectLst>
                        </a:rPr>
                        <a:t>engamati + Menanya + Mencoba + Mengolah + Menyaji + Menalar + Mencipta</a:t>
                      </a:r>
                      <a:endParaRPr lang="en-US" sz="1600" b="1" dirty="0">
                        <a:solidFill>
                          <a:srgbClr val="FFFF00"/>
                        </a:solidFill>
                        <a:effectLst>
                          <a:outerShdw blurRad="38100" dist="38100" dir="2700000" algn="tl">
                            <a:srgbClr val="000000">
                              <a:alpha val="43137"/>
                            </a:srgbClr>
                          </a:outerShdw>
                        </a:effectLst>
                      </a:endParaRPr>
                    </a:p>
                  </a:txBody>
                  <a:tcPr marL="99060" marR="99060">
                    <a:solidFill>
                      <a:schemeClr val="accent3">
                        <a:lumMod val="50000"/>
                      </a:schemeClr>
                    </a:solidFill>
                  </a:tcPr>
                </a:tc>
                <a:tc hMerge="1">
                  <a:txBody>
                    <a:bodyPr/>
                    <a:lstStyle/>
                    <a:p>
                      <a:pPr algn="ctr"/>
                      <a:endParaRPr lang="en-US" sz="1600" b="1" dirty="0"/>
                    </a:p>
                  </a:txBody>
                  <a:tcPr>
                    <a:solidFill>
                      <a:schemeClr val="accent3">
                        <a:lumMod val="20000"/>
                        <a:lumOff val="80000"/>
                      </a:schemeClr>
                    </a:solidFill>
                  </a:tcPr>
                </a:tc>
                <a:tc hMerge="1">
                  <a:txBody>
                    <a:bodyPr/>
                    <a:lstStyle/>
                    <a:p>
                      <a:pPr algn="ctr"/>
                      <a:endParaRPr lang="en-US" sz="1600" b="1" dirty="0"/>
                    </a:p>
                  </a:txBody>
                  <a:tcPr>
                    <a:solidFill>
                      <a:schemeClr val="accent3">
                        <a:lumMod val="20000"/>
                        <a:lumOff val="80000"/>
                      </a:schemeClr>
                    </a:solidFill>
                  </a:tcPr>
                </a:tc>
              </a:tr>
              <a:tr h="821905">
                <a:tc vMerge="1">
                  <a:txBody>
                    <a:bodyPr/>
                    <a:lstStyle/>
                    <a:p>
                      <a:endParaRPr lang="en-US" sz="1400" dirty="0"/>
                    </a:p>
                  </a:txBody>
                  <a:tcPr>
                    <a:solidFill>
                      <a:schemeClr val="accent3">
                        <a:lumMod val="60000"/>
                        <a:lumOff val="40000"/>
                      </a:schemeClr>
                    </a:solidFill>
                  </a:tcPr>
                </a:tc>
                <a:tc gridSpan="3">
                  <a:txBody>
                    <a:bodyPr/>
                    <a:lstStyle/>
                    <a:p>
                      <a:pPr algn="ctr"/>
                      <a:endParaRPr lang="en-US" sz="1400" b="1" dirty="0" smtClean="0">
                        <a:solidFill>
                          <a:srgbClr val="008000"/>
                        </a:solidFill>
                      </a:endParaRPr>
                    </a:p>
                    <a:p>
                      <a:pPr algn="ctr"/>
                      <a:r>
                        <a:rPr lang="en-US" sz="1400" b="1" dirty="0" smtClean="0">
                          <a:solidFill>
                            <a:srgbClr val="008000"/>
                          </a:solidFill>
                        </a:rPr>
                        <a:t>PRIBADI YANG BERKEMAMPUAN PIKIR DAN TINDAK YANG EFEKTIF DAN KREATIF DALAM RANAH ABSTRAK DAN KONKRET</a:t>
                      </a:r>
                    </a:p>
                  </a:txBody>
                  <a:tcPr marL="99060" marR="99060">
                    <a:solidFill>
                      <a:schemeClr val="accent3">
                        <a:lumMod val="20000"/>
                        <a:lumOff val="80000"/>
                      </a:schemeClr>
                    </a:solidFill>
                  </a:tcPr>
                </a:tc>
                <a:tc hMerge="1">
                  <a:txBody>
                    <a:bodyPr/>
                    <a:lstStyle/>
                    <a:p>
                      <a:endParaRPr lang="en-US" sz="1400" dirty="0"/>
                    </a:p>
                  </a:txBody>
                  <a:tcPr>
                    <a:solidFill>
                      <a:schemeClr val="accent3">
                        <a:lumMod val="60000"/>
                        <a:lumOff val="40000"/>
                      </a:schemeClr>
                    </a:solidFill>
                  </a:tcPr>
                </a:tc>
                <a:tc hMerge="1">
                  <a:txBody>
                    <a:bodyPr/>
                    <a:lstStyle/>
                    <a:p>
                      <a:endParaRPr lang="en-US" sz="1400" dirty="0"/>
                    </a:p>
                  </a:txBody>
                  <a:tcPr>
                    <a:solidFill>
                      <a:schemeClr val="accent3">
                        <a:lumMod val="60000"/>
                        <a:lumOff val="40000"/>
                      </a:schemeClr>
                    </a:solidFill>
                  </a:tcPr>
                </a:tc>
              </a:tr>
              <a:tr h="469159">
                <a:tc rowSpan="2">
                  <a:txBody>
                    <a:bodyPr/>
                    <a:lstStyle/>
                    <a:p>
                      <a:pPr algn="ctr"/>
                      <a:endParaRPr lang="en-US" sz="1600" b="1" dirty="0" smtClean="0"/>
                    </a:p>
                    <a:p>
                      <a:pPr algn="ctr"/>
                      <a:endParaRPr lang="en-US" sz="1600" b="1" dirty="0" smtClean="0"/>
                    </a:p>
                    <a:p>
                      <a:pPr algn="ctr"/>
                      <a:r>
                        <a:rPr lang="en-US" sz="1600" b="1" dirty="0" smtClean="0">
                          <a:solidFill>
                            <a:srgbClr val="800000"/>
                          </a:solidFill>
                        </a:rPr>
                        <a:t>PENGETAHUAN</a:t>
                      </a:r>
                      <a:endParaRPr lang="en-US" sz="1600" b="1" dirty="0">
                        <a:solidFill>
                          <a:srgbClr val="800000"/>
                        </a:solidFill>
                      </a:endParaRPr>
                    </a:p>
                  </a:txBody>
                  <a:tcPr marL="99060" marR="99060">
                    <a:solidFill>
                      <a:schemeClr val="accent2">
                        <a:lumMod val="40000"/>
                        <a:lumOff val="60000"/>
                      </a:schemeClr>
                    </a:solidFill>
                  </a:tcPr>
                </a:tc>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err="1" smtClean="0">
                          <a:solidFill>
                            <a:srgbClr val="FFFF00"/>
                          </a:solidFill>
                          <a:effectLst>
                            <a:outerShdw blurRad="38100" dist="38100" dir="2700000" algn="tl">
                              <a:srgbClr val="000000">
                                <a:alpha val="43137"/>
                              </a:srgbClr>
                            </a:outerShdw>
                          </a:effectLst>
                        </a:rPr>
                        <a:t>Mengetahui</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Memahami</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Menerapkan</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Menganalisa</a:t>
                      </a:r>
                      <a:r>
                        <a:rPr lang="en-US" sz="1600" b="1" dirty="0" smtClean="0">
                          <a:solidFill>
                            <a:srgbClr val="FFFF00"/>
                          </a:solidFill>
                          <a:effectLst>
                            <a:outerShdw blurRad="38100" dist="38100" dir="2700000" algn="tl">
                              <a:srgbClr val="000000">
                                <a:alpha val="43137"/>
                              </a:srgbClr>
                            </a:outerShdw>
                          </a:effectLst>
                        </a:rPr>
                        <a:t> + </a:t>
                      </a:r>
                      <a:r>
                        <a:rPr lang="en-US" sz="1600" b="1" dirty="0" err="1" smtClean="0">
                          <a:solidFill>
                            <a:srgbClr val="FFFF00"/>
                          </a:solidFill>
                          <a:effectLst>
                            <a:outerShdw blurRad="38100" dist="38100" dir="2700000" algn="tl">
                              <a:srgbClr val="000000">
                                <a:alpha val="43137"/>
                              </a:srgbClr>
                            </a:outerShdw>
                          </a:effectLst>
                        </a:rPr>
                        <a:t>Mengevaluasi</a:t>
                      </a:r>
                      <a:endParaRPr lang="en-US" sz="1600" b="1" dirty="0" smtClean="0">
                        <a:solidFill>
                          <a:srgbClr val="FFFF00"/>
                        </a:solidFill>
                        <a:effectLst>
                          <a:outerShdw blurRad="38100" dist="38100" dir="2700000" algn="tl">
                            <a:srgbClr val="000000">
                              <a:alpha val="43137"/>
                            </a:srgbClr>
                          </a:outerShdw>
                        </a:effectLst>
                      </a:endParaRPr>
                    </a:p>
                  </a:txBody>
                  <a:tcPr marL="99060" marR="99060">
                    <a:solidFill>
                      <a:srgbClr val="C00000"/>
                    </a:solidFill>
                  </a:tcPr>
                </a:tc>
                <a:tc hMerge="1">
                  <a:txBody>
                    <a:bodyPr/>
                    <a:lstStyle/>
                    <a:p>
                      <a:pPr algn="ctr"/>
                      <a:endParaRPr lang="en-US" sz="1600" b="1" dirty="0"/>
                    </a:p>
                  </a:txBody>
                  <a:tcPr/>
                </a:tc>
                <a:tc hMerge="1">
                  <a:txBody>
                    <a:bodyPr/>
                    <a:lstStyle/>
                    <a:p>
                      <a:pPr algn="ctr"/>
                      <a:endParaRPr lang="en-US" sz="1600" b="1" dirty="0"/>
                    </a:p>
                  </a:txBody>
                  <a:tcPr/>
                </a:tc>
              </a:tr>
              <a:tr h="627088">
                <a:tc vMerge="1">
                  <a:txBody>
                    <a:bodyPr/>
                    <a:lstStyle/>
                    <a:p>
                      <a:endParaRPr lang="en-US" sz="1400" dirty="0"/>
                    </a:p>
                  </a:txBody>
                  <a:tcPr>
                    <a:solidFill>
                      <a:srgbClr val="CCFFCC"/>
                    </a:solidFill>
                  </a:tcPr>
                </a:tc>
                <a:tc gridSpan="3">
                  <a:txBody>
                    <a:bodyPr/>
                    <a:lstStyle/>
                    <a:p>
                      <a:pPr algn="ctr"/>
                      <a:r>
                        <a:rPr lang="cs-CZ" sz="1400" b="1" dirty="0" smtClean="0">
                          <a:solidFill>
                            <a:srgbClr val="800000"/>
                          </a:solidFill>
                        </a:rPr>
                        <a:t>PRIBADI YANG MENGUASAI ILMU PENGETAHUAN, TEKNOLOGI, SENI, BUDAYA </a:t>
                      </a:r>
                      <a:r>
                        <a:rPr lang="id-ID" sz="1400" b="1" dirty="0" smtClean="0">
                          <a:solidFill>
                            <a:srgbClr val="800000"/>
                          </a:solidFill>
                        </a:rPr>
                        <a:t>YANG</a:t>
                      </a:r>
                      <a:r>
                        <a:rPr lang="cs-CZ" sz="1400" b="1" dirty="0" smtClean="0">
                          <a:solidFill>
                            <a:srgbClr val="800000"/>
                          </a:solidFill>
                        </a:rPr>
                        <a:t> BERWAWASAN </a:t>
                      </a:r>
                      <a:r>
                        <a:rPr lang="id-ID" sz="1400" b="1" dirty="0" smtClean="0">
                          <a:solidFill>
                            <a:srgbClr val="800000"/>
                          </a:solidFill>
                        </a:rPr>
                        <a:t>KEMANUSIAAN, </a:t>
                      </a:r>
                      <a:r>
                        <a:rPr lang="cs-CZ" sz="1400" b="1" dirty="0" smtClean="0">
                          <a:solidFill>
                            <a:srgbClr val="800000"/>
                          </a:solidFill>
                        </a:rPr>
                        <a:t>KEBANGSAAN, KENEGARAAN, DAN PERADABAN</a:t>
                      </a:r>
                    </a:p>
                  </a:txBody>
                  <a:tcPr marL="99060" marR="99060">
                    <a:solidFill>
                      <a:schemeClr val="accent2">
                        <a:lumMod val="20000"/>
                        <a:lumOff val="80000"/>
                      </a:schemeClr>
                    </a:solidFill>
                  </a:tcPr>
                </a:tc>
                <a:tc hMerge="1">
                  <a:txBody>
                    <a:bodyPr/>
                    <a:lstStyle/>
                    <a:p>
                      <a:endParaRPr lang="en-US" dirty="0"/>
                    </a:p>
                  </a:txBody>
                  <a:tcPr/>
                </a:tc>
                <a:tc hMerge="1">
                  <a:txBody>
                    <a:bodyPr/>
                    <a:lstStyle/>
                    <a:p>
                      <a:endParaRPr lang="en-US" dirty="0"/>
                    </a:p>
                  </a:txBody>
                  <a:tcPr/>
                </a:tc>
              </a:tr>
            </a:tbl>
          </a:graphicData>
        </a:graphic>
      </p:graphicFrame>
      <p:cxnSp>
        <p:nvCxnSpPr>
          <p:cNvPr id="6" name="Straight Connector 5"/>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28</a:t>
            </a:fld>
            <a:endParaRPr lang="id-ID"/>
          </a:p>
        </p:txBody>
      </p:sp>
    </p:spTree>
    <p:extLst>
      <p:ext uri="{BB962C8B-B14F-4D97-AF65-F5344CB8AC3E}">
        <p14:creationId xmlns:p14="http://schemas.microsoft.com/office/powerpoint/2010/main" xmlns="" val="648451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906000" cy="762000"/>
          </a:xfrm>
        </p:spPr>
        <p:txBody>
          <a:bodyPr vert="horz" lIns="91440" tIns="45720" rIns="91440" bIns="45720" rtlCol="0" anchor="ctr">
            <a:normAutofit fontScale="92500"/>
          </a:bodyPr>
          <a:lstStyle/>
          <a:p>
            <a:r>
              <a:rPr lang="id-ID" sz="4000" b="1" dirty="0" smtClean="0">
                <a:solidFill>
                  <a:schemeClr val="accent5">
                    <a:lumMod val="75000"/>
                  </a:schemeClr>
                </a:solidFill>
              </a:rPr>
              <a:t>Pertimbangan dalam Perumusan </a:t>
            </a:r>
            <a:r>
              <a:rPr lang="id-ID" sz="4000" b="1" dirty="0" smtClean="0">
                <a:solidFill>
                  <a:schemeClr val="accent6">
                    <a:lumMod val="75000"/>
                  </a:schemeClr>
                </a:solidFill>
              </a:rPr>
              <a:t>SKL</a:t>
            </a:r>
            <a:endParaRPr lang="id-ID" sz="4000" b="1" dirty="0">
              <a:solidFill>
                <a:schemeClr val="accent6">
                  <a:lumMod val="75000"/>
                </a:schemeClr>
              </a:solidFill>
            </a:endParaRPr>
          </a:p>
        </p:txBody>
      </p:sp>
      <p:grpSp>
        <p:nvGrpSpPr>
          <p:cNvPr id="2" name="Group 34"/>
          <p:cNvGrpSpPr>
            <a:grpSpLocks/>
          </p:cNvGrpSpPr>
          <p:nvPr/>
        </p:nvGrpSpPr>
        <p:grpSpPr bwMode="auto">
          <a:xfrm>
            <a:off x="128464" y="1052736"/>
            <a:ext cx="5688632" cy="4680520"/>
            <a:chOff x="1524000" y="1143000"/>
            <a:chExt cx="5867400" cy="5181600"/>
          </a:xfrm>
        </p:grpSpPr>
        <p:sp>
          <p:nvSpPr>
            <p:cNvPr id="10" name="Rectangle 9"/>
            <p:cNvSpPr/>
            <p:nvPr/>
          </p:nvSpPr>
          <p:spPr>
            <a:xfrm>
              <a:off x="1524000" y="1143000"/>
              <a:ext cx="5867400" cy="5181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rgbClr val="C00000"/>
                  </a:solidFill>
                </a:rPr>
                <a:t>Dunia (Peradaban) Global</a:t>
              </a:r>
            </a:p>
          </p:txBody>
        </p:sp>
        <p:sp>
          <p:nvSpPr>
            <p:cNvPr id="9" name="Rectangle 8"/>
            <p:cNvSpPr/>
            <p:nvPr/>
          </p:nvSpPr>
          <p:spPr>
            <a:xfrm>
              <a:off x="1981200" y="1752600"/>
              <a:ext cx="4876800" cy="41148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accent4">
                      <a:lumMod val="50000"/>
                    </a:schemeClr>
                  </a:solidFill>
                </a:rPr>
                <a:t>Negara</a:t>
              </a:r>
            </a:p>
          </p:txBody>
        </p:sp>
        <p:sp>
          <p:nvSpPr>
            <p:cNvPr id="8" name="Rectangle 7"/>
            <p:cNvSpPr/>
            <p:nvPr/>
          </p:nvSpPr>
          <p:spPr>
            <a:xfrm>
              <a:off x="2514600" y="2286000"/>
              <a:ext cx="3810000" cy="3124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tx1"/>
                  </a:solidFill>
                </a:rPr>
                <a:t>Sosial-Ekonomi-Budaya</a:t>
              </a:r>
            </a:p>
          </p:txBody>
        </p:sp>
        <p:sp>
          <p:nvSpPr>
            <p:cNvPr id="5" name="Rectangle 4"/>
            <p:cNvSpPr/>
            <p:nvPr/>
          </p:nvSpPr>
          <p:spPr>
            <a:xfrm>
              <a:off x="4419600" y="2819400"/>
              <a:ext cx="1447800" cy="2057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
            <a:lstStyle/>
            <a:p>
              <a:pPr algn="ctr">
                <a:lnSpc>
                  <a:spcPts val="1800"/>
                </a:lnSpc>
                <a:defRPr/>
              </a:pPr>
              <a:r>
                <a:rPr lang="id-ID" sz="2400" dirty="0">
                  <a:solidFill>
                    <a:schemeClr val="tx1"/>
                  </a:solidFill>
                </a:rPr>
                <a:t>Sat Pendidikan</a:t>
              </a:r>
            </a:p>
          </p:txBody>
        </p:sp>
        <p:sp>
          <p:nvSpPr>
            <p:cNvPr id="7" name="Rectangle 6"/>
            <p:cNvSpPr/>
            <p:nvPr/>
          </p:nvSpPr>
          <p:spPr>
            <a:xfrm>
              <a:off x="2971800" y="2819400"/>
              <a:ext cx="1447800" cy="20574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lstStyle/>
            <a:p>
              <a:pPr algn="ctr">
                <a:defRPr/>
              </a:pPr>
              <a:r>
                <a:rPr lang="id-ID" sz="2400" dirty="0">
                  <a:solidFill>
                    <a:schemeClr val="tx1"/>
                  </a:solidFill>
                </a:rPr>
                <a:t>Keluarga</a:t>
              </a:r>
            </a:p>
          </p:txBody>
        </p:sp>
        <p:sp>
          <p:nvSpPr>
            <p:cNvPr id="4" name="Rectangle 3"/>
            <p:cNvSpPr/>
            <p:nvPr/>
          </p:nvSpPr>
          <p:spPr>
            <a:xfrm>
              <a:off x="3733800" y="3276600"/>
              <a:ext cx="1371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Peserta Didik</a:t>
              </a:r>
            </a:p>
          </p:txBody>
        </p:sp>
        <p:cxnSp>
          <p:nvCxnSpPr>
            <p:cNvPr id="12" name="Straight Arrow Connector 11"/>
            <p:cNvCxnSpPr/>
            <p:nvPr/>
          </p:nvCxnSpPr>
          <p:spPr>
            <a:xfrm>
              <a:off x="48768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34290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a:off x="4953000" y="4648200"/>
              <a:ext cx="0" cy="4572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V="1">
              <a:off x="3886200" y="4648200"/>
              <a:ext cx="0" cy="4572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a:off x="60960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2209800" y="3886200"/>
              <a:ext cx="533400" cy="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24" name="Straight Arrow Connector 23"/>
            <p:cNvCxnSpPr/>
            <p:nvPr/>
          </p:nvCxnSpPr>
          <p:spPr>
            <a:xfrm>
              <a:off x="5105400" y="5638800"/>
              <a:ext cx="0" cy="457200"/>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flipV="1">
              <a:off x="3733800" y="5638800"/>
              <a:ext cx="0" cy="457200"/>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a:off x="4114800" y="4267200"/>
              <a:ext cx="0" cy="9144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4724400" y="4267200"/>
              <a:ext cx="0" cy="13716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flipH="1">
              <a:off x="1828800" y="4267200"/>
              <a:ext cx="2133600" cy="190500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grpSp>
      <p:cxnSp>
        <p:nvCxnSpPr>
          <p:cNvPr id="34" name="Straight Connector 33"/>
          <p:cNvCxnSpPr/>
          <p:nvPr/>
        </p:nvCxnSpPr>
        <p:spPr>
          <a:xfrm>
            <a:off x="0" y="762000"/>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3" name="Slide Number Placeholder 2"/>
          <p:cNvSpPr>
            <a:spLocks noGrp="1"/>
          </p:cNvSpPr>
          <p:nvPr>
            <p:ph type="sldNum" sz="quarter" idx="12"/>
          </p:nvPr>
        </p:nvSpPr>
        <p:spPr/>
        <p:txBody>
          <a:bodyPr/>
          <a:lstStyle/>
          <a:p>
            <a:pPr>
              <a:defRPr/>
            </a:pPr>
            <a:fld id="{B75501DD-C050-4982-A484-0610EE2A9E65}" type="slidenum">
              <a:rPr lang="en-US" smtClean="0"/>
              <a:pPr>
                <a:defRPr/>
              </a:pPr>
              <a:t>29</a:t>
            </a:fld>
            <a:endParaRPr lang="en-US"/>
          </a:p>
        </p:txBody>
      </p:sp>
      <p:sp>
        <p:nvSpPr>
          <p:cNvPr id="33" name="TextBox 32"/>
          <p:cNvSpPr txBox="1"/>
          <p:nvPr/>
        </p:nvSpPr>
        <p:spPr>
          <a:xfrm>
            <a:off x="2288704" y="5805266"/>
            <a:ext cx="1202830" cy="461665"/>
          </a:xfrm>
          <a:prstGeom prst="rect">
            <a:avLst/>
          </a:prstGeom>
          <a:noFill/>
        </p:spPr>
        <p:txBody>
          <a:bodyPr wrap="none" rtlCol="0">
            <a:spAutoFit/>
          </a:bodyPr>
          <a:lstStyle/>
          <a:p>
            <a:r>
              <a:rPr lang="id-ID" sz="2400" b="1" dirty="0" smtClean="0"/>
              <a:t>Konteks</a:t>
            </a:r>
            <a:endParaRPr lang="id-ID" sz="2400" b="1" dirty="0"/>
          </a:p>
        </p:txBody>
      </p:sp>
      <p:sp>
        <p:nvSpPr>
          <p:cNvPr id="35" name="TextBox 34"/>
          <p:cNvSpPr txBox="1"/>
          <p:nvPr/>
        </p:nvSpPr>
        <p:spPr>
          <a:xfrm>
            <a:off x="6558482" y="5805266"/>
            <a:ext cx="1099596" cy="461665"/>
          </a:xfrm>
          <a:prstGeom prst="rect">
            <a:avLst/>
          </a:prstGeom>
          <a:noFill/>
        </p:spPr>
        <p:txBody>
          <a:bodyPr wrap="none" rtlCol="0">
            <a:spAutoFit/>
          </a:bodyPr>
          <a:lstStyle/>
          <a:p>
            <a:r>
              <a:rPr lang="id-ID" sz="2400" b="1" dirty="0" smtClean="0"/>
              <a:t>Konten</a:t>
            </a:r>
            <a:endParaRPr lang="id-ID" sz="2400" b="1" dirty="0"/>
          </a:p>
        </p:txBody>
      </p:sp>
      <p:sp>
        <p:nvSpPr>
          <p:cNvPr id="37" name="Rectangle 36"/>
          <p:cNvSpPr/>
          <p:nvPr/>
        </p:nvSpPr>
        <p:spPr>
          <a:xfrm>
            <a:off x="6033121" y="4941168"/>
            <a:ext cx="2232248" cy="792088"/>
          </a:xfrm>
          <a:prstGeom prst="rect">
            <a:avLst/>
          </a:prstGeom>
          <a:solidFill>
            <a:schemeClr val="accent5">
              <a:lumMod val="5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Faktual</a:t>
            </a:r>
            <a:endParaRPr lang="id-ID" sz="2800" dirty="0"/>
          </a:p>
        </p:txBody>
      </p:sp>
      <p:sp>
        <p:nvSpPr>
          <p:cNvPr id="38" name="Rectangle 37"/>
          <p:cNvSpPr/>
          <p:nvPr/>
        </p:nvSpPr>
        <p:spPr>
          <a:xfrm>
            <a:off x="6033121" y="4005064"/>
            <a:ext cx="2232248" cy="936104"/>
          </a:xfrm>
          <a:prstGeom prst="rect">
            <a:avLst/>
          </a:prstGeom>
          <a:solidFill>
            <a:schemeClr val="tx2">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Konseptual</a:t>
            </a:r>
            <a:endParaRPr lang="id-ID" sz="2800" dirty="0"/>
          </a:p>
        </p:txBody>
      </p:sp>
      <p:sp>
        <p:nvSpPr>
          <p:cNvPr id="39" name="Rectangle 38"/>
          <p:cNvSpPr/>
          <p:nvPr/>
        </p:nvSpPr>
        <p:spPr>
          <a:xfrm>
            <a:off x="6033121" y="2708920"/>
            <a:ext cx="2232248" cy="1296144"/>
          </a:xfrm>
          <a:prstGeom prst="rect">
            <a:avLst/>
          </a:prstGeom>
          <a:solidFill>
            <a:schemeClr val="accent4">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Prosedural </a:t>
            </a:r>
            <a:endParaRPr lang="id-ID" sz="2800" dirty="0"/>
          </a:p>
        </p:txBody>
      </p:sp>
      <p:sp>
        <p:nvSpPr>
          <p:cNvPr id="40" name="Rectangle 39"/>
          <p:cNvSpPr/>
          <p:nvPr/>
        </p:nvSpPr>
        <p:spPr>
          <a:xfrm>
            <a:off x="6033121" y="1052736"/>
            <a:ext cx="2232248" cy="1656184"/>
          </a:xfrm>
          <a:prstGeom prst="rect">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Meta-kognitif</a:t>
            </a:r>
            <a:endParaRPr lang="id-ID" sz="2800" dirty="0"/>
          </a:p>
        </p:txBody>
      </p:sp>
    </p:spTree>
    <p:extLst>
      <p:ext uri="{BB962C8B-B14F-4D97-AF65-F5344CB8AC3E}">
        <p14:creationId xmlns:p14="http://schemas.microsoft.com/office/powerpoint/2010/main" xmlns="" val="2712486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3</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smtClean="0">
                <a:solidFill>
                  <a:schemeClr val="tx2">
                    <a:lumMod val="75000"/>
                  </a:schemeClr>
                </a:solidFill>
              </a:rPr>
              <a:t>Pengantar</a:t>
            </a:r>
            <a:endParaRPr lang="sv-SE" sz="3200" b="1" dirty="0">
              <a:solidFill>
                <a:schemeClr val="tx2">
                  <a:lumMod val="75000"/>
                </a:schemeClr>
              </a:solidFill>
            </a:endParaRP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1</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158576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906000" cy="762000"/>
          </a:xfrm>
        </p:spPr>
        <p:txBody>
          <a:bodyPr vert="horz" lIns="91440" tIns="45720" rIns="91440" bIns="45720" rtlCol="0" anchor="ctr">
            <a:normAutofit fontScale="92500"/>
          </a:bodyPr>
          <a:lstStyle/>
          <a:p>
            <a:r>
              <a:rPr lang="id-ID" sz="4000" b="1" dirty="0" smtClean="0">
                <a:solidFill>
                  <a:schemeClr val="accent5">
                    <a:lumMod val="75000"/>
                  </a:schemeClr>
                </a:solidFill>
              </a:rPr>
              <a:t>Ruang Lingkup SKL</a:t>
            </a:r>
            <a:endParaRPr lang="id-ID" sz="4000" b="1" dirty="0">
              <a:solidFill>
                <a:schemeClr val="accent5">
                  <a:lumMod val="75000"/>
                </a:schemeClr>
              </a:solidFill>
            </a:endParaRPr>
          </a:p>
        </p:txBody>
      </p:sp>
      <p:grpSp>
        <p:nvGrpSpPr>
          <p:cNvPr id="16387" name="Group 34"/>
          <p:cNvGrpSpPr>
            <a:grpSpLocks/>
          </p:cNvGrpSpPr>
          <p:nvPr/>
        </p:nvGrpSpPr>
        <p:grpSpPr bwMode="auto">
          <a:xfrm>
            <a:off x="128464" y="1052736"/>
            <a:ext cx="5688632" cy="4680520"/>
            <a:chOff x="1524000" y="1143000"/>
            <a:chExt cx="5867400" cy="5181600"/>
          </a:xfrm>
        </p:grpSpPr>
        <p:sp>
          <p:nvSpPr>
            <p:cNvPr id="10" name="Rectangle 9"/>
            <p:cNvSpPr/>
            <p:nvPr/>
          </p:nvSpPr>
          <p:spPr>
            <a:xfrm>
              <a:off x="1524000" y="1143000"/>
              <a:ext cx="5867400" cy="5181600"/>
            </a:xfrm>
            <a:prstGeom prst="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rgbClr val="C00000"/>
                  </a:solidFill>
                </a:rPr>
                <a:t>Dunia (Peradaban) Global</a:t>
              </a:r>
            </a:p>
          </p:txBody>
        </p:sp>
        <p:sp>
          <p:nvSpPr>
            <p:cNvPr id="9" name="Rectangle 8"/>
            <p:cNvSpPr/>
            <p:nvPr/>
          </p:nvSpPr>
          <p:spPr>
            <a:xfrm>
              <a:off x="1981200" y="1752600"/>
              <a:ext cx="4876800" cy="4114800"/>
            </a:xfrm>
            <a:prstGeom prst="rect">
              <a:avLst/>
            </a:prstGeom>
            <a:solidFill>
              <a:schemeClr val="accent4">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accent4">
                      <a:lumMod val="50000"/>
                    </a:schemeClr>
                  </a:solidFill>
                </a:rPr>
                <a:t>Negara</a:t>
              </a:r>
            </a:p>
          </p:txBody>
        </p:sp>
        <p:sp>
          <p:nvSpPr>
            <p:cNvPr id="8" name="Rectangle 7"/>
            <p:cNvSpPr/>
            <p:nvPr/>
          </p:nvSpPr>
          <p:spPr>
            <a:xfrm>
              <a:off x="2514600" y="2286000"/>
              <a:ext cx="3810000" cy="3124200"/>
            </a:xfrm>
            <a:prstGeom prst="rect">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d-ID" sz="2400" dirty="0">
                  <a:solidFill>
                    <a:schemeClr val="tx1"/>
                  </a:solidFill>
                </a:rPr>
                <a:t>Sosial-Ekonomi-Budaya</a:t>
              </a:r>
            </a:p>
          </p:txBody>
        </p:sp>
        <p:sp>
          <p:nvSpPr>
            <p:cNvPr id="5" name="Rectangle 4"/>
            <p:cNvSpPr/>
            <p:nvPr/>
          </p:nvSpPr>
          <p:spPr>
            <a:xfrm>
              <a:off x="4419600" y="2819400"/>
              <a:ext cx="1447800" cy="2057400"/>
            </a:xfrm>
            <a:prstGeom prst="rect">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vert="vert"/>
            <a:lstStyle/>
            <a:p>
              <a:pPr algn="ctr">
                <a:lnSpc>
                  <a:spcPts val="1800"/>
                </a:lnSpc>
                <a:defRPr/>
              </a:pPr>
              <a:r>
                <a:rPr lang="id-ID" sz="2400" dirty="0">
                  <a:solidFill>
                    <a:schemeClr val="tx1"/>
                  </a:solidFill>
                </a:rPr>
                <a:t>Sat Pendidikan</a:t>
              </a:r>
            </a:p>
          </p:txBody>
        </p:sp>
        <p:sp>
          <p:nvSpPr>
            <p:cNvPr id="7" name="Rectangle 6"/>
            <p:cNvSpPr/>
            <p:nvPr/>
          </p:nvSpPr>
          <p:spPr>
            <a:xfrm>
              <a:off x="2971800" y="2819400"/>
              <a:ext cx="1447800" cy="2057400"/>
            </a:xfrm>
            <a:prstGeom prst="rect">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vert="vert270"/>
            <a:lstStyle/>
            <a:p>
              <a:pPr algn="ctr">
                <a:defRPr/>
              </a:pPr>
              <a:r>
                <a:rPr lang="id-ID" sz="2400" dirty="0" smtClean="0">
                  <a:solidFill>
                    <a:schemeClr val="tx1"/>
                  </a:solidFill>
                </a:rPr>
                <a:t>Keluarga</a:t>
              </a:r>
              <a:endParaRPr lang="id-ID" sz="2400" dirty="0">
                <a:solidFill>
                  <a:schemeClr val="tx1"/>
                </a:solidFill>
              </a:endParaRPr>
            </a:p>
          </p:txBody>
        </p:sp>
        <p:sp>
          <p:nvSpPr>
            <p:cNvPr id="4" name="Rectangle 3"/>
            <p:cNvSpPr/>
            <p:nvPr/>
          </p:nvSpPr>
          <p:spPr>
            <a:xfrm>
              <a:off x="3733800" y="3276600"/>
              <a:ext cx="1371600" cy="1143000"/>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Peserta Didik</a:t>
              </a:r>
            </a:p>
          </p:txBody>
        </p:sp>
        <p:cxnSp>
          <p:nvCxnSpPr>
            <p:cNvPr id="12" name="Straight Arrow Connector 11"/>
            <p:cNvCxnSpPr/>
            <p:nvPr/>
          </p:nvCxnSpPr>
          <p:spPr>
            <a:xfrm>
              <a:off x="48768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a:off x="34290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a:off x="4953000" y="4648200"/>
              <a:ext cx="0" cy="4572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V="1">
              <a:off x="3886200" y="4648200"/>
              <a:ext cx="0" cy="4572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a:off x="60960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2209800" y="3886200"/>
              <a:ext cx="533400" cy="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24" name="Straight Arrow Connector 23"/>
            <p:cNvCxnSpPr/>
            <p:nvPr/>
          </p:nvCxnSpPr>
          <p:spPr>
            <a:xfrm>
              <a:off x="5105400" y="5638800"/>
              <a:ext cx="0" cy="457200"/>
            </a:xfrm>
            <a:prstGeom prst="straightConnector1">
              <a:avLst/>
            </a:prstGeom>
            <a:ln w="38100">
              <a:headEnd type="arrow"/>
              <a:tailEnd type="arrow"/>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flipV="1">
              <a:off x="3733800" y="5638800"/>
              <a:ext cx="0" cy="457200"/>
            </a:xfrm>
            <a:prstGeom prst="straightConnector1">
              <a:avLst/>
            </a:prstGeom>
            <a:ln w="38100">
              <a:headEnd type="arrow"/>
              <a:tailEnd type="arrow"/>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a:off x="4114800" y="4267200"/>
              <a:ext cx="0" cy="9144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4724400" y="4267200"/>
              <a:ext cx="0" cy="13716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p:nvPr/>
          </p:nvCxnSpPr>
          <p:spPr>
            <a:xfrm flipH="1">
              <a:off x="1828800" y="4267200"/>
              <a:ext cx="2133600" cy="1905000"/>
            </a:xfrm>
            <a:prstGeom prst="straightConnector1">
              <a:avLst/>
            </a:prstGeom>
            <a:ln w="38100">
              <a:headEnd type="arrow"/>
              <a:tailEnd type="arrow"/>
            </a:ln>
          </p:spPr>
          <p:style>
            <a:lnRef idx="3">
              <a:schemeClr val="accent6"/>
            </a:lnRef>
            <a:fillRef idx="0">
              <a:schemeClr val="accent6"/>
            </a:fillRef>
            <a:effectRef idx="2">
              <a:schemeClr val="accent6"/>
            </a:effectRef>
            <a:fontRef idx="minor">
              <a:schemeClr val="tx1"/>
            </a:fontRef>
          </p:style>
        </p:cxnSp>
      </p:grpSp>
      <p:cxnSp>
        <p:nvCxnSpPr>
          <p:cNvPr id="34" name="Straight Connector 33"/>
          <p:cNvCxnSpPr/>
          <p:nvPr/>
        </p:nvCxnSpPr>
        <p:spPr>
          <a:xfrm>
            <a:off x="0" y="762000"/>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3" name="Slide Number Placeholder 2"/>
          <p:cNvSpPr>
            <a:spLocks noGrp="1"/>
          </p:cNvSpPr>
          <p:nvPr>
            <p:ph type="sldNum" sz="quarter" idx="12"/>
          </p:nvPr>
        </p:nvSpPr>
        <p:spPr/>
        <p:txBody>
          <a:bodyPr/>
          <a:lstStyle/>
          <a:p>
            <a:pPr>
              <a:defRPr/>
            </a:pPr>
            <a:fld id="{B75501DD-C050-4982-A484-0610EE2A9E65}" type="slidenum">
              <a:rPr lang="en-US" smtClean="0"/>
              <a:pPr>
                <a:defRPr/>
              </a:pPr>
              <a:t>30</a:t>
            </a:fld>
            <a:endParaRPr lang="en-US"/>
          </a:p>
        </p:txBody>
      </p:sp>
      <p:grpSp>
        <p:nvGrpSpPr>
          <p:cNvPr id="2" name="Group 1"/>
          <p:cNvGrpSpPr/>
          <p:nvPr/>
        </p:nvGrpSpPr>
        <p:grpSpPr>
          <a:xfrm>
            <a:off x="6033121" y="1052736"/>
            <a:ext cx="2727920" cy="4680520"/>
            <a:chOff x="6033121" y="1052736"/>
            <a:chExt cx="2727920" cy="4680520"/>
          </a:xfrm>
        </p:grpSpPr>
        <p:sp>
          <p:nvSpPr>
            <p:cNvPr id="23" name="Rectangle 22"/>
            <p:cNvSpPr/>
            <p:nvPr/>
          </p:nvSpPr>
          <p:spPr>
            <a:xfrm>
              <a:off x="6033121" y="4941168"/>
              <a:ext cx="2232248" cy="792088"/>
            </a:xfrm>
            <a:prstGeom prst="rect">
              <a:avLst/>
            </a:prstGeom>
            <a:solidFill>
              <a:schemeClr val="accent5">
                <a:lumMod val="5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Faktual</a:t>
              </a:r>
              <a:endParaRPr lang="id-ID" sz="2800" dirty="0"/>
            </a:p>
          </p:txBody>
        </p:sp>
        <p:sp>
          <p:nvSpPr>
            <p:cNvPr id="26" name="Rectangle 25"/>
            <p:cNvSpPr/>
            <p:nvPr/>
          </p:nvSpPr>
          <p:spPr>
            <a:xfrm>
              <a:off x="6033121" y="4005064"/>
              <a:ext cx="2232248" cy="936104"/>
            </a:xfrm>
            <a:prstGeom prst="rect">
              <a:avLst/>
            </a:prstGeom>
            <a:solidFill>
              <a:schemeClr val="tx2">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Konseptual</a:t>
              </a:r>
              <a:endParaRPr lang="id-ID" sz="2800" dirty="0"/>
            </a:p>
          </p:txBody>
        </p:sp>
        <p:sp>
          <p:nvSpPr>
            <p:cNvPr id="29" name="Rectangle 28"/>
            <p:cNvSpPr/>
            <p:nvPr/>
          </p:nvSpPr>
          <p:spPr>
            <a:xfrm>
              <a:off x="6033121" y="2708920"/>
              <a:ext cx="2232248" cy="1296144"/>
            </a:xfrm>
            <a:prstGeom prst="rect">
              <a:avLst/>
            </a:prstGeom>
            <a:solidFill>
              <a:schemeClr val="accent4">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Prosedural </a:t>
              </a:r>
              <a:endParaRPr lang="id-ID" sz="2800" dirty="0"/>
            </a:p>
          </p:txBody>
        </p:sp>
        <p:sp>
          <p:nvSpPr>
            <p:cNvPr id="31" name="Rectangle 30"/>
            <p:cNvSpPr/>
            <p:nvPr/>
          </p:nvSpPr>
          <p:spPr>
            <a:xfrm>
              <a:off x="6033121" y="1052736"/>
              <a:ext cx="2232248" cy="1656184"/>
            </a:xfrm>
            <a:prstGeom prst="rect">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Meta-kognitif</a:t>
              </a:r>
              <a:endParaRPr lang="id-ID" sz="2800" dirty="0"/>
            </a:p>
          </p:txBody>
        </p:sp>
        <p:cxnSp>
          <p:nvCxnSpPr>
            <p:cNvPr id="33" name="Straight Connector 32"/>
            <p:cNvCxnSpPr/>
            <p:nvPr/>
          </p:nvCxnSpPr>
          <p:spPr>
            <a:xfrm>
              <a:off x="8265368" y="4581128"/>
              <a:ext cx="36004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8553400" y="4581128"/>
              <a:ext cx="0" cy="1152128"/>
            </a:xfrm>
            <a:prstGeom prst="straightConnector1">
              <a:avLst/>
            </a:prstGeom>
            <a:ln w="952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265369" y="4941168"/>
              <a:ext cx="439544" cy="369332"/>
            </a:xfrm>
            <a:prstGeom prst="rect">
              <a:avLst/>
            </a:prstGeom>
            <a:noFill/>
          </p:spPr>
          <p:txBody>
            <a:bodyPr wrap="none" rtlCol="0">
              <a:spAutoFit/>
            </a:bodyPr>
            <a:lstStyle/>
            <a:p>
              <a:r>
                <a:rPr lang="id-ID" b="1" dirty="0" smtClean="0">
                  <a:solidFill>
                    <a:schemeClr val="accent1">
                      <a:lumMod val="75000"/>
                    </a:schemeClr>
                  </a:solidFill>
                </a:rPr>
                <a:t>SD</a:t>
              </a:r>
              <a:endParaRPr lang="id-ID" b="1" dirty="0">
                <a:solidFill>
                  <a:schemeClr val="accent1">
                    <a:lumMod val="75000"/>
                  </a:schemeClr>
                </a:solidFill>
              </a:endParaRPr>
            </a:p>
          </p:txBody>
        </p:sp>
        <p:cxnSp>
          <p:nvCxnSpPr>
            <p:cNvPr id="39" name="Straight Connector 38"/>
            <p:cNvCxnSpPr/>
            <p:nvPr/>
          </p:nvCxnSpPr>
          <p:spPr>
            <a:xfrm>
              <a:off x="8265369" y="3501008"/>
              <a:ext cx="49567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8697417" y="3501008"/>
              <a:ext cx="8384" cy="223224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8337377" y="3923764"/>
            <a:ext cx="720080" cy="369332"/>
          </a:xfrm>
          <a:prstGeom prst="rect">
            <a:avLst/>
          </a:prstGeom>
          <a:noFill/>
        </p:spPr>
        <p:txBody>
          <a:bodyPr wrap="square" rtlCol="0">
            <a:spAutoFit/>
          </a:bodyPr>
          <a:lstStyle/>
          <a:p>
            <a:r>
              <a:rPr lang="id-ID" b="1" dirty="0" smtClean="0">
                <a:solidFill>
                  <a:schemeClr val="accent1">
                    <a:lumMod val="75000"/>
                  </a:schemeClr>
                </a:solidFill>
              </a:rPr>
              <a:t>SMP</a:t>
            </a:r>
            <a:endParaRPr lang="id-ID" b="1" dirty="0">
              <a:solidFill>
                <a:schemeClr val="accent1">
                  <a:lumMod val="75000"/>
                </a:schemeClr>
              </a:solidFill>
            </a:endParaRPr>
          </a:p>
        </p:txBody>
      </p:sp>
      <p:cxnSp>
        <p:nvCxnSpPr>
          <p:cNvPr id="45" name="Straight Connector 44"/>
          <p:cNvCxnSpPr/>
          <p:nvPr/>
        </p:nvCxnSpPr>
        <p:spPr>
          <a:xfrm>
            <a:off x="8337377" y="2348880"/>
            <a:ext cx="639688"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8913440" y="2348880"/>
            <a:ext cx="0" cy="338437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337377" y="2699628"/>
            <a:ext cx="861133" cy="369332"/>
          </a:xfrm>
          <a:prstGeom prst="rect">
            <a:avLst/>
          </a:prstGeom>
          <a:noFill/>
        </p:spPr>
        <p:txBody>
          <a:bodyPr wrap="none" rtlCol="0">
            <a:spAutoFit/>
          </a:bodyPr>
          <a:lstStyle/>
          <a:p>
            <a:r>
              <a:rPr lang="id-ID" b="1" dirty="0" smtClean="0">
                <a:solidFill>
                  <a:schemeClr val="accent1">
                    <a:lumMod val="75000"/>
                  </a:schemeClr>
                </a:solidFill>
              </a:rPr>
              <a:t>SMA/K</a:t>
            </a:r>
            <a:endParaRPr lang="id-ID" b="1" dirty="0">
              <a:solidFill>
                <a:schemeClr val="accent1">
                  <a:lumMod val="75000"/>
                </a:schemeClr>
              </a:solidFill>
            </a:endParaRPr>
          </a:p>
        </p:txBody>
      </p:sp>
      <p:cxnSp>
        <p:nvCxnSpPr>
          <p:cNvPr id="50" name="Straight Connector 49"/>
          <p:cNvCxnSpPr/>
          <p:nvPr/>
        </p:nvCxnSpPr>
        <p:spPr>
          <a:xfrm>
            <a:off x="8265368" y="1412776"/>
            <a:ext cx="936104"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9129465" y="1412776"/>
            <a:ext cx="0" cy="432048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8769424" y="1700808"/>
            <a:ext cx="421206" cy="369332"/>
          </a:xfrm>
          <a:prstGeom prst="rect">
            <a:avLst/>
          </a:prstGeom>
          <a:noFill/>
        </p:spPr>
        <p:txBody>
          <a:bodyPr wrap="none" rtlCol="0">
            <a:spAutoFit/>
          </a:bodyPr>
          <a:lstStyle/>
          <a:p>
            <a:r>
              <a:rPr lang="id-ID" b="1" dirty="0" smtClean="0">
                <a:solidFill>
                  <a:schemeClr val="accent1">
                    <a:lumMod val="75000"/>
                  </a:schemeClr>
                </a:solidFill>
              </a:rPr>
              <a:t>PT</a:t>
            </a:r>
            <a:endParaRPr lang="id-ID" b="1" dirty="0">
              <a:solidFill>
                <a:schemeClr val="accent1">
                  <a:lumMod val="75000"/>
                </a:schemeClr>
              </a:solidFill>
            </a:endParaRPr>
          </a:p>
        </p:txBody>
      </p:sp>
      <p:cxnSp>
        <p:nvCxnSpPr>
          <p:cNvPr id="65" name="Straight Arrow Connector 64"/>
          <p:cNvCxnSpPr/>
          <p:nvPr/>
        </p:nvCxnSpPr>
        <p:spPr>
          <a:xfrm flipV="1">
            <a:off x="2072680" y="4437112"/>
            <a:ext cx="0" cy="1440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6" name="TextBox 65"/>
          <p:cNvSpPr txBox="1"/>
          <p:nvPr/>
        </p:nvSpPr>
        <p:spPr>
          <a:xfrm>
            <a:off x="1897600" y="5805264"/>
            <a:ext cx="468398" cy="400110"/>
          </a:xfrm>
          <a:prstGeom prst="rect">
            <a:avLst/>
          </a:prstGeom>
          <a:noFill/>
        </p:spPr>
        <p:txBody>
          <a:bodyPr wrap="none" rtlCol="0">
            <a:spAutoFit/>
          </a:bodyPr>
          <a:lstStyle/>
          <a:p>
            <a:r>
              <a:rPr lang="id-ID" sz="2000" b="1" dirty="0" smtClean="0">
                <a:solidFill>
                  <a:schemeClr val="accent1">
                    <a:lumMod val="75000"/>
                  </a:schemeClr>
                </a:solidFill>
              </a:rPr>
              <a:t>SD</a:t>
            </a:r>
            <a:endParaRPr lang="id-ID" sz="2000" b="1" dirty="0">
              <a:solidFill>
                <a:schemeClr val="accent1">
                  <a:lumMod val="75000"/>
                </a:schemeClr>
              </a:solidFill>
            </a:endParaRPr>
          </a:p>
        </p:txBody>
      </p:sp>
      <p:cxnSp>
        <p:nvCxnSpPr>
          <p:cNvPr id="67" name="Straight Arrow Connector 66"/>
          <p:cNvCxnSpPr/>
          <p:nvPr/>
        </p:nvCxnSpPr>
        <p:spPr>
          <a:xfrm flipV="1">
            <a:off x="1712640" y="4725144"/>
            <a:ext cx="0" cy="1332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8" name="TextBox 67"/>
          <p:cNvSpPr txBox="1"/>
          <p:nvPr/>
        </p:nvSpPr>
        <p:spPr>
          <a:xfrm>
            <a:off x="1424608" y="5994250"/>
            <a:ext cx="667170" cy="400110"/>
          </a:xfrm>
          <a:prstGeom prst="rect">
            <a:avLst/>
          </a:prstGeom>
          <a:noFill/>
        </p:spPr>
        <p:txBody>
          <a:bodyPr wrap="none" rtlCol="0">
            <a:spAutoFit/>
          </a:bodyPr>
          <a:lstStyle/>
          <a:p>
            <a:r>
              <a:rPr lang="id-ID" sz="2000" b="1" dirty="0" smtClean="0">
                <a:solidFill>
                  <a:schemeClr val="accent1">
                    <a:lumMod val="75000"/>
                  </a:schemeClr>
                </a:solidFill>
              </a:rPr>
              <a:t>SMP</a:t>
            </a:r>
            <a:endParaRPr lang="id-ID" sz="2000" b="1" dirty="0">
              <a:solidFill>
                <a:schemeClr val="accent1">
                  <a:lumMod val="75000"/>
                </a:schemeClr>
              </a:solidFill>
            </a:endParaRPr>
          </a:p>
        </p:txBody>
      </p:sp>
      <p:cxnSp>
        <p:nvCxnSpPr>
          <p:cNvPr id="69" name="Straight Arrow Connector 68"/>
          <p:cNvCxnSpPr/>
          <p:nvPr/>
        </p:nvCxnSpPr>
        <p:spPr>
          <a:xfrm flipV="1">
            <a:off x="1208584" y="5157192"/>
            <a:ext cx="0" cy="1152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0" name="TextBox 69"/>
          <p:cNvSpPr txBox="1"/>
          <p:nvPr/>
        </p:nvSpPr>
        <p:spPr>
          <a:xfrm>
            <a:off x="848544" y="6237312"/>
            <a:ext cx="938077" cy="400110"/>
          </a:xfrm>
          <a:prstGeom prst="rect">
            <a:avLst/>
          </a:prstGeom>
          <a:noFill/>
        </p:spPr>
        <p:txBody>
          <a:bodyPr wrap="none" rtlCol="0">
            <a:spAutoFit/>
          </a:bodyPr>
          <a:lstStyle/>
          <a:p>
            <a:r>
              <a:rPr lang="id-ID" sz="2000" b="1" dirty="0" smtClean="0">
                <a:solidFill>
                  <a:schemeClr val="accent1">
                    <a:lumMod val="75000"/>
                  </a:schemeClr>
                </a:solidFill>
              </a:rPr>
              <a:t>SMA/K</a:t>
            </a:r>
          </a:p>
        </p:txBody>
      </p:sp>
      <p:cxnSp>
        <p:nvCxnSpPr>
          <p:cNvPr id="75" name="Straight Arrow Connector 74"/>
          <p:cNvCxnSpPr/>
          <p:nvPr/>
        </p:nvCxnSpPr>
        <p:spPr>
          <a:xfrm flipV="1">
            <a:off x="704528" y="5589240"/>
            <a:ext cx="0" cy="864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6" name="TextBox 75"/>
          <p:cNvSpPr txBox="1"/>
          <p:nvPr/>
        </p:nvSpPr>
        <p:spPr>
          <a:xfrm>
            <a:off x="488504" y="6381328"/>
            <a:ext cx="446789" cy="400110"/>
          </a:xfrm>
          <a:prstGeom prst="rect">
            <a:avLst/>
          </a:prstGeom>
          <a:noFill/>
        </p:spPr>
        <p:txBody>
          <a:bodyPr wrap="none" rtlCol="0">
            <a:spAutoFit/>
          </a:bodyPr>
          <a:lstStyle/>
          <a:p>
            <a:r>
              <a:rPr lang="id-ID" sz="2000" b="1" dirty="0" smtClean="0">
                <a:solidFill>
                  <a:schemeClr val="accent1">
                    <a:lumMod val="75000"/>
                  </a:schemeClr>
                </a:solidFill>
              </a:rPr>
              <a:t>PT</a:t>
            </a:r>
            <a:endParaRPr lang="id-ID" sz="2000" b="1" dirty="0">
              <a:solidFill>
                <a:schemeClr val="accent1">
                  <a:lumMod val="75000"/>
                </a:schemeClr>
              </a:solidFill>
            </a:endParaRPr>
          </a:p>
        </p:txBody>
      </p:sp>
      <p:sp>
        <p:nvSpPr>
          <p:cNvPr id="6" name="Rounded Rectangle 5"/>
          <p:cNvSpPr/>
          <p:nvPr/>
        </p:nvSpPr>
        <p:spPr>
          <a:xfrm>
            <a:off x="1712641" y="2636912"/>
            <a:ext cx="2592287" cy="1725835"/>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4" name="Rounded Rectangle 53"/>
          <p:cNvSpPr/>
          <p:nvPr/>
        </p:nvSpPr>
        <p:spPr>
          <a:xfrm>
            <a:off x="1177520" y="2206042"/>
            <a:ext cx="3575299" cy="2529161"/>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6" name="Rounded Rectangle 55"/>
          <p:cNvSpPr/>
          <p:nvPr/>
        </p:nvSpPr>
        <p:spPr>
          <a:xfrm>
            <a:off x="704920" y="1700808"/>
            <a:ext cx="4464104" cy="3472883"/>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7" name="Rounded Rectangle 56"/>
          <p:cNvSpPr/>
          <p:nvPr/>
        </p:nvSpPr>
        <p:spPr>
          <a:xfrm>
            <a:off x="272480" y="1124744"/>
            <a:ext cx="5436000" cy="4500000"/>
          </a:xfrm>
          <a:prstGeom prst="roundRect">
            <a:avLst>
              <a:gd name="adj" fmla="val 8535"/>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53" name="Straight Arrow Connector 52"/>
          <p:cNvCxnSpPr/>
          <p:nvPr/>
        </p:nvCxnSpPr>
        <p:spPr>
          <a:xfrm flipV="1">
            <a:off x="8513205" y="4587352"/>
            <a:ext cx="0" cy="1152000"/>
          </a:xfrm>
          <a:prstGeom prst="straightConnector1">
            <a:avLst/>
          </a:prstGeom>
          <a:ln w="28575">
            <a:solidFill>
              <a:schemeClr val="accent6">
                <a:lumMod val="75000"/>
              </a:schemeClr>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4204142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Box 4"/>
          <p:cNvSpPr txBox="1">
            <a:spLocks noChangeArrowheads="1"/>
          </p:cNvSpPr>
          <p:nvPr/>
        </p:nvSpPr>
        <p:spPr bwMode="auto">
          <a:xfrm>
            <a:off x="0" y="-27384"/>
            <a:ext cx="9906000" cy="584775"/>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dirty="0"/>
              <a:t>STANDAR KOMPETENSI LULUSAN – </a:t>
            </a:r>
            <a:r>
              <a:rPr lang="en-US" dirty="0">
                <a:solidFill>
                  <a:schemeClr val="accent6">
                    <a:lumMod val="75000"/>
                  </a:schemeClr>
                </a:solidFill>
              </a:rPr>
              <a:t>DOMAIN SIKAP</a:t>
            </a:r>
          </a:p>
        </p:txBody>
      </p:sp>
      <p:graphicFrame>
        <p:nvGraphicFramePr>
          <p:cNvPr id="5" name="Table 4"/>
          <p:cNvGraphicFramePr>
            <a:graphicFrameLocks noGrp="1"/>
          </p:cNvGraphicFramePr>
          <p:nvPr>
            <p:extLst>
              <p:ext uri="{D42A27DB-BD31-4B8C-83A1-F6EECF244321}">
                <p14:modId xmlns:p14="http://schemas.microsoft.com/office/powerpoint/2010/main" xmlns="" val="197397442"/>
              </p:ext>
            </p:extLst>
          </p:nvPr>
        </p:nvGraphicFramePr>
        <p:xfrm>
          <a:off x="0" y="685801"/>
          <a:ext cx="9905999" cy="4127161"/>
        </p:xfrm>
        <a:graphic>
          <a:graphicData uri="http://schemas.openxmlformats.org/drawingml/2006/table">
            <a:tbl>
              <a:tblPr/>
              <a:tblGrid>
                <a:gridCol w="3251328"/>
                <a:gridCol w="3251328"/>
                <a:gridCol w="3403343"/>
              </a:tblGrid>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DIKDAS:SD</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ea typeface="ＭＳ Ｐゴシック" pitchFamily="34" charset="-128"/>
                          <a:cs typeface="Arial" pitchFamily="34" charset="0"/>
                        </a:rPr>
                        <a:t>DIKDAS:SMP</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DIKMEN</a:t>
                      </a:r>
                      <a:r>
                        <a:rPr kumimoji="0" lang="id-ID"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:SMA/K</a:t>
                      </a:r>
                      <a:endPar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9852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400" b="1" i="0" u="none" strike="noStrike" cap="none" normalizeH="0" baseline="0" dirty="0" smtClean="0">
                          <a:ln>
                            <a:noFill/>
                          </a:ln>
                          <a:solidFill>
                            <a:srgbClr val="000000"/>
                          </a:solidFill>
                          <a:effectLst/>
                          <a:latin typeface="+mj-lt"/>
                          <a:ea typeface="Calibri" pitchFamily="34" charset="0"/>
                        </a:rPr>
                        <a:t>MEMILIKI PERILAKU YANG MENCERMINKAN SIKAP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0070C0"/>
                          </a:solidFill>
                          <a:effectLst/>
                          <a:latin typeface="+mj-lt"/>
                          <a:ea typeface="ＭＳ Ｐゴシック" pitchFamily="34" charset="-128"/>
                        </a:rPr>
                        <a:t>ORANG BERIMAN, BERAKHLAK MULIA, PERCAYA DIRI, DAN BERTANGGUNG JAWAB DALAM BERINTERAKSI SECARA EFEKTIF DENGAN LINGKUNGAN SOSIAL DAN ALAM</a:t>
                      </a:r>
                      <a:r>
                        <a:rPr kumimoji="0" lang="id-ID" sz="1400" b="1" i="0" u="none" strike="noStrike" cap="none" normalizeH="0" baseline="0" dirty="0" smtClean="0">
                          <a:ln>
                            <a:noFill/>
                          </a:ln>
                          <a:solidFill>
                            <a:srgbClr val="000090"/>
                          </a:solidFill>
                          <a:effectLst/>
                          <a:latin typeface="+mj-lt"/>
                          <a:ea typeface="ＭＳ Ｐゴシック" pitchFamily="34" charset="-128"/>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953735"/>
                          </a:solidFill>
                          <a:effectLst/>
                          <a:latin typeface="+mj-lt"/>
                          <a:ea typeface="ＭＳ Ｐゴシック" pitchFamily="34" charset="-128"/>
                        </a:rPr>
                        <a:t>DI SEKITAR RUMAH, SEKOLAH, DAN TEMPAT BERMAIN</a:t>
                      </a:r>
                      <a:endParaRPr kumimoji="0" lang="en-US" sz="1400" b="1" i="0" u="none" strike="noStrike" cap="none" normalizeH="0" baseline="0" dirty="0" smtClean="0">
                        <a:ln>
                          <a:noFill/>
                        </a:ln>
                        <a:solidFill>
                          <a:srgbClr val="953735"/>
                        </a:solidFill>
                        <a:effectLst/>
                        <a:latin typeface="+mj-lt"/>
                        <a:ea typeface="ＭＳ Ｐゴシック" pitchFamily="34" charset="-128"/>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400" b="1" i="0" u="none" strike="noStrike" cap="none" normalizeH="0" baseline="0" dirty="0" smtClean="0">
                          <a:ln>
                            <a:noFill/>
                          </a:ln>
                          <a:solidFill>
                            <a:srgbClr val="000000"/>
                          </a:solidFill>
                          <a:effectLst/>
                          <a:latin typeface="+mj-lt"/>
                          <a:ea typeface="Calibri" pitchFamily="34" charset="0"/>
                        </a:rPr>
                        <a:t>MEMILIKI PERILAKU YANG MENCERMINKAN SIKAP </a:t>
                      </a:r>
                      <a:endParaRPr kumimoji="0" lang="id-ID" sz="1400" b="1" i="0" u="none" strike="noStrike" cap="none" normalizeH="0" baseline="0" dirty="0" smtClean="0">
                        <a:ln>
                          <a:noFill/>
                        </a:ln>
                        <a:solidFill>
                          <a:srgbClr val="000090"/>
                        </a:solidFill>
                        <a:effectLst/>
                        <a:latin typeface="+mj-lt"/>
                        <a:ea typeface="ＭＳ Ｐゴシック" pitchFamily="34" charset="-128"/>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0070C0"/>
                          </a:solidFill>
                          <a:effectLst/>
                          <a:latin typeface="+mj-lt"/>
                          <a:ea typeface="ＭＳ Ｐゴシック" pitchFamily="34" charset="-128"/>
                          <a:cs typeface="Arial" pitchFamily="34" charset="0"/>
                        </a:rPr>
                        <a:t>ORANG BERIMAN, BERAKHLAK MULIA, PERCAYA DIRI, DAN BERTANGGUNG JAWAB DALAM BERINTERAKSI SECARA EFEKTIF DENGAN LINGKUNGAN SOSIAL DAN ALAM</a:t>
                      </a:r>
                      <a:r>
                        <a:rPr kumimoji="0" lang="id-ID" sz="1400" b="1" i="0" u="none" strike="noStrike" cap="none" normalizeH="0" baseline="0" dirty="0" smtClean="0">
                          <a:ln>
                            <a:noFill/>
                          </a:ln>
                          <a:solidFill>
                            <a:srgbClr val="00009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953735"/>
                          </a:solidFill>
                          <a:effectLst/>
                          <a:latin typeface="+mj-lt"/>
                          <a:ea typeface="ＭＳ Ｐゴシック" pitchFamily="34" charset="-128"/>
                          <a:cs typeface="Arial" pitchFamily="34" charset="0"/>
                        </a:rPr>
                        <a:t>DALAM JANGKAUAN PERGAULAN DAN KEBERADAANNYA</a:t>
                      </a:r>
                      <a:endParaRPr kumimoji="0" lang="en-US" sz="1400" b="1" i="0" u="none" strike="noStrike" cap="none" normalizeH="0" baseline="0" dirty="0" smtClean="0">
                        <a:ln>
                          <a:noFill/>
                        </a:ln>
                        <a:solidFill>
                          <a:srgbClr val="953735"/>
                        </a:solidFill>
                        <a:effectLst/>
                        <a:latin typeface="+mj-lt"/>
                        <a:ea typeface="ＭＳ Ｐゴシック" pitchFamily="34" charset="-128"/>
                        <a:cs typeface="Arial"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400" b="1" i="0" u="none" strike="noStrike" cap="none" normalizeH="0" baseline="0" dirty="0" smtClean="0">
                          <a:ln>
                            <a:noFill/>
                          </a:ln>
                          <a:solidFill>
                            <a:srgbClr val="000000"/>
                          </a:solidFill>
                          <a:effectLst/>
                          <a:latin typeface="+mj-lt"/>
                          <a:ea typeface="Calibri" pitchFamily="34" charset="0"/>
                        </a:rPr>
                        <a:t>MEMILIKI PERILAKU YANG MENCERMINKAN SIKAP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0070C0"/>
                          </a:solidFill>
                          <a:effectLst/>
                          <a:latin typeface="+mj-lt"/>
                          <a:ea typeface="ＭＳ Ｐゴシック" pitchFamily="34" charset="-128"/>
                          <a:cs typeface="Arial" pitchFamily="34" charset="0"/>
                        </a:rPr>
                        <a:t>ORANG BERIMAN, BERAKHLAK MULIA, PERCAYA DIRI, DAN BERTANGGUNG JAWAB DALAM BERINTERAKSI SECARA EFEKTIF DENGAN LINGKUNGAN SOSIAL DAN ALAM</a:t>
                      </a:r>
                      <a:r>
                        <a:rPr kumimoji="0" lang="id-ID" sz="1400" b="1" i="0" u="none" strike="noStrike" cap="none" normalizeH="0" baseline="0" dirty="0" smtClean="0">
                          <a:ln>
                            <a:noFill/>
                          </a:ln>
                          <a:solidFill>
                            <a:srgbClr val="00009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400" b="1" i="0" u="none" strike="noStrike" cap="none" normalizeH="0" baseline="0" dirty="0" smtClean="0">
                          <a:ln>
                            <a:noFill/>
                          </a:ln>
                          <a:solidFill>
                            <a:srgbClr val="953735"/>
                          </a:solidFill>
                          <a:effectLst/>
                          <a:latin typeface="+mj-lt"/>
                          <a:ea typeface="ＭＳ Ｐゴシック" pitchFamily="34" charset="-128"/>
                          <a:cs typeface="Arial" pitchFamily="34" charset="0"/>
                        </a:rPr>
                        <a:t>SERTA  DALAM MENEMPATKAN DIRINYA SEBAGAI CERMINAN BANGSA DALAM PERGAULAN DUNIA</a:t>
                      </a:r>
                      <a:endParaRPr kumimoji="0" lang="en-US" sz="1400" b="1" i="0" u="none" strike="noStrike" cap="none" normalizeH="0" baseline="0" dirty="0" smtClean="0">
                        <a:ln>
                          <a:noFill/>
                        </a:ln>
                        <a:solidFill>
                          <a:srgbClr val="953735"/>
                        </a:solidFill>
                        <a:effectLst/>
                        <a:latin typeface="+mj-lt"/>
                        <a:ea typeface="ＭＳ Ｐゴシック" pitchFamily="34" charset="-128"/>
                        <a:cs typeface="Arial"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cxnSp>
        <p:nvCxnSpPr>
          <p:cNvPr id="6" name="Straight Connector 5"/>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31</a:t>
            </a:fld>
            <a:endParaRPr lang="id-ID"/>
          </a:p>
        </p:txBody>
      </p:sp>
    </p:spTree>
    <p:extLst>
      <p:ext uri="{BB962C8B-B14F-4D97-AF65-F5344CB8AC3E}">
        <p14:creationId xmlns:p14="http://schemas.microsoft.com/office/powerpoint/2010/main" xmlns="" val="496776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Box 4"/>
          <p:cNvSpPr txBox="1">
            <a:spLocks noChangeArrowheads="1"/>
          </p:cNvSpPr>
          <p:nvPr/>
        </p:nvSpPr>
        <p:spPr bwMode="auto">
          <a:xfrm>
            <a:off x="0" y="-61937"/>
            <a:ext cx="9906000" cy="538609"/>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en-US" sz="2800" dirty="0"/>
              <a:t>STANDAR KOMPETENSI LULUSAN – </a:t>
            </a:r>
            <a:r>
              <a:rPr lang="en-US" sz="2800" dirty="0">
                <a:solidFill>
                  <a:schemeClr val="accent6">
                    <a:lumMod val="75000"/>
                  </a:schemeClr>
                </a:solidFill>
              </a:rPr>
              <a:t>DOMAIN KETERAMPILAN</a:t>
            </a:r>
          </a:p>
        </p:txBody>
      </p:sp>
      <p:graphicFrame>
        <p:nvGraphicFramePr>
          <p:cNvPr id="5" name="Table 4"/>
          <p:cNvGraphicFramePr>
            <a:graphicFrameLocks noGrp="1"/>
          </p:cNvGraphicFramePr>
          <p:nvPr>
            <p:extLst>
              <p:ext uri="{D42A27DB-BD31-4B8C-83A1-F6EECF244321}">
                <p14:modId xmlns:p14="http://schemas.microsoft.com/office/powerpoint/2010/main" xmlns="" val="753040365"/>
              </p:ext>
            </p:extLst>
          </p:nvPr>
        </p:nvGraphicFramePr>
        <p:xfrm>
          <a:off x="0" y="654497"/>
          <a:ext cx="9906000" cy="3301538"/>
        </p:xfrm>
        <a:graphic>
          <a:graphicData uri="http://schemas.openxmlformats.org/drawingml/2006/table">
            <a:tbl>
              <a:tblPr/>
              <a:tblGrid>
                <a:gridCol w="3302000"/>
                <a:gridCol w="3302000"/>
                <a:gridCol w="3302000"/>
              </a:tblGrid>
              <a:tr h="4951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SD</a:t>
                      </a:r>
                    </a:p>
                  </a:txBody>
                  <a:tcPr marL="99060" marR="99060"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ea typeface="ＭＳ Ｐゴシック" pitchFamily="34" charset="-128"/>
                          <a:cs typeface="Arial" pitchFamily="34" charset="0"/>
                        </a:rPr>
                        <a:t>SMP</a:t>
                      </a:r>
                    </a:p>
                  </a:txBody>
                  <a:tcPr marL="99060" marR="99060"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SMA</a:t>
                      </a:r>
                      <a:r>
                        <a:rPr kumimoji="0" lang="id-ID"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/K</a:t>
                      </a:r>
                      <a:endPar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endParaRPr>
                    </a:p>
                  </a:txBody>
                  <a:tcPr marL="99060" marR="99060"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8338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mj-lt"/>
                          <a:ea typeface="ＭＳ Ｐゴシック" pitchFamily="34" charset="-128"/>
                          <a:cs typeface="Arial" pitchFamily="34" charset="0"/>
                        </a:rPr>
                        <a:t>MEMILIKI </a:t>
                      </a:r>
                      <a:r>
                        <a:rPr kumimoji="0" lang="id-ID" sz="1600" b="1" i="0" u="none" strike="noStrike" cap="none" normalizeH="0" baseline="0" dirty="0" smtClean="0">
                          <a:ln>
                            <a:noFill/>
                          </a:ln>
                          <a:solidFill>
                            <a:srgbClr val="0070C0"/>
                          </a:solidFill>
                          <a:effectLst/>
                          <a:latin typeface="+mj-lt"/>
                          <a:ea typeface="ＭＳ Ｐゴシック" pitchFamily="34" charset="-128"/>
                          <a:cs typeface="Arial" pitchFamily="34" charset="0"/>
                        </a:rPr>
                        <a:t>KEMAMPUAN PIKIR DAN TINDAK YANG EFEKTIF DAN KREATIF DALAM RANAH ABSTRAK DAN KONKRET</a:t>
                      </a:r>
                      <a:r>
                        <a:rPr kumimoji="0" lang="id-ID" sz="1600" b="1" i="0" u="none" strike="noStrike" cap="none" normalizeH="0" baseline="0" dirty="0" smtClean="0">
                          <a:ln>
                            <a:noFill/>
                          </a:ln>
                          <a:solidFill>
                            <a:srgbClr val="17375E"/>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ＭＳ Ｐゴシック" pitchFamily="34" charset="-128"/>
                          <a:cs typeface="Arial" pitchFamily="34" charset="0"/>
                        </a:rPr>
                        <a:t>SESUAI  DENGAN YANG  DITUGASKAN KEPADANYA.</a:t>
                      </a:r>
                      <a:r>
                        <a:rPr kumimoji="0" lang="id-ID" sz="1600" b="1" i="0" u="none" strike="noStrike" cap="none" normalizeH="0" baseline="0" dirty="0" smtClean="0">
                          <a:ln>
                            <a:noFill/>
                          </a:ln>
                          <a:solidFill>
                            <a:srgbClr val="953735"/>
                          </a:solidFill>
                          <a:effectLst/>
                          <a:latin typeface="+mj-lt"/>
                          <a:ea typeface="Calibri" pitchFamily="34" charset="0"/>
                        </a:rPr>
                        <a:t>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mj-lt"/>
                          <a:ea typeface="ＭＳ Ｐゴシック" pitchFamily="34" charset="-128"/>
                          <a:cs typeface="Arial" pitchFamily="34" charset="0"/>
                        </a:rPr>
                        <a:t>MEMILIKI </a:t>
                      </a:r>
                      <a:r>
                        <a:rPr kumimoji="0" lang="id-ID" sz="1600" b="1" i="0" u="none" strike="noStrike" cap="none" normalizeH="0" baseline="0" dirty="0" smtClean="0">
                          <a:ln>
                            <a:noFill/>
                          </a:ln>
                          <a:solidFill>
                            <a:srgbClr val="0070C0"/>
                          </a:solidFill>
                          <a:effectLst/>
                          <a:latin typeface="+mj-lt"/>
                          <a:ea typeface="ＭＳ Ｐゴシック" pitchFamily="34" charset="-128"/>
                          <a:cs typeface="Arial" pitchFamily="34" charset="0"/>
                        </a:rPr>
                        <a:t>KEMAMPUAN PIKIR DAN TINDAK YANG EFEKTIF DAN KREATIF DALAM RANAH ABSTRAK DAN KONKRET</a:t>
                      </a:r>
                      <a:r>
                        <a:rPr kumimoji="0" lang="id-ID" sz="1600" b="1" i="0" u="none" strike="noStrike" cap="none" normalizeH="0" baseline="0" dirty="0" smtClean="0">
                          <a:ln>
                            <a:noFill/>
                          </a:ln>
                          <a:solidFill>
                            <a:srgbClr val="00B0F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ＭＳ Ｐゴシック" pitchFamily="34" charset="-128"/>
                          <a:cs typeface="Arial" pitchFamily="34" charset="0"/>
                        </a:rPr>
                        <a:t>SESUAI DENGAN YANG DIPELAJARI DI SEKOLAH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mj-lt"/>
                          <a:ea typeface="ＭＳ Ｐゴシック" pitchFamily="34" charset="-128"/>
                          <a:cs typeface="Arial" pitchFamily="34" charset="0"/>
                        </a:rPr>
                        <a:t>MEMILIKI </a:t>
                      </a:r>
                      <a:r>
                        <a:rPr kumimoji="0" lang="id-ID" sz="1600" b="1" i="0" u="none" strike="noStrike" cap="none" normalizeH="0" baseline="0" dirty="0" smtClean="0">
                          <a:ln>
                            <a:noFill/>
                          </a:ln>
                          <a:solidFill>
                            <a:srgbClr val="0070C0"/>
                          </a:solidFill>
                          <a:effectLst/>
                          <a:latin typeface="+mj-lt"/>
                          <a:ea typeface="ＭＳ Ｐゴシック" pitchFamily="34" charset="-128"/>
                          <a:cs typeface="Arial" pitchFamily="34" charset="0"/>
                        </a:rPr>
                        <a:t>KEMAMPUAN PIKIR DAN TINDAK YANG EFEKTIF DAN KREATIF DALAM RANAH ABSTRAK DAN KONKRET</a:t>
                      </a:r>
                      <a:r>
                        <a:rPr kumimoji="0" lang="id-ID" sz="1600" b="1" i="0" u="none" strike="noStrike" cap="none" normalizeH="0" baseline="0" dirty="0" smtClean="0">
                          <a:ln>
                            <a:noFill/>
                          </a:ln>
                          <a:solidFill>
                            <a:srgbClr val="00B0F0"/>
                          </a:solidFill>
                          <a:effectLst/>
                          <a:latin typeface="+mj-lt"/>
                          <a:ea typeface="ＭＳ Ｐゴシック"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ＭＳ Ｐゴシック" pitchFamily="34" charset="-128"/>
                          <a:cs typeface="Arial" pitchFamily="34" charset="0"/>
                        </a:rPr>
                        <a:t>TERKAIT DENGAN PENGEMBANGAN DARI YANG DIPELAJARINYA DI SEKOLAH  SECARA MANDIRI</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cxnSp>
        <p:nvCxnSpPr>
          <p:cNvPr id="6" name="Straight Connector 5"/>
          <p:cNvCxnSpPr/>
          <p:nvPr/>
        </p:nvCxnSpPr>
        <p:spPr>
          <a:xfrm>
            <a:off x="0" y="476672"/>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32</a:t>
            </a:fld>
            <a:endParaRPr lang="id-ID"/>
          </a:p>
        </p:txBody>
      </p:sp>
    </p:spTree>
    <p:extLst>
      <p:ext uri="{BB962C8B-B14F-4D97-AF65-F5344CB8AC3E}">
        <p14:creationId xmlns:p14="http://schemas.microsoft.com/office/powerpoint/2010/main" xmlns="" val="1958356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Box 4"/>
          <p:cNvSpPr txBox="1">
            <a:spLocks noChangeArrowheads="1"/>
          </p:cNvSpPr>
          <p:nvPr/>
        </p:nvSpPr>
        <p:spPr bwMode="auto">
          <a:xfrm>
            <a:off x="0" y="25460"/>
            <a:ext cx="9906000"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en-US" dirty="0"/>
              <a:t>STANDAR KOMPETENSI LULUSAN – </a:t>
            </a:r>
            <a:r>
              <a:rPr lang="en-US" dirty="0">
                <a:solidFill>
                  <a:schemeClr val="accent6">
                    <a:lumMod val="75000"/>
                  </a:schemeClr>
                </a:solidFill>
              </a:rPr>
              <a:t>DOMAIN PENGETAHUAN</a:t>
            </a:r>
          </a:p>
        </p:txBody>
      </p:sp>
      <p:graphicFrame>
        <p:nvGraphicFramePr>
          <p:cNvPr id="5" name="Table 4"/>
          <p:cNvGraphicFramePr>
            <a:graphicFrameLocks noGrp="1"/>
          </p:cNvGraphicFramePr>
          <p:nvPr>
            <p:extLst>
              <p:ext uri="{D42A27DB-BD31-4B8C-83A1-F6EECF244321}">
                <p14:modId xmlns:p14="http://schemas.microsoft.com/office/powerpoint/2010/main" xmlns="" val="1026711115"/>
              </p:ext>
            </p:extLst>
          </p:nvPr>
        </p:nvGraphicFramePr>
        <p:xfrm>
          <a:off x="1" y="692696"/>
          <a:ext cx="9905999" cy="5256584"/>
        </p:xfrm>
        <a:graphic>
          <a:graphicData uri="http://schemas.openxmlformats.org/drawingml/2006/table">
            <a:tbl>
              <a:tblPr/>
              <a:tblGrid>
                <a:gridCol w="3243009"/>
                <a:gridCol w="3332644"/>
                <a:gridCol w="3330346"/>
              </a:tblGrid>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SD</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ea typeface="ＭＳ Ｐゴシック" pitchFamily="34" charset="-128"/>
                          <a:cs typeface="Arial" pitchFamily="34" charset="0"/>
                        </a:rPr>
                        <a:t>SMP</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SMA</a:t>
                      </a:r>
                      <a:r>
                        <a:rPr kumimoji="0" lang="id-ID"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rPr>
                        <a:t>/K</a:t>
                      </a:r>
                      <a:endParaRPr kumimoji="0" lang="en-US" sz="2800" b="1" i="0" u="none" strike="noStrike" cap="none" normalizeH="0" baseline="0" dirty="0" smtClean="0">
                        <a:ln>
                          <a:noFill/>
                        </a:ln>
                        <a:solidFill>
                          <a:srgbClr val="FFFFFF"/>
                        </a:solidFill>
                        <a:effectLst/>
                        <a:latin typeface="Calibri" pitchFamily="34" charset="0"/>
                        <a:ea typeface="ＭＳ Ｐゴシック" pitchFamily="34" charset="-128"/>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713659">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id-ID" sz="1600" b="1" i="0" u="none" strike="noStrike" cap="none" normalizeH="0" baseline="0" dirty="0" smtClean="0">
                          <a:ln>
                            <a:noFill/>
                          </a:ln>
                          <a:solidFill>
                            <a:srgbClr val="000000"/>
                          </a:solidFill>
                          <a:effectLst/>
                          <a:latin typeface="+mj-lt"/>
                          <a:ea typeface="Calibri" pitchFamily="34" charset="0"/>
                        </a:rPr>
                        <a:t>MEMILIKI PENGETAHUAN </a:t>
                      </a:r>
                    </a:p>
                    <a:p>
                      <a:pPr marL="0" marR="0" lvl="0" indent="0" algn="l" defTabSz="914400" rtl="0" eaLnBrk="1" fontAlgn="base" latinLnBrk="0" hangingPunct="1">
                        <a:lnSpc>
                          <a:spcPct val="114000"/>
                        </a:lnSpc>
                        <a:spcBef>
                          <a:spcPct val="0"/>
                        </a:spcBef>
                        <a:spcAft>
                          <a:spcPct val="0"/>
                        </a:spcAft>
                        <a:buClrTx/>
                        <a:buSzTx/>
                        <a:buFontTx/>
                        <a:buNone/>
                        <a:tabLst/>
                      </a:pPr>
                      <a:r>
                        <a:rPr kumimoji="0" lang="id-ID" sz="1600" b="1" i="0" u="none" strike="noStrike" cap="none" normalizeH="0" baseline="0" dirty="0" smtClean="0">
                          <a:ln>
                            <a:noFill/>
                          </a:ln>
                          <a:solidFill>
                            <a:srgbClr val="953735"/>
                          </a:solidFill>
                          <a:effectLst/>
                          <a:latin typeface="+mj-lt"/>
                          <a:ea typeface="Calibri" pitchFamily="34" charset="0"/>
                        </a:rPr>
                        <a:t>FAKTUAL DAN KONSEPTUAL </a:t>
                      </a:r>
                      <a:r>
                        <a:rPr kumimoji="0" lang="en-US" sz="1600" b="1" i="0" u="none" strike="noStrike" cap="none" normalizeH="0" baseline="0" dirty="0" smtClean="0">
                          <a:ln>
                            <a:noFill/>
                          </a:ln>
                          <a:solidFill>
                            <a:srgbClr val="953735"/>
                          </a:solidFill>
                          <a:effectLst/>
                          <a:latin typeface="+mj-lt"/>
                          <a:ea typeface="Calibri" pitchFamily="34" charset="0"/>
                        </a:rPr>
                        <a:t>DALAM</a:t>
                      </a:r>
                      <a:endParaRPr kumimoji="0" lang="id-ID" sz="1600" b="1" i="0" u="none" strike="noStrike" cap="none" normalizeH="0" baseline="0" dirty="0" smtClean="0">
                        <a:ln>
                          <a:noFill/>
                        </a:ln>
                        <a:solidFill>
                          <a:schemeClr val="tx1"/>
                        </a:solidFill>
                        <a:effectLst/>
                        <a:latin typeface="+mj-lt"/>
                        <a:ea typeface="Calibri" pitchFamily="34" charset="0"/>
                      </a:endParaRPr>
                    </a:p>
                    <a:p>
                      <a:pPr marL="0" marR="0" lvl="0" indent="0" algn="l" defTabSz="914400" rtl="0" eaLnBrk="1" fontAlgn="base" latinLnBrk="0" hangingPunct="1">
                        <a:lnSpc>
                          <a:spcPct val="114000"/>
                        </a:lnSpc>
                        <a:spcBef>
                          <a:spcPct val="0"/>
                        </a:spcBef>
                        <a:spcAft>
                          <a:spcPct val="0"/>
                        </a:spcAft>
                        <a:buClrTx/>
                        <a:buSzTx/>
                        <a:buFontTx/>
                        <a:buNone/>
                        <a:tabLst/>
                        <a:defRPr/>
                      </a:pPr>
                      <a:r>
                        <a:rPr kumimoji="0" lang="cs-CZ" sz="1600" b="1" i="0" u="none" strike="noStrike" cap="none" normalizeH="0" baseline="0" dirty="0" smtClean="0">
                          <a:ln>
                            <a:noFill/>
                          </a:ln>
                          <a:solidFill>
                            <a:srgbClr val="0070C0"/>
                          </a:solidFill>
                          <a:effectLst/>
                          <a:latin typeface="+mj-lt"/>
                          <a:ea typeface="Calibri" pitchFamily="34" charset="0"/>
                        </a:rPr>
                        <a:t>ILMU PENGETAHUAN, TEKNOLOGI, SENI, BUDAYA</a:t>
                      </a:r>
                      <a:r>
                        <a:rPr kumimoji="0" lang="id-ID" sz="1600" b="1" i="0" u="none" strike="noStrike" cap="none" normalizeH="0" baseline="0" dirty="0" smtClean="0">
                          <a:ln>
                            <a:noFill/>
                          </a:ln>
                          <a:solidFill>
                            <a:srgbClr val="0070C0"/>
                          </a:solidFill>
                          <a:effectLst/>
                          <a:latin typeface="+mj-lt"/>
                          <a:ea typeface="Calibri" pitchFamily="34" charset="0"/>
                        </a:rPr>
                        <a:t>, HUMANIORA, DENGAN WAWASAN KEBANGSAAN, KENEGARAAN, DAN PERADABAN </a:t>
                      </a:r>
                    </a:p>
                    <a:p>
                      <a:pPr marL="0" marR="0" lvl="0" indent="0" algn="l" defTabSz="914400" rtl="0" eaLnBrk="1" fontAlgn="base" latinLnBrk="0" hangingPunct="1">
                        <a:lnSpc>
                          <a:spcPct val="114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Calibri" pitchFamily="34" charset="0"/>
                        </a:rPr>
                        <a:t>TERKAIT FENOMENA DAN KEJADIAN DI LINGKUNGAN RUMAH, SEKOLAH, DAN TEMPAT BERMAIN</a:t>
                      </a:r>
                      <a:endParaRPr kumimoji="0" lang="cs-CZ" sz="1600" b="1"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4000"/>
                        </a:lnSpc>
                        <a:spcBef>
                          <a:spcPct val="0"/>
                        </a:spcBef>
                        <a:spcAft>
                          <a:spcPct val="0"/>
                        </a:spcAft>
                        <a:buClrTx/>
                        <a:buSzTx/>
                        <a:buFontTx/>
                        <a:buNone/>
                        <a:tabLst/>
                      </a:pPr>
                      <a:endParaRPr kumimoji="0" lang="cs-CZ" sz="1600" b="1" i="0" u="none" strike="noStrike" cap="none" normalizeH="0" baseline="0" dirty="0" smtClean="0">
                        <a:ln>
                          <a:noFill/>
                        </a:ln>
                        <a:solidFill>
                          <a:srgbClr val="953735"/>
                        </a:solidFill>
                        <a:effectLst/>
                        <a:latin typeface="+mj-lt"/>
                        <a:ea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000000"/>
                          </a:solidFill>
                          <a:effectLst/>
                          <a:latin typeface="+mj-lt"/>
                          <a:ea typeface="Calibri" pitchFamily="34" charset="0"/>
                        </a:rPr>
                        <a:t>MEMILIKI PENGETAHUAN </a:t>
                      </a:r>
                      <a:endParaRPr kumimoji="0" lang="id-ID" sz="1600" b="1"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953735"/>
                          </a:solidFill>
                          <a:effectLst/>
                          <a:latin typeface="+mj-lt"/>
                          <a:ea typeface="Calibri" pitchFamily="34" charset="0"/>
                        </a:rPr>
                        <a:t>FAKTUAL, KONSEPTUAL DAN PROSEDURAL </a:t>
                      </a:r>
                      <a:r>
                        <a:rPr kumimoji="0" lang="en-US" sz="1600" b="1" i="0" u="none" strike="noStrike" cap="none" normalizeH="0" baseline="0" dirty="0" smtClean="0">
                          <a:ln>
                            <a:noFill/>
                          </a:ln>
                          <a:solidFill>
                            <a:srgbClr val="953735"/>
                          </a:solidFill>
                          <a:effectLst/>
                          <a:latin typeface="+mj-lt"/>
                          <a:ea typeface="Calibri" pitchFamily="34" charset="0"/>
                        </a:rPr>
                        <a:t>DALAM</a:t>
                      </a:r>
                      <a:r>
                        <a:rPr kumimoji="0" lang="id-ID" sz="1600" b="1" i="0" u="none" strike="noStrike" cap="none" normalizeH="0" baseline="0" dirty="0" smtClean="0">
                          <a:ln>
                            <a:noFill/>
                          </a:ln>
                          <a:solidFill>
                            <a:srgbClr val="953735"/>
                          </a:solidFill>
                          <a:effectLst/>
                          <a:latin typeface="+mj-lt"/>
                          <a:ea typeface="Calibri"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cs-CZ" sz="1600" b="1" i="0" u="none" strike="noStrike" cap="none" normalizeH="0" baseline="0" dirty="0" smtClean="0">
                          <a:ln>
                            <a:noFill/>
                          </a:ln>
                          <a:solidFill>
                            <a:srgbClr val="0070C0"/>
                          </a:solidFill>
                          <a:effectLst/>
                          <a:latin typeface="+mj-lt"/>
                          <a:ea typeface="Calibri" pitchFamily="34" charset="0"/>
                        </a:rPr>
                        <a:t>ILMU PENGETAHUAN, TEKNOLOGI, SENI, BUDAYA</a:t>
                      </a:r>
                      <a:r>
                        <a:rPr kumimoji="0" lang="id-ID" sz="1600" b="1" i="0" u="none" strike="noStrike" cap="none" normalizeH="0" baseline="0" dirty="0" smtClean="0">
                          <a:ln>
                            <a:noFill/>
                          </a:ln>
                          <a:solidFill>
                            <a:srgbClr val="0070C0"/>
                          </a:solidFill>
                          <a:effectLst/>
                          <a:latin typeface="+mj-lt"/>
                          <a:ea typeface="Calibri" pitchFamily="34" charset="0"/>
                        </a:rPr>
                        <a:t>, HUMANIORA, DENGAN WAWASAN KEBANGSAAN, KENEGARAAN, DAN PERADABAN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Calibri" pitchFamily="34" charset="0"/>
                        </a:rPr>
                        <a:t>TERKAIT FENOMENA DAN KEJADIAN YANG TAMPAK MATA   </a:t>
                      </a:r>
                      <a:endParaRPr kumimoji="0" lang="id-ID" sz="1600" b="0"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dirty="0" smtClean="0">
                        <a:ln>
                          <a:noFill/>
                        </a:ln>
                        <a:solidFill>
                          <a:srgbClr val="000000"/>
                        </a:solidFill>
                        <a:effectLst/>
                        <a:latin typeface="+mj-lt"/>
                        <a:ea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000000"/>
                          </a:solidFill>
                          <a:effectLst/>
                          <a:latin typeface="+mj-lt"/>
                          <a:ea typeface="Calibri" pitchFamily="34" charset="0"/>
                        </a:rPr>
                        <a:t>MEMILIKI PENGETAHUAN </a:t>
                      </a:r>
                      <a:endParaRPr kumimoji="0" lang="id-ID" sz="1600" b="1"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id-ID" sz="1600" b="1" i="0" u="none" strike="noStrike" cap="none" normalizeH="0" baseline="0" dirty="0" smtClean="0">
                          <a:ln>
                            <a:noFill/>
                          </a:ln>
                          <a:solidFill>
                            <a:srgbClr val="953735"/>
                          </a:solidFill>
                          <a:effectLst/>
                          <a:latin typeface="+mj-lt"/>
                          <a:ea typeface="Calibri" pitchFamily="34" charset="0"/>
                        </a:rPr>
                        <a:t>PROSEDURAL DAN METAKOGNITIF </a:t>
                      </a:r>
                      <a:r>
                        <a:rPr kumimoji="0" lang="en-US" sz="1600" b="1" i="0" u="none" strike="noStrike" cap="none" normalizeH="0" baseline="0" dirty="0" smtClean="0">
                          <a:ln>
                            <a:noFill/>
                          </a:ln>
                          <a:solidFill>
                            <a:srgbClr val="953735"/>
                          </a:solidFill>
                          <a:effectLst/>
                          <a:latin typeface="+mj-lt"/>
                          <a:ea typeface="Calibri" pitchFamily="34" charset="0"/>
                        </a:rPr>
                        <a:t>DALAM</a:t>
                      </a:r>
                      <a:r>
                        <a:rPr kumimoji="0" lang="id-ID" sz="1600" b="1" i="0" u="none" strike="noStrike" cap="none" normalizeH="0" baseline="0" dirty="0" smtClean="0">
                          <a:ln>
                            <a:noFill/>
                          </a:ln>
                          <a:solidFill>
                            <a:srgbClr val="953735"/>
                          </a:solidFill>
                          <a:effectLst/>
                          <a:latin typeface="+mj-lt"/>
                          <a:ea typeface="Calibri" pitchFamily="34" charset="0"/>
                        </a:rPr>
                        <a:t>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cs-CZ" sz="1600" b="1" i="0" u="none" strike="noStrike" cap="none" normalizeH="0" baseline="0" dirty="0" smtClean="0">
                          <a:ln>
                            <a:noFill/>
                          </a:ln>
                          <a:solidFill>
                            <a:srgbClr val="0070C0"/>
                          </a:solidFill>
                          <a:effectLst/>
                          <a:latin typeface="+mj-lt"/>
                          <a:ea typeface="Calibri" pitchFamily="34" charset="0"/>
                        </a:rPr>
                        <a:t>ILMU PENGETAHUAN, TEKNOLOGI, SENI, BUDAYA</a:t>
                      </a:r>
                      <a:r>
                        <a:rPr kumimoji="0" lang="id-ID" sz="1600" b="1" i="0" u="none" strike="noStrike" cap="none" normalizeH="0" baseline="0" dirty="0" smtClean="0">
                          <a:ln>
                            <a:noFill/>
                          </a:ln>
                          <a:solidFill>
                            <a:srgbClr val="0070C0"/>
                          </a:solidFill>
                          <a:effectLst/>
                          <a:latin typeface="+mj-lt"/>
                          <a:ea typeface="Calibri" pitchFamily="34" charset="0"/>
                        </a:rPr>
                        <a:t>, HUMANIORA, DENGAN WAWASAN KEBANGSAAN, KENEGARAAN, DAN PERADABAN </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id-ID" sz="1600" b="1" i="0" u="none" strike="noStrike" cap="none" normalizeH="0" baseline="0" dirty="0" smtClean="0">
                          <a:ln>
                            <a:noFill/>
                          </a:ln>
                          <a:solidFill>
                            <a:srgbClr val="953735"/>
                          </a:solidFill>
                          <a:effectLst/>
                          <a:latin typeface="+mj-lt"/>
                          <a:ea typeface="Calibri" pitchFamily="34" charset="0"/>
                        </a:rPr>
                        <a:t>TERKAIT PENYEBAB FENOMENA DAN KEJADIAN </a:t>
                      </a:r>
                      <a:endParaRPr kumimoji="0" lang="id-ID" sz="1600" b="0" i="0" u="none" strike="noStrike" cap="none" normalizeH="0" baseline="0" dirty="0" smtClean="0">
                        <a:ln>
                          <a:noFill/>
                        </a:ln>
                        <a:solidFill>
                          <a:srgbClr val="953735"/>
                        </a:solidFill>
                        <a:effectLst/>
                        <a:latin typeface="+mj-lt"/>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dirty="0" smtClean="0">
                        <a:ln>
                          <a:noFill/>
                        </a:ln>
                        <a:solidFill>
                          <a:srgbClr val="000000"/>
                        </a:solidFill>
                        <a:effectLst/>
                        <a:latin typeface="+mj-lt"/>
                        <a:ea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cxnSp>
        <p:nvCxnSpPr>
          <p:cNvPr id="6" name="Straight Connector 5"/>
          <p:cNvCxnSpPr/>
          <p:nvPr/>
        </p:nvCxnSpPr>
        <p:spPr>
          <a:xfrm>
            <a:off x="0" y="476672"/>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33</a:t>
            </a:fld>
            <a:endParaRPr lang="id-ID"/>
          </a:p>
        </p:txBody>
      </p:sp>
    </p:spTree>
    <p:extLst>
      <p:ext uri="{BB962C8B-B14F-4D97-AF65-F5344CB8AC3E}">
        <p14:creationId xmlns:p14="http://schemas.microsoft.com/office/powerpoint/2010/main" xmlns="" val="568271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34</a:t>
            </a:fld>
            <a:endParaRPr lang="en-US"/>
          </a:p>
        </p:txBody>
      </p:sp>
    </p:spTree>
    <p:extLst>
      <p:ext uri="{BB962C8B-B14F-4D97-AF65-F5344CB8AC3E}">
        <p14:creationId xmlns:p14="http://schemas.microsoft.com/office/powerpoint/2010/main" xmlns="" val="596704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SD</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7A</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35</a:t>
            </a:fld>
            <a:endParaRPr lang="en-US"/>
          </a:p>
        </p:txBody>
      </p:sp>
    </p:spTree>
    <p:extLst>
      <p:ext uri="{BB962C8B-B14F-4D97-AF65-F5344CB8AC3E}">
        <p14:creationId xmlns:p14="http://schemas.microsoft.com/office/powerpoint/2010/main" xmlns="" val="596704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1427179743"/>
              </p:ext>
            </p:extLst>
          </p:nvPr>
        </p:nvGraphicFramePr>
        <p:xfrm>
          <a:off x="128465" y="692696"/>
          <a:ext cx="9577063" cy="5857240"/>
        </p:xfrm>
        <a:graphic>
          <a:graphicData uri="http://schemas.openxmlformats.org/drawingml/2006/table">
            <a:tbl>
              <a:tblPr firstRow="1" bandRow="1">
                <a:tableStyleId>{5C22544A-7EE6-4342-B048-85BDC9FD1C3A}</a:tableStyleId>
              </a:tblPr>
              <a:tblGrid>
                <a:gridCol w="504055"/>
                <a:gridCol w="4320480"/>
                <a:gridCol w="4752528"/>
              </a:tblGrid>
              <a:tr h="370840">
                <a:tc>
                  <a:txBody>
                    <a:bodyPr/>
                    <a:lstStyle/>
                    <a:p>
                      <a:r>
                        <a:rPr lang="id-ID" dirty="0" smtClean="0"/>
                        <a:t>No</a:t>
                      </a:r>
                      <a:endParaRPr lang="id-ID" dirty="0"/>
                    </a:p>
                  </a:txBody>
                  <a:tcPr/>
                </a:tc>
                <a:tc>
                  <a:txBody>
                    <a:bodyPr/>
                    <a:lstStyle/>
                    <a:p>
                      <a:r>
                        <a:rPr lang="id-ID" dirty="0" smtClean="0"/>
                        <a:t>Permasalahan</a:t>
                      </a:r>
                      <a:endParaRPr lang="id-ID" dirty="0"/>
                    </a:p>
                  </a:txBody>
                  <a:tcPr/>
                </a:tc>
                <a:tc>
                  <a:txBody>
                    <a:bodyPr/>
                    <a:lstStyle/>
                    <a:p>
                      <a:r>
                        <a:rPr lang="id-ID" dirty="0" smtClean="0"/>
                        <a:t>Penyelesaian</a:t>
                      </a:r>
                      <a:endParaRPr lang="id-ID" dirty="0"/>
                    </a:p>
                  </a:txBody>
                  <a:tcPr/>
                </a:tc>
              </a:tr>
              <a:tr h="370840">
                <a:tc>
                  <a:txBody>
                    <a:bodyPr/>
                    <a:lstStyle/>
                    <a:p>
                      <a:r>
                        <a:rPr lang="id-ID" dirty="0" smtClean="0"/>
                        <a:t>1</a:t>
                      </a:r>
                      <a:endParaRPr lang="id-ID" dirty="0"/>
                    </a:p>
                  </a:txBody>
                  <a:tcPr/>
                </a:tc>
                <a:tc>
                  <a:txBody>
                    <a:bodyPr/>
                    <a:lstStyle/>
                    <a:p>
                      <a:r>
                        <a:rPr lang="id-ID" dirty="0" smtClean="0"/>
                        <a:t>Capaian</a:t>
                      </a:r>
                      <a:r>
                        <a:rPr lang="id-ID" baseline="0" dirty="0" smtClean="0"/>
                        <a:t> pembelajaran</a:t>
                      </a:r>
                      <a:r>
                        <a:rPr lang="id-ID" dirty="0" smtClean="0"/>
                        <a:t> disusun berdasarkan materi pelajaran</a:t>
                      </a:r>
                      <a:r>
                        <a:rPr lang="id-ID" baseline="0" dirty="0" smtClean="0"/>
                        <a:t> bukan kompetensi yang harus dimiliki peserta didik</a:t>
                      </a:r>
                      <a:endParaRPr lang="id-ID" dirty="0"/>
                    </a:p>
                  </a:txBody>
                  <a:tcPr/>
                </a:tc>
                <a:tc>
                  <a:txBody>
                    <a:bodyPr/>
                    <a:lstStyle/>
                    <a:p>
                      <a:r>
                        <a:rPr lang="id-ID" dirty="0" smtClean="0"/>
                        <a:t>Perlunya ditetapkan standar kompetensi kelulusan dan standar kompetensi kelas untuk menyatakan capaian pembelajaran</a:t>
                      </a:r>
                      <a:endParaRPr lang="id-ID" dirty="0"/>
                    </a:p>
                  </a:txBody>
                  <a:tcPr/>
                </a:tc>
              </a:tr>
              <a:tr h="370840">
                <a:tc>
                  <a:txBody>
                    <a:bodyPr/>
                    <a:lstStyle/>
                    <a:p>
                      <a:r>
                        <a:rPr lang="id-ID" dirty="0" smtClean="0"/>
                        <a:t>2</a:t>
                      </a:r>
                      <a:endParaRPr lang="id-ID" dirty="0"/>
                    </a:p>
                  </a:txBody>
                  <a:tcPr/>
                </a:tc>
                <a:tc>
                  <a:txBody>
                    <a:bodyPr/>
                    <a:lstStyle/>
                    <a:p>
                      <a:r>
                        <a:rPr lang="id-ID" dirty="0" smtClean="0"/>
                        <a:t>Kompetensi diturunkan dari pengetahuan yang diperoleh dari mata pelajaran</a:t>
                      </a:r>
                      <a:endParaRPr lang="id-ID" dirty="0"/>
                    </a:p>
                  </a:txBody>
                  <a:tcPr/>
                </a:tc>
                <a:tc>
                  <a:txBody>
                    <a:bodyPr/>
                    <a:lstStyle/>
                    <a:p>
                      <a:r>
                        <a:rPr lang="id-ID" dirty="0" smtClean="0"/>
                        <a:t>Kompetensi  dirumuskan</a:t>
                      </a:r>
                      <a:r>
                        <a:rPr lang="id-ID" baseline="0" dirty="0" smtClean="0"/>
                        <a:t> dalam tiga domain, yaitu sikap, keteramilan, dan pengetahuan</a:t>
                      </a:r>
                      <a:endParaRPr lang="id-ID" dirty="0"/>
                    </a:p>
                  </a:txBody>
                  <a:tcPr/>
                </a:tc>
              </a:tr>
              <a:tr h="370840">
                <a:tc>
                  <a:txBody>
                    <a:bodyPr/>
                    <a:lstStyle/>
                    <a:p>
                      <a:r>
                        <a:rPr lang="id-ID" dirty="0" smtClean="0"/>
                        <a:t>3</a:t>
                      </a:r>
                      <a:endParaRPr lang="id-ID" dirty="0"/>
                    </a:p>
                  </a:txBody>
                  <a:tcPr/>
                </a:tc>
                <a:tc>
                  <a:txBody>
                    <a:bodyPr/>
                    <a:lstStyle/>
                    <a:p>
                      <a:r>
                        <a:rPr lang="id-ID" dirty="0" smtClean="0"/>
                        <a:t>Walaupun kelas I –</a:t>
                      </a:r>
                      <a:r>
                        <a:rPr lang="id-ID" baseline="0" dirty="0" smtClean="0"/>
                        <a:t> III menerapkan pembelajaran tematik, tidak ada kompetensi inti yang mengikat semua mata pelajaran</a:t>
                      </a:r>
                      <a:endParaRPr lang="id-ID" dirty="0"/>
                    </a:p>
                  </a:txBody>
                  <a:tcPr/>
                </a:tc>
                <a:tc>
                  <a:txBody>
                    <a:bodyPr/>
                    <a:lstStyle/>
                    <a:p>
                      <a:r>
                        <a:rPr lang="id-ID" dirty="0" smtClean="0"/>
                        <a:t>Perlunya merumuskan kompetensi inti untuk masing-masing kelas</a:t>
                      </a:r>
                      <a:endParaRPr lang="id-ID" dirty="0"/>
                    </a:p>
                  </a:txBody>
                  <a:tcPr/>
                </a:tc>
              </a:tr>
              <a:tr h="370840">
                <a:tc>
                  <a:txBody>
                    <a:bodyPr/>
                    <a:lstStyle/>
                    <a:p>
                      <a:r>
                        <a:rPr lang="id-ID" dirty="0" smtClean="0"/>
                        <a:t>4</a:t>
                      </a:r>
                      <a:endParaRPr lang="id-ID" dirty="0"/>
                    </a:p>
                  </a:txBody>
                  <a:tcPr/>
                </a:tc>
                <a:tc>
                  <a:txBody>
                    <a:bodyPr/>
                    <a:lstStyle/>
                    <a:p>
                      <a:r>
                        <a:rPr lang="id-ID" dirty="0" smtClean="0"/>
                        <a:t>Walaupun</a:t>
                      </a:r>
                      <a:r>
                        <a:rPr lang="id-ID" baseline="0" dirty="0" smtClean="0"/>
                        <a:t> kelas I-III menerapkan pembelajaran tematik, tetapi warna mata pelajaran sangat kental bahkan berjalan sendiri-sendiri dan saling mengabaikan</a:t>
                      </a:r>
                      <a:endParaRPr lang="id-ID" dirty="0"/>
                    </a:p>
                  </a:txBody>
                  <a:tcPr/>
                </a:tc>
                <a:tc>
                  <a:txBody>
                    <a:bodyPr/>
                    <a:lstStyle/>
                    <a:p>
                      <a:r>
                        <a:rPr lang="id-ID" dirty="0" smtClean="0"/>
                        <a:t>Mata pelajaran harus dipergunakan sebagai sumber kompetensi bukan yang yang diajarkan</a:t>
                      </a:r>
                      <a:endParaRPr lang="id-ID" dirty="0"/>
                    </a:p>
                  </a:txBody>
                  <a:tcPr/>
                </a:tc>
              </a:tr>
              <a:tr h="370840">
                <a:tc>
                  <a:txBody>
                    <a:bodyPr/>
                    <a:lstStyle/>
                    <a:p>
                      <a:r>
                        <a:rPr lang="id-ID" dirty="0" smtClean="0"/>
                        <a:t>5</a:t>
                      </a:r>
                      <a:endParaRPr lang="id-ID" dirty="0"/>
                    </a:p>
                  </a:txBody>
                  <a:tcPr/>
                </a:tc>
                <a:tc>
                  <a:txBody>
                    <a:bodyPr/>
                    <a:lstStyle/>
                    <a:p>
                      <a:r>
                        <a:rPr lang="id-ID" dirty="0" smtClean="0"/>
                        <a:t>Kompetensi siswa hanya diukur dari kompetensi pengetahuan yang diperolehnya melalui penilaian berbasis tes tertulis</a:t>
                      </a:r>
                      <a:endParaRPr lang="id-ID" dirty="0"/>
                    </a:p>
                  </a:txBody>
                  <a:tcPr/>
                </a:tc>
                <a:tc>
                  <a:txBody>
                    <a:bodyPr/>
                    <a:lstStyle/>
                    <a:p>
                      <a:r>
                        <a:rPr lang="id-ID" dirty="0" smtClean="0"/>
                        <a:t>Penilaian terhadap semua domain kompetensi menggunakan penilaian otentik [proses dan hasil]</a:t>
                      </a:r>
                      <a:endParaRPr lang="id-ID" dirty="0"/>
                    </a:p>
                  </a:txBody>
                  <a:tcPr/>
                </a:tc>
              </a:tr>
              <a:tr h="370840">
                <a:tc>
                  <a:txBody>
                    <a:bodyPr/>
                    <a:lstStyle/>
                    <a:p>
                      <a:r>
                        <a:rPr lang="id-ID" dirty="0" smtClean="0"/>
                        <a:t>6</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Penilaian hanya berdasarkan kompetensi dasar saja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Penilaian berdasarkan kompetensi dasar dan kompetensi inti</a:t>
                      </a:r>
                    </a:p>
                  </a:txBody>
                  <a:tcPr/>
                </a:tc>
              </a:tr>
            </a:tbl>
          </a:graphicData>
        </a:graphic>
      </p:graphicFrame>
      <p:sp>
        <p:nvSpPr>
          <p:cNvPr id="2" name="Slide Number Placeholder 1"/>
          <p:cNvSpPr>
            <a:spLocks noGrp="1"/>
          </p:cNvSpPr>
          <p:nvPr>
            <p:ph type="sldNum" sz="quarter" idx="12"/>
          </p:nvPr>
        </p:nvSpPr>
        <p:spPr/>
        <p:txBody>
          <a:bodyPr/>
          <a:lstStyle/>
          <a:p>
            <a:fld id="{F9FDEDF1-2D69-4A24-90B2-688D088CE037}" type="slidenum">
              <a:rPr lang="id-ID" smtClean="0"/>
              <a:pPr/>
              <a:t>36</a:t>
            </a:fld>
            <a:endParaRPr lang="id-ID"/>
          </a:p>
        </p:txBody>
      </p:sp>
      <p:sp>
        <p:nvSpPr>
          <p:cNvPr id="3"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Dasar Pemikiran Perancangan Struktur </a:t>
            </a:r>
            <a:r>
              <a:rPr lang="id-ID" dirty="0" smtClean="0">
                <a:solidFill>
                  <a:schemeClr val="accent6">
                    <a:lumMod val="75000"/>
                  </a:schemeClr>
                </a:solidFill>
              </a:rPr>
              <a:t>Kurikulum SD </a:t>
            </a:r>
            <a:endParaRPr lang="id-ID" dirty="0">
              <a:solidFill>
                <a:schemeClr val="accent6">
                  <a:lumMod val="75000"/>
                </a:schemeClr>
              </a:solidFill>
            </a:endParaRPr>
          </a:p>
        </p:txBody>
      </p:sp>
      <p:cxnSp>
        <p:nvCxnSpPr>
          <p:cNvPr id="4" name="Straight Connector 3"/>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531421226"/>
              </p:ext>
            </p:extLst>
          </p:nvPr>
        </p:nvGraphicFramePr>
        <p:xfrm>
          <a:off x="128465" y="692696"/>
          <a:ext cx="9721079" cy="5948680"/>
        </p:xfrm>
        <a:graphic>
          <a:graphicData uri="http://schemas.openxmlformats.org/drawingml/2006/table">
            <a:tbl>
              <a:tblPr firstRow="1" bandRow="1">
                <a:tableStyleId>{5C22544A-7EE6-4342-B048-85BDC9FD1C3A}</a:tableStyleId>
              </a:tblPr>
              <a:tblGrid>
                <a:gridCol w="504055"/>
                <a:gridCol w="4536504"/>
                <a:gridCol w="4680520"/>
              </a:tblGrid>
              <a:tr h="370840">
                <a:tc>
                  <a:txBody>
                    <a:bodyPr/>
                    <a:lstStyle/>
                    <a:p>
                      <a:r>
                        <a:rPr lang="id-ID" sz="1600" dirty="0" smtClean="0"/>
                        <a:t>No</a:t>
                      </a:r>
                      <a:endParaRPr lang="id-ID" sz="1600" dirty="0"/>
                    </a:p>
                  </a:txBody>
                  <a:tcPr/>
                </a:tc>
                <a:tc>
                  <a:txBody>
                    <a:bodyPr/>
                    <a:lstStyle/>
                    <a:p>
                      <a:r>
                        <a:rPr lang="id-ID" sz="1600" dirty="0" smtClean="0"/>
                        <a:t>Permasalahan</a:t>
                      </a:r>
                      <a:endParaRPr lang="id-ID" sz="1600" dirty="0"/>
                    </a:p>
                  </a:txBody>
                  <a:tcPr/>
                </a:tc>
                <a:tc>
                  <a:txBody>
                    <a:bodyPr/>
                    <a:lstStyle/>
                    <a:p>
                      <a:r>
                        <a:rPr lang="id-ID" sz="1600" dirty="0" smtClean="0"/>
                        <a:t>Penyelesaian</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Peserta</a:t>
                      </a:r>
                      <a:r>
                        <a:rPr lang="id-ID" sz="1600" baseline="0" dirty="0" smtClean="0"/>
                        <a:t> didik pada jenjang  satuan sekolah dasar belum perlu diajak berfikir tersegmentasi dalam mata pelajaran-mata pelajaran terpisah karena  masih berfikir utuh </a:t>
                      </a:r>
                      <a:endParaRPr lang="id-ID" sz="1600" dirty="0"/>
                    </a:p>
                  </a:txBody>
                  <a:tcPr/>
                </a:tc>
                <a:tc>
                  <a:txBody>
                    <a:bodyPr/>
                    <a:lstStyle/>
                    <a:p>
                      <a:r>
                        <a:rPr lang="id-ID" sz="1600" dirty="0" smtClean="0"/>
                        <a:t>Perlunya proses pembelajaran yang menyuguhkan keutuhan pada peserta didik melalui pemilihan tema </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Banyak sekolah alternatif yang menerapkan sistem pembelajaran integratif berbasis tema yang menujukkan hasil menggembirakan</a:t>
                      </a:r>
                      <a:endParaRPr lang="id-ID" sz="1600" dirty="0"/>
                    </a:p>
                  </a:txBody>
                  <a:tcPr/>
                </a:tc>
                <a:tc>
                  <a:txBody>
                    <a:bodyPr/>
                    <a:lstStyle/>
                    <a:p>
                      <a:r>
                        <a:rPr lang="id-ID" sz="1600" dirty="0" smtClean="0"/>
                        <a:t>Perlunya menerapkan sistem pembelajaran integratif berbasis tema</a:t>
                      </a:r>
                      <a:endParaRPr lang="id-ID" sz="1600" dirty="0"/>
                    </a:p>
                  </a:txBody>
                  <a:tcPr/>
                </a:tc>
              </a:tr>
              <a:tr h="370840">
                <a:tc>
                  <a:txBody>
                    <a:bodyPr/>
                    <a:lstStyle/>
                    <a:p>
                      <a:r>
                        <a:rPr lang="id-ID" sz="1600" dirty="0" smtClean="0"/>
                        <a:t>9</a:t>
                      </a:r>
                      <a:endParaRPr lang="id-ID"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Adanya keluhan banyaknya buku yang harus dibawa</a:t>
                      </a:r>
                      <a:r>
                        <a:rPr lang="id-ID" sz="1600" baseline="0" dirty="0" smtClean="0"/>
                        <a:t> oleh anak sekolah dasar sesuai dengan banyaknya mata pelajaran</a:t>
                      </a:r>
                      <a:endParaRPr lang="id-ID"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Perlunya penyederhanaan mata pelajaran</a:t>
                      </a:r>
                    </a:p>
                  </a:txBody>
                  <a:tcPr/>
                </a:tc>
              </a:tr>
              <a:tr h="370840">
                <a:tc>
                  <a:txBody>
                    <a:bodyPr/>
                    <a:lstStyle/>
                    <a:p>
                      <a:r>
                        <a:rPr lang="id-ID" sz="1600" dirty="0" smtClean="0"/>
                        <a:t>10</a:t>
                      </a:r>
                      <a:endParaRPr lang="id-ID"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Indonesia</a:t>
                      </a:r>
                      <a:r>
                        <a:rPr lang="id-ID" sz="1600" baseline="0" dirty="0" smtClean="0"/>
                        <a:t> menerapkan sistem guru kelas dimana semua mata pelajaran [kecuali agama, seni budaya, dan pendidikan jasmani] diampu oleh satu orang guru</a:t>
                      </a:r>
                      <a:endParaRPr lang="id-ID"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Perlunya membantu memudahkan tugas guru dalam</a:t>
                      </a:r>
                      <a:r>
                        <a:rPr lang="id-ID" sz="1600" baseline="0" dirty="0" smtClean="0"/>
                        <a:t> menyampaikan pelajaran sebagai suatu keutuhan dengan meminimumkan jumlah mata pelajaran tanpa melanggar ketentuan konstitusi [idealnya tanpa mata pelajaran sama]</a:t>
                      </a:r>
                      <a:endParaRPr lang="id-ID" sz="1600" dirty="0" smtClean="0"/>
                    </a:p>
                  </a:txBody>
                  <a:tcPr/>
                </a:tc>
              </a:tr>
              <a:tr h="370840">
                <a:tc>
                  <a:txBody>
                    <a:bodyPr/>
                    <a:lstStyle/>
                    <a:p>
                      <a:r>
                        <a:rPr lang="id-ID" dirty="0" smtClean="0"/>
                        <a:t>11</a:t>
                      </a:r>
                      <a:endParaRPr lang="id-ID" dirty="0"/>
                    </a:p>
                  </a:txBody>
                  <a:tcPr/>
                </a:tc>
                <a:tc>
                  <a:txBody>
                    <a:bodyPr/>
                    <a:lstStyle/>
                    <a:p>
                      <a:r>
                        <a:rPr lang="id-ID" sz="1600" dirty="0" smtClean="0"/>
                        <a:t>Banyak negara menerapkan</a:t>
                      </a:r>
                      <a:r>
                        <a:rPr lang="id-ID" sz="1600" baseline="0" dirty="0" smtClean="0"/>
                        <a:t> sistem pembelajaran berbasis tematik-integratif</a:t>
                      </a:r>
                      <a:r>
                        <a:rPr lang="id-ID" sz="1600" dirty="0" smtClean="0"/>
                        <a:t> </a:t>
                      </a:r>
                      <a:r>
                        <a:rPr lang="id-ID" sz="1600" b="0" i="0" kern="1200" dirty="0" smtClean="0">
                          <a:solidFill>
                            <a:schemeClr val="dk1"/>
                          </a:solidFill>
                          <a:latin typeface="+mn-lt"/>
                          <a:ea typeface="+mn-ea"/>
                          <a:cs typeface="+mn-cs"/>
                        </a:rPr>
                        <a:t> sampai SD kelas VI, seperti Finlandia, England, Jerman, Scotland, Perancis, Amerika Serikat (sebagian), Korea Selatan, Australia, Singapura, New Zealand,, Hongkong, Filipina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Dapat dipergunakan sebagai acuan dalam usaha meringankan beban guru kelas yang harus mengampu sejumlah mata pelajaran</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37</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Dasar Pemikiran Perancangan Struktur </a:t>
            </a:r>
            <a:r>
              <a:rPr lang="id-ID" dirty="0" smtClean="0">
                <a:solidFill>
                  <a:schemeClr val="accent6">
                    <a:lumMod val="75000"/>
                  </a:schemeClr>
                </a:solidFill>
              </a:rPr>
              <a:t>Kurikulum SD </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55958916"/>
              </p:ext>
            </p:extLst>
          </p:nvPr>
        </p:nvGraphicFramePr>
        <p:xfrm>
          <a:off x="-15552" y="548680"/>
          <a:ext cx="9865096" cy="6098082"/>
        </p:xfrm>
        <a:graphic>
          <a:graphicData uri="http://schemas.openxmlformats.org/drawingml/2006/table">
            <a:tbl>
              <a:tblPr firstRow="1" bandRow="1">
                <a:tableStyleId>{5C22544A-7EE6-4342-B048-85BDC9FD1C3A}</a:tableStyleId>
              </a:tblPr>
              <a:tblGrid>
                <a:gridCol w="576064"/>
                <a:gridCol w="9289032"/>
              </a:tblGrid>
              <a:tr h="345638">
                <a:tc>
                  <a:txBody>
                    <a:bodyPr/>
                    <a:lstStyle/>
                    <a:p>
                      <a:pPr algn="ctr"/>
                      <a:r>
                        <a:rPr lang="id-ID" sz="1600" dirty="0" smtClean="0">
                          <a:solidFill>
                            <a:schemeClr val="bg1"/>
                          </a:solidFill>
                        </a:rPr>
                        <a:t>No</a:t>
                      </a:r>
                      <a:endParaRPr lang="id-ID" sz="1600" dirty="0">
                        <a:solidFill>
                          <a:schemeClr val="bg1"/>
                        </a:solidFill>
                      </a:endParaRPr>
                    </a:p>
                  </a:txBody>
                  <a:tcPr/>
                </a:tc>
                <a:tc>
                  <a:txBody>
                    <a:bodyPr/>
                    <a:lstStyle/>
                    <a:p>
                      <a:pPr algn="ctr"/>
                      <a:r>
                        <a:rPr lang="id-ID" sz="1600" dirty="0" smtClean="0">
                          <a:solidFill>
                            <a:schemeClr val="bg1"/>
                          </a:solidFill>
                        </a:rPr>
                        <a:t>Komponen</a:t>
                      </a:r>
                      <a:r>
                        <a:rPr lang="id-ID" sz="1600" baseline="0" dirty="0" smtClean="0">
                          <a:solidFill>
                            <a:schemeClr val="bg1"/>
                          </a:solidFill>
                        </a:rPr>
                        <a:t> Rancangan Alternatif - 1</a:t>
                      </a:r>
                      <a:endParaRPr lang="id-ID" sz="1600" dirty="0">
                        <a:solidFill>
                          <a:schemeClr val="bg1"/>
                        </a:solidFill>
                      </a:endParaRPr>
                    </a:p>
                  </a:txBody>
                  <a:tcPr/>
                </a:tc>
              </a:tr>
              <a:tr h="345638">
                <a:tc>
                  <a:txBody>
                    <a:bodyPr/>
                    <a:lstStyle/>
                    <a:p>
                      <a:r>
                        <a:rPr lang="id-ID" sz="1600" b="0" dirty="0" smtClean="0">
                          <a:solidFill>
                            <a:schemeClr val="tx1"/>
                          </a:solidFill>
                        </a:rPr>
                        <a:t>1</a:t>
                      </a:r>
                      <a:endParaRPr lang="id-ID" sz="1600" b="0" dirty="0">
                        <a:solidFill>
                          <a:schemeClr val="tx1"/>
                        </a:solidFill>
                      </a:endParaRPr>
                    </a:p>
                  </a:txBody>
                  <a:tcPr/>
                </a:tc>
                <a:tc>
                  <a:txBody>
                    <a:bodyPr/>
                    <a:lstStyle/>
                    <a:p>
                      <a:r>
                        <a:rPr lang="id-ID" sz="1600" b="0" dirty="0" smtClean="0">
                          <a:solidFill>
                            <a:schemeClr val="tx1"/>
                          </a:solidFill>
                        </a:rPr>
                        <a:t>Berbasis tematik-integratif</a:t>
                      </a:r>
                      <a:r>
                        <a:rPr lang="id-ID" sz="1600" b="0" baseline="0" dirty="0" smtClean="0">
                          <a:solidFill>
                            <a:schemeClr val="tx1"/>
                          </a:solidFill>
                        </a:rPr>
                        <a:t> sampai kelas VI</a:t>
                      </a:r>
                      <a:endParaRPr lang="id-ID" sz="1600" b="0" dirty="0">
                        <a:solidFill>
                          <a:schemeClr val="tx1"/>
                        </a:solidFill>
                      </a:endParaRPr>
                    </a:p>
                  </a:txBody>
                  <a:tcPr/>
                </a:tc>
              </a:tr>
              <a:tr h="345638">
                <a:tc>
                  <a:txBody>
                    <a:bodyPr/>
                    <a:lstStyle/>
                    <a:p>
                      <a:r>
                        <a:rPr lang="id-ID" sz="1600" b="0" dirty="0" smtClean="0">
                          <a:solidFill>
                            <a:schemeClr val="tx1"/>
                          </a:solidFill>
                        </a:rPr>
                        <a:t>2</a:t>
                      </a:r>
                      <a:endParaRPr lang="id-ID" sz="1600" b="0" dirty="0">
                        <a:solidFill>
                          <a:schemeClr val="tx1"/>
                        </a:solidFill>
                      </a:endParaRPr>
                    </a:p>
                  </a:txBody>
                  <a:tcPr/>
                </a:tc>
                <a:tc>
                  <a:txBody>
                    <a:bodyPr/>
                    <a:lstStyle/>
                    <a:p>
                      <a:r>
                        <a:rPr lang="id-ID" sz="1600" b="0" dirty="0" smtClean="0">
                          <a:solidFill>
                            <a:schemeClr val="tx1"/>
                          </a:solidFill>
                        </a:rPr>
                        <a:t>Menggunakan</a:t>
                      </a:r>
                      <a:r>
                        <a:rPr lang="id-ID" sz="1600" b="0" baseline="0" dirty="0" smtClean="0">
                          <a:solidFill>
                            <a:schemeClr val="tx1"/>
                          </a:solidFill>
                        </a:rPr>
                        <a:t> kompetensi lulusan untuk merumuskan kompetensi inti pada tiap kelas </a:t>
                      </a:r>
                      <a:endParaRPr lang="id-ID" sz="1600" b="0" dirty="0">
                        <a:solidFill>
                          <a:schemeClr val="tx1"/>
                        </a:solidFill>
                      </a:endParaRPr>
                    </a:p>
                  </a:txBody>
                  <a:tcPr/>
                </a:tc>
              </a:tr>
              <a:tr h="604867">
                <a:tc>
                  <a:txBody>
                    <a:bodyPr/>
                    <a:lstStyle/>
                    <a:p>
                      <a:r>
                        <a:rPr lang="id-ID" sz="1600" b="0" dirty="0" smtClean="0">
                          <a:solidFill>
                            <a:schemeClr val="tx1"/>
                          </a:solidFill>
                        </a:rPr>
                        <a:t>3</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Menggunakan pendekatan</a:t>
                      </a:r>
                      <a:r>
                        <a:rPr lang="id-ID" sz="1600" b="0" baseline="0" dirty="0" smtClean="0">
                          <a:solidFill>
                            <a:schemeClr val="tx1"/>
                          </a:solidFill>
                        </a:rPr>
                        <a:t> sains dalam proses pembelajaran [mengamati, menanya, mencoba, mengolah, menyajikan, menyimpulkan, mencipta] semua mata pelajaran</a:t>
                      </a:r>
                      <a:endParaRPr lang="id-ID" sz="1600" b="0" dirty="0" smtClean="0">
                        <a:solidFill>
                          <a:schemeClr val="tx1"/>
                        </a:solidFill>
                      </a:endParaRPr>
                    </a:p>
                  </a:txBody>
                  <a:tcPr/>
                </a:tc>
              </a:tr>
              <a:tr h="278864">
                <a:tc>
                  <a:txBody>
                    <a:bodyPr/>
                    <a:lstStyle/>
                    <a:p>
                      <a:r>
                        <a:rPr lang="id-ID" sz="1600" b="0" dirty="0" smtClean="0">
                          <a:solidFill>
                            <a:schemeClr val="tx1"/>
                          </a:solidFill>
                        </a:rPr>
                        <a:t>4</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Menggunakan IPA dan IPS sebagai materi pembahasan</a:t>
                      </a:r>
                      <a:r>
                        <a:rPr lang="id-ID" sz="1600" b="0" baseline="0" dirty="0" smtClean="0">
                          <a:solidFill>
                            <a:schemeClr val="tx1"/>
                          </a:solidFill>
                        </a:rPr>
                        <a:t> pada semua mata pelajaran</a:t>
                      </a:r>
                      <a:r>
                        <a:rPr lang="id-ID" sz="1600" b="0" dirty="0" smtClean="0">
                          <a:solidFill>
                            <a:schemeClr val="tx1"/>
                          </a:solidFill>
                        </a:rPr>
                        <a:t> </a:t>
                      </a:r>
                    </a:p>
                  </a:txBody>
                  <a:tcPr/>
                </a:tc>
              </a:tr>
              <a:tr h="1551331">
                <a:tc>
                  <a:txBody>
                    <a:bodyPr/>
                    <a:lstStyle/>
                    <a:p>
                      <a:r>
                        <a:rPr lang="id-ID" sz="1600" b="0" dirty="0" smtClean="0">
                          <a:solidFill>
                            <a:schemeClr val="tx1"/>
                          </a:solidFill>
                        </a:rPr>
                        <a:t>5</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Meminimumkan jumlah mata pelajaran dengan hasil dari 10  dapat dikurangai menjadi 6 melalui pengintegrasian beberapa mata pelajaran: </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dirty="0" smtClean="0">
                          <a:solidFill>
                            <a:schemeClr val="tx1"/>
                          </a:solidFill>
                        </a:rPr>
                        <a:t>IPA menjadi materi pembahasan pelajaran</a:t>
                      </a:r>
                      <a:r>
                        <a:rPr lang="id-ID" sz="1600" b="0" baseline="0" dirty="0" smtClean="0">
                          <a:solidFill>
                            <a:schemeClr val="tx1"/>
                          </a:solidFill>
                        </a:rPr>
                        <a:t> Bahasa Indonesia , Matematika, dll</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baseline="0" dirty="0" smtClean="0">
                          <a:solidFill>
                            <a:schemeClr val="tx1"/>
                          </a:solidFill>
                        </a:rPr>
                        <a:t>IPS menjadi materi pembahasan pelajaran PPKn, Bahasa Indonesia, dll</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dirty="0" smtClean="0">
                          <a:solidFill>
                            <a:schemeClr val="tx1"/>
                          </a:solidFill>
                        </a:rPr>
                        <a:t>Muatan lokal menjadi</a:t>
                      </a:r>
                      <a:r>
                        <a:rPr lang="id-ID" sz="1600" b="0" baseline="0" dirty="0" smtClean="0">
                          <a:solidFill>
                            <a:schemeClr val="tx1"/>
                          </a:solidFill>
                        </a:rPr>
                        <a:t> materi pembahasan Seni Budaya dan Prakarya serta Pendidikan Jasmani, Olahraga dan Kesehatan</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600" b="0" baseline="0" dirty="0" smtClean="0">
                          <a:solidFill>
                            <a:schemeClr val="tx1"/>
                          </a:solidFill>
                        </a:rPr>
                        <a:t>Mata pelajaran Pengembangan Diri diintegrasikan ke semua mata pelajaran</a:t>
                      </a:r>
                      <a:endParaRPr lang="id-ID" sz="1600" b="0" dirty="0" smtClean="0">
                        <a:solidFill>
                          <a:schemeClr val="tx1"/>
                        </a:solidFill>
                      </a:endParaRPr>
                    </a:p>
                  </a:txBody>
                  <a:tcPr/>
                </a:tc>
              </a:tr>
              <a:tr h="864096">
                <a:tc>
                  <a:txBody>
                    <a:bodyPr/>
                    <a:lstStyle/>
                    <a:p>
                      <a:r>
                        <a:rPr lang="id-ID" sz="1600" b="0" dirty="0" smtClean="0">
                          <a:solidFill>
                            <a:schemeClr val="tx1"/>
                          </a:solidFill>
                        </a:rPr>
                        <a:t>6</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Menempatkan IPA dan IPS pada posisi sewajarnya  bagi anak SD yaitu </a:t>
                      </a:r>
                      <a:r>
                        <a:rPr lang="id-ID" sz="1600" b="0" baseline="0" dirty="0" smtClean="0">
                          <a:solidFill>
                            <a:schemeClr val="tx1"/>
                          </a:solidFill>
                        </a:rPr>
                        <a:t>bukan sebagai disiplin ilmu melainkan </a:t>
                      </a:r>
                      <a:r>
                        <a:rPr lang="id-ID" sz="1600" b="0" dirty="0" smtClean="0">
                          <a:solidFill>
                            <a:schemeClr val="tx1"/>
                          </a:solidFill>
                        </a:rPr>
                        <a:t>sebagai sumber kompetensi</a:t>
                      </a:r>
                      <a:r>
                        <a:rPr lang="id-ID" sz="1600" b="0" baseline="0" dirty="0" smtClean="0">
                          <a:solidFill>
                            <a:schemeClr val="tx1"/>
                          </a:solidFill>
                        </a:rPr>
                        <a:t> untuk membentuk sikap ilmuwan dan kepedulian dalam berinteraksi sosial dan dengan alam secara bertanggung jawab.</a:t>
                      </a:r>
                      <a:endParaRPr lang="id-ID" sz="1600" b="0" dirty="0" smtClean="0">
                        <a:solidFill>
                          <a:schemeClr val="tx1"/>
                        </a:solidFill>
                      </a:endParaRPr>
                    </a:p>
                  </a:txBody>
                  <a:tcPr/>
                </a:tc>
              </a:tr>
              <a:tr h="1123325">
                <a:tc>
                  <a:txBody>
                    <a:bodyPr/>
                    <a:lstStyle/>
                    <a:p>
                      <a:r>
                        <a:rPr lang="id-ID" sz="1600" b="0" dirty="0" smtClean="0">
                          <a:solidFill>
                            <a:schemeClr val="tx1"/>
                          </a:solidFill>
                        </a:rPr>
                        <a:t>7</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Perbedaan antara IPA/IPS dipisah atau diintegrasikan hanyalah pada</a:t>
                      </a:r>
                      <a:r>
                        <a:rPr lang="id-ID" sz="1600" b="0" baseline="0" dirty="0" smtClean="0">
                          <a:solidFill>
                            <a:schemeClr val="tx1"/>
                          </a:solidFill>
                        </a:rPr>
                        <a:t> apakah buku teksnya terpisah atau jadi satu. Tetapi bila dipisah dapat berakibat beratnya beban guru, kesulitan bagi bahasa Indonesia untuk mencari materi pembahasan yang kontekstual, berjalan sendiri melampaui kemampuan berbahasa peserta didiknya seperti yang terjadi saat ini, dll </a:t>
                      </a:r>
                      <a:endParaRPr lang="id-ID" sz="1600" b="0" dirty="0" smtClean="0">
                        <a:solidFill>
                          <a:schemeClr val="tx1"/>
                        </a:solidFill>
                      </a:endParaRPr>
                    </a:p>
                  </a:txBody>
                  <a:tcPr/>
                </a:tc>
              </a:tr>
              <a:tr h="321096">
                <a:tc>
                  <a:txBody>
                    <a:bodyPr/>
                    <a:lstStyle/>
                    <a:p>
                      <a:r>
                        <a:rPr lang="id-ID" sz="1600" b="0" dirty="0" smtClean="0">
                          <a:solidFill>
                            <a:schemeClr val="tx1"/>
                          </a:solidFill>
                        </a:rPr>
                        <a:t>8</a:t>
                      </a:r>
                      <a:endParaRPr lang="id-ID" sz="16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0" dirty="0" smtClean="0">
                          <a:solidFill>
                            <a:schemeClr val="tx1"/>
                          </a:solidFill>
                        </a:rPr>
                        <a:t>Menambah 4 jam pelajaran per minggu akibat perubahan proses pembelajaran dan penilaian</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38</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Usulan Rancangan Struktur </a:t>
            </a:r>
            <a:r>
              <a:rPr lang="id-ID" dirty="0" smtClean="0">
                <a:solidFill>
                  <a:schemeClr val="accent6">
                    <a:lumMod val="75000"/>
                  </a:schemeClr>
                </a:solidFill>
              </a:rPr>
              <a:t>Kurikulum SD </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8640"/>
            <a:ext cx="9906000" cy="648072"/>
          </a:xfrm>
        </p:spPr>
        <p:txBody>
          <a:bodyPr vert="horz" lIns="91440" tIns="45720" rIns="91440" bIns="45720" rtlCol="0" anchor="ctr">
            <a:noAutofit/>
          </a:bodyPr>
          <a:lstStyle/>
          <a:p>
            <a:r>
              <a:rPr lang="id-ID" sz="3200" b="1" dirty="0">
                <a:solidFill>
                  <a:schemeClr val="accent5">
                    <a:lumMod val="75000"/>
                  </a:schemeClr>
                </a:solidFill>
              </a:rPr>
              <a:t>Rasional IPA dan IPS di Kelas V – VI </a:t>
            </a:r>
            <a:r>
              <a:rPr lang="id-ID" sz="3200" b="1" dirty="0" smtClean="0">
                <a:solidFill>
                  <a:schemeClr val="accent5">
                    <a:lumMod val="75000"/>
                  </a:schemeClr>
                </a:solidFill>
              </a:rPr>
              <a:t>SD</a:t>
            </a:r>
            <a:br>
              <a:rPr lang="id-ID" sz="3200" b="1" dirty="0" smtClean="0">
                <a:solidFill>
                  <a:schemeClr val="accent5">
                    <a:lumMod val="75000"/>
                  </a:schemeClr>
                </a:solidFill>
              </a:rPr>
            </a:br>
            <a:r>
              <a:rPr lang="id-ID" sz="2400" b="1" dirty="0" smtClean="0">
                <a:solidFill>
                  <a:srgbClr val="C00000"/>
                </a:solidFill>
              </a:rPr>
              <a:t>Alternatif 2</a:t>
            </a:r>
            <a:endParaRPr lang="id-ID" sz="2400" b="1" dirty="0">
              <a:solidFill>
                <a:srgbClr val="C00000"/>
              </a:solidFill>
            </a:endParaRPr>
          </a:p>
        </p:txBody>
      </p:sp>
      <p:sp>
        <p:nvSpPr>
          <p:cNvPr id="5" name="Content Placeholder 4"/>
          <p:cNvSpPr>
            <a:spLocks noGrp="1"/>
          </p:cNvSpPr>
          <p:nvPr>
            <p:ph idx="1"/>
          </p:nvPr>
        </p:nvSpPr>
        <p:spPr>
          <a:xfrm>
            <a:off x="272480" y="836712"/>
            <a:ext cx="9394585" cy="4768865"/>
          </a:xfrm>
        </p:spPr>
        <p:txBody>
          <a:bodyPr>
            <a:noAutofit/>
          </a:bodyPr>
          <a:lstStyle/>
          <a:p>
            <a:r>
              <a:rPr lang="id-ID" sz="2000" dirty="0" smtClean="0"/>
              <a:t>Peserta didik kelas V – VI (usia 11 – 12 tahun) sudah masuk pada tahap berpikir abstrak (operasi formal ), sehingga sudah mampu memahami konsep-konsep keilmuan secara sederhana</a:t>
            </a:r>
          </a:p>
          <a:p>
            <a:r>
              <a:rPr lang="id-ID" sz="2000" dirty="0" smtClean="0"/>
              <a:t>Dengan matapelajaran IPA/IPS yang terpisah, proses pembelajaran di SD tetap dapat dilaksanakan dengan pendekatan tematik-terintegrasi.</a:t>
            </a:r>
          </a:p>
          <a:p>
            <a:r>
              <a:rPr lang="id-ID" sz="2000" dirty="0" smtClean="0"/>
              <a:t>Masalah fokus pembelajaran: ada istilah-istilah IPA yang memiliki arti berbeda dengan istilah-istilah umum pada matapelajaran Bahasa Indonesia, misalnya: “gaya”, “usaha”, “daya”, dll.  </a:t>
            </a:r>
          </a:p>
          <a:p>
            <a:r>
              <a:rPr lang="id-ID" sz="2000" dirty="0" smtClean="0"/>
              <a:t>Tiap matapelajaran memiliki indikator pencapaian masing-masing. Jika indikator Bahasa Indonesia dan IPA digabung, maka pelajaran Bahasa Indonesia menjadi IPA.</a:t>
            </a:r>
          </a:p>
          <a:p>
            <a:r>
              <a:rPr lang="id-ID" sz="2000" dirty="0" smtClean="0"/>
              <a:t>Jika materi IPA dipaksakan bergabung dengan Bahasa Indonesia, akan terjadi pendangkalan materi IPA (terhapusnya beberapa bagian maneri IPA), dampak negatifnya:</a:t>
            </a:r>
          </a:p>
          <a:p>
            <a:pPr lvl="1"/>
            <a:r>
              <a:rPr lang="id-ID" sz="2000" dirty="0" smtClean="0"/>
              <a:t>Prestasi kita di TIMSS dan PISA akan menurun </a:t>
            </a:r>
          </a:p>
          <a:p>
            <a:pPr lvl="1"/>
            <a:r>
              <a:rPr lang="id-ID" sz="2000" dirty="0" smtClean="0"/>
              <a:t>Anak tidak banyak mengerti istilah-istilah IPA, sehingga tidak suka membaca surat kabar/majalah yang mempunyai kolom sains.</a:t>
            </a:r>
          </a:p>
          <a:p>
            <a:endParaRPr lang="id-ID" sz="2000" dirty="0" smtClean="0"/>
          </a:p>
        </p:txBody>
      </p:sp>
      <p:cxnSp>
        <p:nvCxnSpPr>
          <p:cNvPr id="6" name="Straight Connector 5"/>
          <p:cNvCxnSpPr/>
          <p:nvPr/>
        </p:nvCxnSpPr>
        <p:spPr>
          <a:xfrm>
            <a:off x="0" y="90872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39</a:t>
            </a:fld>
            <a:endParaRPr lang="id-ID"/>
          </a:p>
        </p:txBody>
      </p:sp>
    </p:spTree>
    <p:extLst>
      <p:ext uri="{BB962C8B-B14F-4D97-AF65-F5344CB8AC3E}">
        <p14:creationId xmlns:p14="http://schemas.microsoft.com/office/powerpoint/2010/main" xmlns="" val="2032813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9FDEDF1-2D69-4A24-90B2-688D088CE037}" type="slidenum">
              <a:rPr lang="id-ID" smtClean="0"/>
              <a:pPr/>
              <a:t>4</a:t>
            </a:fld>
            <a:endParaRPr lang="id-ID"/>
          </a:p>
        </p:txBody>
      </p:sp>
      <p:sp>
        <p:nvSpPr>
          <p:cNvPr id="3" name="Title 1"/>
          <p:cNvSpPr txBox="1">
            <a:spLocks/>
          </p:cNvSpPr>
          <p:nvPr/>
        </p:nvSpPr>
        <p:spPr>
          <a:xfrm>
            <a:off x="0" y="64616"/>
            <a:ext cx="9880600" cy="700088"/>
          </a:xfrm>
          <a:prstGeom prst="rect">
            <a:avLst/>
          </a:prstGeom>
        </p:spPr>
        <p:txBody>
          <a:bodyPr vert="horz" lIns="91440" tIns="45720" rIns="91440" bIns="45720" rtlCol="0" anchor="ctr">
            <a:normAutofit/>
          </a:bodyPr>
          <a:lstStyle>
            <a:lvl1pPr algn="ctr">
              <a:spcBef>
                <a:spcPct val="0"/>
              </a:spcBef>
              <a:buNone/>
              <a:defRPr sz="4000" b="1">
                <a:solidFill>
                  <a:schemeClr val="accent5">
                    <a:lumMod val="75000"/>
                  </a:schemeClr>
                </a:solidFill>
                <a:latin typeface="+mj-lt"/>
                <a:ea typeface="+mj-ea"/>
                <a:cs typeface="+mj-cs"/>
              </a:defRPr>
            </a:lvl1pPr>
          </a:lstStyle>
          <a:p>
            <a:r>
              <a:rPr lang="en-GB" sz="3600" dirty="0" err="1"/>
              <a:t>Perkembangan</a:t>
            </a:r>
            <a:r>
              <a:rPr lang="en-GB" sz="3600" dirty="0"/>
              <a:t> </a:t>
            </a:r>
            <a:r>
              <a:rPr lang="en-GB" sz="3600" dirty="0" err="1"/>
              <a:t>Kurikulum</a:t>
            </a:r>
            <a:r>
              <a:rPr lang="en-GB" sz="3600" dirty="0"/>
              <a:t> di Indonesia</a:t>
            </a:r>
            <a:endParaRPr lang="id-ID" sz="3600" dirty="0"/>
          </a:p>
        </p:txBody>
      </p:sp>
      <p:cxnSp>
        <p:nvCxnSpPr>
          <p:cNvPr id="4" name="Straight Connector 3"/>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 name="Pentagon 4"/>
          <p:cNvSpPr/>
          <p:nvPr/>
        </p:nvSpPr>
        <p:spPr>
          <a:xfrm>
            <a:off x="272480" y="2924944"/>
            <a:ext cx="9489504" cy="792088"/>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Oval 5"/>
          <p:cNvSpPr/>
          <p:nvPr/>
        </p:nvSpPr>
        <p:spPr>
          <a:xfrm>
            <a:off x="416497"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7" name="Oval 6"/>
          <p:cNvSpPr/>
          <p:nvPr/>
        </p:nvSpPr>
        <p:spPr>
          <a:xfrm>
            <a:off x="1208585"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8" name="Oval 7"/>
          <p:cNvSpPr/>
          <p:nvPr/>
        </p:nvSpPr>
        <p:spPr>
          <a:xfrm>
            <a:off x="2072681"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9" name="Oval 8"/>
          <p:cNvSpPr/>
          <p:nvPr/>
        </p:nvSpPr>
        <p:spPr>
          <a:xfrm>
            <a:off x="3080793"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0" name="Oval 9"/>
          <p:cNvSpPr/>
          <p:nvPr/>
        </p:nvSpPr>
        <p:spPr>
          <a:xfrm>
            <a:off x="3872881"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1" name="Oval 10"/>
          <p:cNvSpPr/>
          <p:nvPr/>
        </p:nvSpPr>
        <p:spPr>
          <a:xfrm>
            <a:off x="4664968"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2" name="Oval 11"/>
          <p:cNvSpPr/>
          <p:nvPr/>
        </p:nvSpPr>
        <p:spPr>
          <a:xfrm>
            <a:off x="5635233"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3" name="Oval 12"/>
          <p:cNvSpPr/>
          <p:nvPr/>
        </p:nvSpPr>
        <p:spPr>
          <a:xfrm>
            <a:off x="6177137"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4" name="Oval 13"/>
          <p:cNvSpPr/>
          <p:nvPr/>
        </p:nvSpPr>
        <p:spPr>
          <a:xfrm>
            <a:off x="7041233"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5" name="Oval 14"/>
          <p:cNvSpPr/>
          <p:nvPr/>
        </p:nvSpPr>
        <p:spPr>
          <a:xfrm>
            <a:off x="7977337" y="3212976"/>
            <a:ext cx="216024" cy="21602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cxnSp>
        <p:nvCxnSpPr>
          <p:cNvPr id="17" name="Straight Connector 16"/>
          <p:cNvCxnSpPr/>
          <p:nvPr/>
        </p:nvCxnSpPr>
        <p:spPr>
          <a:xfrm flipV="1">
            <a:off x="524508" y="908720"/>
            <a:ext cx="0" cy="230425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31016" y="839614"/>
            <a:ext cx="2160240" cy="1077218"/>
          </a:xfrm>
          <a:prstGeom prst="rect">
            <a:avLst/>
          </a:prstGeom>
        </p:spPr>
        <p:txBody>
          <a:bodyPr wrap="square">
            <a:spAutoFit/>
          </a:bodyPr>
          <a:lstStyle/>
          <a:p>
            <a:pPr>
              <a:buFont typeface="Wingdings" pitchFamily="2" charset="2"/>
              <a:buNone/>
            </a:pPr>
            <a:r>
              <a:rPr lang="en-US" sz="1600" b="1" dirty="0" smtClean="0">
                <a:solidFill>
                  <a:schemeClr val="tx2">
                    <a:lumMod val="75000"/>
                  </a:schemeClr>
                </a:solidFill>
                <a:latin typeface="Arial Narrow" pitchFamily="34" charset="0"/>
              </a:rPr>
              <a:t>1947</a:t>
            </a:r>
          </a:p>
          <a:p>
            <a:pPr>
              <a:buFont typeface="Wingdings" pitchFamily="2" charset="2"/>
              <a:buNone/>
            </a:pPr>
            <a:r>
              <a:rPr lang="en-US" sz="1600" b="1" dirty="0" err="1" smtClean="0">
                <a:solidFill>
                  <a:schemeClr val="tx2">
                    <a:lumMod val="75000"/>
                  </a:schemeClr>
                </a:solidFill>
                <a:latin typeface="Arial Narrow" pitchFamily="34" charset="0"/>
              </a:rPr>
              <a:t>Rencana</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Pelajaran</a:t>
            </a:r>
            <a:r>
              <a:rPr lang="en-US" sz="1600" b="1" dirty="0" smtClean="0">
                <a:solidFill>
                  <a:schemeClr val="tx2">
                    <a:lumMod val="75000"/>
                  </a:schemeClr>
                </a:solidFill>
                <a:latin typeface="Arial Narrow" pitchFamily="34" charset="0"/>
              </a:rPr>
              <a:t> → </a:t>
            </a:r>
            <a:r>
              <a:rPr lang="en-US" sz="1600" b="1" dirty="0" err="1" smtClean="0">
                <a:solidFill>
                  <a:schemeClr val="tx2">
                    <a:lumMod val="75000"/>
                  </a:schemeClr>
                </a:solidFill>
                <a:latin typeface="Arial Narrow" pitchFamily="34" charset="0"/>
              </a:rPr>
              <a:t>Dirinci</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dalam</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Rencana</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Pelajaran</a:t>
            </a:r>
            <a:r>
              <a:rPr lang="en-US" sz="1600" b="1" dirty="0" smtClean="0">
                <a:solidFill>
                  <a:schemeClr val="tx2">
                    <a:lumMod val="75000"/>
                  </a:schemeClr>
                </a:solidFill>
                <a:latin typeface="Arial Narrow" pitchFamily="34" charset="0"/>
              </a:rPr>
              <a:t> </a:t>
            </a:r>
            <a:r>
              <a:rPr lang="en-US" sz="1600" b="1" dirty="0" err="1" smtClean="0">
                <a:solidFill>
                  <a:schemeClr val="tx2">
                    <a:lumMod val="75000"/>
                  </a:schemeClr>
                </a:solidFill>
                <a:latin typeface="Arial Narrow" pitchFamily="34" charset="0"/>
              </a:rPr>
              <a:t>Terurai</a:t>
            </a:r>
            <a:endParaRPr lang="en-US" sz="1600" b="1" dirty="0">
              <a:solidFill>
                <a:schemeClr val="tx2">
                  <a:lumMod val="75000"/>
                </a:schemeClr>
              </a:solidFill>
              <a:latin typeface="Arial Narrow" pitchFamily="34" charset="0"/>
            </a:endParaRPr>
          </a:p>
        </p:txBody>
      </p:sp>
      <p:cxnSp>
        <p:nvCxnSpPr>
          <p:cNvPr id="20" name="Straight Connector 19"/>
          <p:cNvCxnSpPr/>
          <p:nvPr/>
        </p:nvCxnSpPr>
        <p:spPr>
          <a:xfrm flipH="1">
            <a:off x="1316596" y="3480623"/>
            <a:ext cx="94" cy="2252635"/>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 Box 43"/>
          <p:cNvSpPr txBox="1">
            <a:spLocks noChangeArrowheads="1"/>
          </p:cNvSpPr>
          <p:nvPr/>
        </p:nvSpPr>
        <p:spPr bwMode="auto">
          <a:xfrm>
            <a:off x="1280593" y="5478324"/>
            <a:ext cx="1818705" cy="830997"/>
          </a:xfrm>
          <a:prstGeom prst="rect">
            <a:avLst/>
          </a:prstGeom>
          <a:noFill/>
          <a:ln w="9525">
            <a:noFill/>
            <a:miter lim="800000"/>
            <a:headEnd/>
            <a:tailEnd/>
          </a:ln>
        </p:spPr>
        <p:txBody>
          <a:bodyPr wrap="square">
            <a:spAutoFit/>
          </a:bodyPr>
          <a:lstStyle/>
          <a:p>
            <a:pPr>
              <a:buFont typeface="Wingdings" pitchFamily="2" charset="2"/>
              <a:buNone/>
            </a:pPr>
            <a:r>
              <a:rPr lang="en-US" sz="1600" b="1" dirty="0">
                <a:solidFill>
                  <a:schemeClr val="tx2">
                    <a:lumMod val="75000"/>
                  </a:schemeClr>
                </a:solidFill>
                <a:latin typeface="Arial Narrow" pitchFamily="34" charset="0"/>
              </a:rPr>
              <a:t>1964</a:t>
            </a:r>
          </a:p>
          <a:p>
            <a:pPr>
              <a:buFont typeface="Wingdings" pitchFamily="2" charset="2"/>
              <a:buNone/>
            </a:pPr>
            <a:r>
              <a:rPr lang="en-US" sz="1600" b="1" dirty="0" err="1">
                <a:solidFill>
                  <a:schemeClr val="tx2">
                    <a:lumMod val="75000"/>
                  </a:schemeClr>
                </a:solidFill>
                <a:latin typeface="Arial Narrow" pitchFamily="34" charset="0"/>
              </a:rPr>
              <a:t>Rencana</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Pendidikan</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Sekolah</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Dasar</a:t>
            </a:r>
            <a:endParaRPr lang="en-US" sz="1600" b="1" dirty="0">
              <a:solidFill>
                <a:schemeClr val="tx2">
                  <a:lumMod val="75000"/>
                </a:schemeClr>
              </a:solidFill>
              <a:latin typeface="Arial Narrow" pitchFamily="34" charset="0"/>
            </a:endParaRPr>
          </a:p>
        </p:txBody>
      </p:sp>
      <p:sp>
        <p:nvSpPr>
          <p:cNvPr id="23" name="Text Box 45"/>
          <p:cNvSpPr txBox="1">
            <a:spLocks noChangeArrowheads="1"/>
          </p:cNvSpPr>
          <p:nvPr/>
        </p:nvSpPr>
        <p:spPr bwMode="auto">
          <a:xfrm>
            <a:off x="2201846" y="2021939"/>
            <a:ext cx="1785554" cy="830997"/>
          </a:xfrm>
          <a:prstGeom prst="rect">
            <a:avLst/>
          </a:prstGeom>
          <a:noFill/>
          <a:ln w="9525">
            <a:noFill/>
            <a:miter lim="800000"/>
            <a:headEnd/>
            <a:tailEnd/>
          </a:ln>
        </p:spPr>
        <p:txBody>
          <a:bodyPr wrap="square" lIns="54000">
            <a:spAutoFit/>
          </a:bodyPr>
          <a:lstStyle/>
          <a:p>
            <a:pPr>
              <a:buFont typeface="Wingdings" pitchFamily="2" charset="2"/>
              <a:buNone/>
            </a:pPr>
            <a:r>
              <a:rPr lang="en-US" sz="1600" b="1" dirty="0">
                <a:solidFill>
                  <a:schemeClr val="tx2">
                    <a:lumMod val="75000"/>
                  </a:schemeClr>
                </a:solidFill>
                <a:latin typeface="Arial Narrow" pitchFamily="34" charset="0"/>
              </a:rPr>
              <a:t>1968</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Sekolah</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Dasar</a:t>
            </a:r>
            <a:endParaRPr lang="en-US" sz="1600" b="1" dirty="0">
              <a:solidFill>
                <a:schemeClr val="tx2">
                  <a:lumMod val="75000"/>
                </a:schemeClr>
              </a:solidFill>
              <a:latin typeface="Arial Narrow" pitchFamily="34" charset="0"/>
            </a:endParaRPr>
          </a:p>
        </p:txBody>
      </p:sp>
      <p:cxnSp>
        <p:nvCxnSpPr>
          <p:cNvPr id="25" name="Straight Connector 24"/>
          <p:cNvCxnSpPr/>
          <p:nvPr/>
        </p:nvCxnSpPr>
        <p:spPr>
          <a:xfrm flipV="1">
            <a:off x="2179174" y="2024976"/>
            <a:ext cx="0" cy="1188000"/>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188711" y="3429000"/>
            <a:ext cx="94" cy="1177938"/>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Text Box 47"/>
          <p:cNvSpPr txBox="1">
            <a:spLocks noChangeArrowheads="1"/>
          </p:cNvSpPr>
          <p:nvPr/>
        </p:nvSpPr>
        <p:spPr bwMode="auto">
          <a:xfrm>
            <a:off x="3181162" y="4409819"/>
            <a:ext cx="1771839" cy="1323439"/>
          </a:xfrm>
          <a:prstGeom prst="rect">
            <a:avLst/>
          </a:prstGeom>
          <a:noFill/>
          <a:ln w="9525">
            <a:noFill/>
            <a:miter lim="800000"/>
            <a:headEnd/>
            <a:tailEnd/>
          </a:ln>
        </p:spPr>
        <p:txBody>
          <a:bodyPr wrap="square">
            <a:spAutoFit/>
          </a:bodyPr>
          <a:lstStyle/>
          <a:p>
            <a:pPr>
              <a:buFont typeface="Wingdings" pitchFamily="2" charset="2"/>
              <a:buNone/>
            </a:pPr>
            <a:r>
              <a:rPr lang="en-US" sz="1600" b="1" dirty="0" smtClean="0">
                <a:solidFill>
                  <a:schemeClr val="accent5">
                    <a:lumMod val="75000"/>
                  </a:schemeClr>
                </a:solidFill>
                <a:latin typeface="Arial Narrow" pitchFamily="34" charset="0"/>
              </a:rPr>
              <a:t>197</a:t>
            </a:r>
            <a:r>
              <a:rPr lang="id-ID" sz="1600" b="1" dirty="0" smtClean="0">
                <a:solidFill>
                  <a:schemeClr val="accent5">
                    <a:lumMod val="75000"/>
                  </a:schemeClr>
                </a:solidFill>
                <a:latin typeface="Arial Narrow" pitchFamily="34" charset="0"/>
              </a:rPr>
              <a:t>3</a:t>
            </a:r>
            <a:endParaRPr lang="en-US" sz="1600" b="1" dirty="0">
              <a:solidFill>
                <a:schemeClr val="accent5">
                  <a:lumMod val="75000"/>
                </a:schemeClr>
              </a:solidFill>
              <a:latin typeface="Arial Narrow" pitchFamily="34" charset="0"/>
            </a:endParaRPr>
          </a:p>
          <a:p>
            <a:pPr>
              <a:buFont typeface="Wingdings" pitchFamily="2" charset="2"/>
              <a:buNone/>
            </a:pPr>
            <a:r>
              <a:rPr lang="en-US" sz="1600" b="1" dirty="0" err="1" smtClean="0">
                <a:solidFill>
                  <a:schemeClr val="accent5">
                    <a:lumMod val="75000"/>
                  </a:schemeClr>
                </a:solidFill>
                <a:latin typeface="Arial Narrow" pitchFamily="34" charset="0"/>
              </a:rPr>
              <a:t>Kurikulum</a:t>
            </a:r>
            <a:r>
              <a:rPr lang="id-ID" sz="1600" b="1" dirty="0" smtClean="0">
                <a:solidFill>
                  <a:schemeClr val="accent5">
                    <a:lumMod val="75000"/>
                  </a:schemeClr>
                </a:solidFill>
                <a:latin typeface="Arial Narrow" pitchFamily="34" charset="0"/>
              </a:rPr>
              <a:t> Proyek Perintis Sekolah Pembangunan (PPSP)</a:t>
            </a:r>
            <a:endParaRPr lang="en-US" sz="1600" b="1" dirty="0">
              <a:solidFill>
                <a:schemeClr val="accent5">
                  <a:lumMod val="75000"/>
                </a:schemeClr>
              </a:solidFill>
              <a:latin typeface="Arial Narrow" pitchFamily="34" charset="0"/>
            </a:endParaRPr>
          </a:p>
        </p:txBody>
      </p:sp>
      <p:cxnSp>
        <p:nvCxnSpPr>
          <p:cNvPr id="31" name="Straight Connector 30"/>
          <p:cNvCxnSpPr/>
          <p:nvPr/>
        </p:nvCxnSpPr>
        <p:spPr>
          <a:xfrm flipV="1">
            <a:off x="3980893" y="908720"/>
            <a:ext cx="0" cy="230425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 Box 47"/>
          <p:cNvSpPr txBox="1">
            <a:spLocks noChangeArrowheads="1"/>
          </p:cNvSpPr>
          <p:nvPr/>
        </p:nvSpPr>
        <p:spPr bwMode="auto">
          <a:xfrm>
            <a:off x="4016896" y="836714"/>
            <a:ext cx="1606550" cy="830997"/>
          </a:xfrm>
          <a:prstGeom prst="rect">
            <a:avLst/>
          </a:prstGeom>
          <a:noFill/>
          <a:ln w="9525">
            <a:noFill/>
            <a:miter lim="800000"/>
            <a:headEnd/>
            <a:tailEnd/>
          </a:ln>
        </p:spPr>
        <p:txBody>
          <a:bodyPr>
            <a:spAutoFit/>
          </a:bodyPr>
          <a:lstStyle/>
          <a:p>
            <a:pPr>
              <a:buFont typeface="Wingdings" pitchFamily="2" charset="2"/>
              <a:buNone/>
            </a:pPr>
            <a:r>
              <a:rPr lang="en-US" sz="1600" b="1" dirty="0">
                <a:solidFill>
                  <a:schemeClr val="tx2">
                    <a:lumMod val="75000"/>
                  </a:schemeClr>
                </a:solidFill>
                <a:latin typeface="Arial Narrow" pitchFamily="34" charset="0"/>
              </a:rPr>
              <a:t>1975</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Sekolah</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Dasar</a:t>
            </a:r>
            <a:endParaRPr lang="en-US" sz="1600" b="1" dirty="0">
              <a:solidFill>
                <a:schemeClr val="tx2">
                  <a:lumMod val="75000"/>
                </a:schemeClr>
              </a:solidFill>
              <a:latin typeface="Arial Narrow" pitchFamily="34" charset="0"/>
            </a:endParaRPr>
          </a:p>
        </p:txBody>
      </p:sp>
      <p:sp>
        <p:nvSpPr>
          <p:cNvPr id="33" name="Text Box 48"/>
          <p:cNvSpPr txBox="1">
            <a:spLocks noChangeArrowheads="1"/>
          </p:cNvSpPr>
          <p:nvPr/>
        </p:nvSpPr>
        <p:spPr bwMode="auto">
          <a:xfrm>
            <a:off x="4736977" y="3933058"/>
            <a:ext cx="1572989" cy="584775"/>
          </a:xfrm>
          <a:prstGeom prst="rect">
            <a:avLst/>
          </a:prstGeom>
          <a:noFill/>
          <a:ln w="9525">
            <a:noFill/>
            <a:miter lim="800000"/>
            <a:headEnd/>
            <a:tailEnd/>
          </a:ln>
        </p:spPr>
        <p:txBody>
          <a:bodyPr wrap="square">
            <a:spAutoFit/>
          </a:bodyPr>
          <a:lstStyle/>
          <a:p>
            <a:pPr>
              <a:buFont typeface="Wingdings" pitchFamily="2" charset="2"/>
              <a:buNone/>
            </a:pPr>
            <a:r>
              <a:rPr lang="en-US" sz="1600" b="1" dirty="0">
                <a:solidFill>
                  <a:schemeClr val="tx2">
                    <a:lumMod val="75000"/>
                  </a:schemeClr>
                </a:solidFill>
                <a:latin typeface="Arial Narrow" pitchFamily="34" charset="0"/>
              </a:rPr>
              <a:t>1984</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1984</a:t>
            </a:r>
          </a:p>
        </p:txBody>
      </p:sp>
      <p:cxnSp>
        <p:nvCxnSpPr>
          <p:cNvPr id="34" name="Straight Connector 33"/>
          <p:cNvCxnSpPr/>
          <p:nvPr/>
        </p:nvCxnSpPr>
        <p:spPr>
          <a:xfrm flipH="1">
            <a:off x="4766207" y="3480621"/>
            <a:ext cx="94" cy="672814"/>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 Box 49"/>
          <p:cNvSpPr txBox="1">
            <a:spLocks noChangeArrowheads="1"/>
          </p:cNvSpPr>
          <p:nvPr/>
        </p:nvSpPr>
        <p:spPr bwMode="auto">
          <a:xfrm>
            <a:off x="5707242" y="1980131"/>
            <a:ext cx="1694031" cy="584775"/>
          </a:xfrm>
          <a:prstGeom prst="rect">
            <a:avLst/>
          </a:prstGeom>
          <a:noFill/>
          <a:ln w="9525">
            <a:noFill/>
            <a:miter lim="800000"/>
            <a:headEnd/>
            <a:tailEnd/>
          </a:ln>
        </p:spPr>
        <p:txBody>
          <a:bodyPr wrap="square">
            <a:spAutoFit/>
          </a:bodyPr>
          <a:lstStyle/>
          <a:p>
            <a:pPr>
              <a:buFont typeface="Wingdings" pitchFamily="2" charset="2"/>
              <a:buNone/>
            </a:pPr>
            <a:r>
              <a:rPr lang="en-US" sz="1600" b="1" dirty="0" smtClean="0">
                <a:solidFill>
                  <a:schemeClr val="tx2">
                    <a:lumMod val="75000"/>
                  </a:schemeClr>
                </a:solidFill>
                <a:latin typeface="Arial Narrow" pitchFamily="34" charset="0"/>
              </a:rPr>
              <a:t>1994</a:t>
            </a:r>
          </a:p>
          <a:p>
            <a:pPr>
              <a:buFont typeface="Wingdings" pitchFamily="2" charset="2"/>
              <a:buNone/>
            </a:pPr>
            <a:r>
              <a:rPr lang="en-US" sz="1600" b="1" dirty="0" err="1" smtClean="0">
                <a:solidFill>
                  <a:schemeClr val="tx2">
                    <a:lumMod val="75000"/>
                  </a:schemeClr>
                </a:solidFill>
                <a:latin typeface="Arial Narrow" pitchFamily="34" charset="0"/>
              </a:rPr>
              <a:t>Kurikulum</a:t>
            </a:r>
            <a:r>
              <a:rPr lang="id-ID" sz="1600" b="1" dirty="0" smtClean="0">
                <a:solidFill>
                  <a:schemeClr val="tx2">
                    <a:lumMod val="75000"/>
                  </a:schemeClr>
                </a:solidFill>
                <a:latin typeface="Arial Narrow" pitchFamily="34" charset="0"/>
              </a:rPr>
              <a:t> </a:t>
            </a:r>
            <a:r>
              <a:rPr lang="en-US" sz="1600" b="1" dirty="0" smtClean="0">
                <a:solidFill>
                  <a:schemeClr val="tx2">
                    <a:lumMod val="75000"/>
                  </a:schemeClr>
                </a:solidFill>
                <a:latin typeface="Arial Narrow" pitchFamily="34" charset="0"/>
              </a:rPr>
              <a:t>1994</a:t>
            </a:r>
            <a:endParaRPr lang="en-US" sz="1600" b="1" dirty="0">
              <a:solidFill>
                <a:schemeClr val="tx2">
                  <a:lumMod val="75000"/>
                </a:schemeClr>
              </a:solidFill>
              <a:latin typeface="Arial Narrow" pitchFamily="34" charset="0"/>
            </a:endParaRPr>
          </a:p>
        </p:txBody>
      </p:sp>
      <p:cxnSp>
        <p:nvCxnSpPr>
          <p:cNvPr id="38" name="Straight Connector 37"/>
          <p:cNvCxnSpPr/>
          <p:nvPr/>
        </p:nvCxnSpPr>
        <p:spPr>
          <a:xfrm flipV="1">
            <a:off x="5732240" y="2060848"/>
            <a:ext cx="0" cy="1152128"/>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304071" y="3480623"/>
            <a:ext cx="94" cy="2252635"/>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 Box 50"/>
          <p:cNvSpPr txBox="1">
            <a:spLocks noChangeArrowheads="1"/>
          </p:cNvSpPr>
          <p:nvPr/>
        </p:nvSpPr>
        <p:spPr bwMode="auto">
          <a:xfrm>
            <a:off x="6300243" y="5448128"/>
            <a:ext cx="2253159" cy="584775"/>
          </a:xfrm>
          <a:prstGeom prst="rect">
            <a:avLst/>
          </a:prstGeom>
          <a:noFill/>
          <a:ln w="9525">
            <a:noFill/>
            <a:miter lim="800000"/>
            <a:headEnd/>
            <a:tailEnd/>
          </a:ln>
          <a:effectLst/>
        </p:spPr>
        <p:txBody>
          <a:bodyPr wrap="square">
            <a:spAutoFit/>
          </a:bodyPr>
          <a:lstStyle/>
          <a:p>
            <a:pPr>
              <a:buFont typeface="Wingdings" pitchFamily="2" charset="2"/>
              <a:buNone/>
              <a:defRPr/>
            </a:pPr>
            <a:r>
              <a:rPr lang="en-US" sz="1600" b="1" dirty="0">
                <a:solidFill>
                  <a:schemeClr val="tx2">
                    <a:lumMod val="75000"/>
                  </a:schemeClr>
                </a:solidFill>
                <a:latin typeface="Arial Narrow" pitchFamily="34" charset="0"/>
                <a:cs typeface="+mn-cs"/>
              </a:rPr>
              <a:t>1997</a:t>
            </a:r>
          </a:p>
          <a:p>
            <a:pPr>
              <a:buFont typeface="Wingdings" pitchFamily="2" charset="2"/>
              <a:buNone/>
              <a:defRPr/>
            </a:pPr>
            <a:r>
              <a:rPr lang="en-US" sz="1600" b="1" dirty="0" err="1">
                <a:solidFill>
                  <a:schemeClr val="tx2">
                    <a:lumMod val="75000"/>
                  </a:schemeClr>
                </a:solidFill>
                <a:latin typeface="Arial Narrow" pitchFamily="34" charset="0"/>
                <a:cs typeface="+mn-cs"/>
              </a:rPr>
              <a:t>Revisi</a:t>
            </a:r>
            <a:r>
              <a:rPr lang="en-US" sz="1600" b="1" dirty="0">
                <a:solidFill>
                  <a:schemeClr val="tx2">
                    <a:lumMod val="75000"/>
                  </a:schemeClr>
                </a:solidFill>
                <a:latin typeface="Arial Narrow" pitchFamily="34" charset="0"/>
                <a:cs typeface="+mn-cs"/>
              </a:rPr>
              <a:t> </a:t>
            </a:r>
            <a:r>
              <a:rPr lang="en-US" sz="1600" b="1" dirty="0" err="1">
                <a:solidFill>
                  <a:schemeClr val="tx2">
                    <a:lumMod val="75000"/>
                  </a:schemeClr>
                </a:solidFill>
                <a:latin typeface="Arial Narrow" pitchFamily="34" charset="0"/>
                <a:cs typeface="+mn-cs"/>
              </a:rPr>
              <a:t>Kurikulum</a:t>
            </a:r>
            <a:r>
              <a:rPr lang="en-US" sz="1600" b="1" dirty="0">
                <a:solidFill>
                  <a:schemeClr val="tx2">
                    <a:lumMod val="75000"/>
                  </a:schemeClr>
                </a:solidFill>
                <a:latin typeface="Arial Narrow" pitchFamily="34" charset="0"/>
                <a:cs typeface="+mn-cs"/>
              </a:rPr>
              <a:t> 1994</a:t>
            </a:r>
          </a:p>
        </p:txBody>
      </p:sp>
      <p:sp>
        <p:nvSpPr>
          <p:cNvPr id="42" name="Text Box 51"/>
          <p:cNvSpPr txBox="1">
            <a:spLocks noChangeArrowheads="1"/>
          </p:cNvSpPr>
          <p:nvPr/>
        </p:nvSpPr>
        <p:spPr bwMode="auto">
          <a:xfrm>
            <a:off x="7185248" y="836713"/>
            <a:ext cx="1741487" cy="1323439"/>
          </a:xfrm>
          <a:prstGeom prst="rect">
            <a:avLst/>
          </a:prstGeom>
          <a:noFill/>
          <a:ln w="9525">
            <a:noFill/>
            <a:miter lim="800000"/>
            <a:headEnd/>
            <a:tailEnd/>
          </a:ln>
          <a:effectLst/>
        </p:spPr>
        <p:txBody>
          <a:bodyPr>
            <a:spAutoFit/>
          </a:bodyPr>
          <a:lstStyle/>
          <a:p>
            <a:pPr>
              <a:buFont typeface="Wingdings" pitchFamily="2" charset="2"/>
              <a:buNone/>
              <a:defRPr/>
            </a:pPr>
            <a:r>
              <a:rPr lang="en-US" sz="1600" b="1" dirty="0">
                <a:solidFill>
                  <a:schemeClr val="accent5">
                    <a:lumMod val="75000"/>
                  </a:schemeClr>
                </a:solidFill>
                <a:latin typeface="Arial Narrow" pitchFamily="34" charset="0"/>
                <a:cs typeface="+mn-cs"/>
              </a:rPr>
              <a:t>2004</a:t>
            </a:r>
          </a:p>
          <a:p>
            <a:pPr>
              <a:buFont typeface="Wingdings" pitchFamily="2" charset="2"/>
              <a:buNone/>
              <a:defRPr/>
            </a:pPr>
            <a:r>
              <a:rPr lang="id-ID" sz="1600" b="1" dirty="0" smtClean="0">
                <a:solidFill>
                  <a:schemeClr val="accent5">
                    <a:lumMod val="75000"/>
                  </a:schemeClr>
                </a:solidFill>
                <a:latin typeface="Arial Narrow" pitchFamily="34" charset="0"/>
                <a:cs typeface="+mn-cs"/>
              </a:rPr>
              <a:t>Rintisan </a:t>
            </a:r>
          </a:p>
          <a:p>
            <a:pPr>
              <a:buFont typeface="Wingdings" pitchFamily="2" charset="2"/>
              <a:buNone/>
              <a:defRPr/>
            </a:pPr>
            <a:r>
              <a:rPr lang="en-US" sz="1600" b="1" dirty="0" err="1" smtClean="0">
                <a:solidFill>
                  <a:schemeClr val="accent5">
                    <a:lumMod val="75000"/>
                  </a:schemeClr>
                </a:solidFill>
                <a:latin typeface="Arial Narrow" pitchFamily="34" charset="0"/>
                <a:cs typeface="+mn-cs"/>
              </a:rPr>
              <a:t>Kurikulum</a:t>
            </a:r>
            <a:r>
              <a:rPr lang="en-US" sz="1600" b="1" dirty="0" smtClean="0">
                <a:solidFill>
                  <a:schemeClr val="accent5">
                    <a:lumMod val="75000"/>
                  </a:schemeClr>
                </a:solidFill>
                <a:latin typeface="Arial Narrow" pitchFamily="34" charset="0"/>
                <a:cs typeface="+mn-cs"/>
              </a:rPr>
              <a:t> </a:t>
            </a:r>
            <a:r>
              <a:rPr lang="en-US" sz="1600" b="1" dirty="0" err="1">
                <a:solidFill>
                  <a:schemeClr val="accent5">
                    <a:lumMod val="75000"/>
                  </a:schemeClr>
                </a:solidFill>
                <a:latin typeface="Arial Narrow" pitchFamily="34" charset="0"/>
                <a:cs typeface="+mn-cs"/>
              </a:rPr>
              <a:t>Berbasis</a:t>
            </a:r>
            <a:r>
              <a:rPr lang="en-US" sz="1600" b="1" dirty="0">
                <a:solidFill>
                  <a:schemeClr val="accent5">
                    <a:lumMod val="75000"/>
                  </a:schemeClr>
                </a:solidFill>
                <a:latin typeface="Arial Narrow" pitchFamily="34" charset="0"/>
                <a:cs typeface="+mn-cs"/>
              </a:rPr>
              <a:t> </a:t>
            </a:r>
            <a:r>
              <a:rPr lang="en-US" sz="1600" b="1" dirty="0" err="1">
                <a:solidFill>
                  <a:schemeClr val="accent5">
                    <a:lumMod val="75000"/>
                  </a:schemeClr>
                </a:solidFill>
                <a:latin typeface="Arial Narrow" pitchFamily="34" charset="0"/>
                <a:cs typeface="+mn-cs"/>
              </a:rPr>
              <a:t>Kompetensi</a:t>
            </a:r>
            <a:r>
              <a:rPr lang="en-US" sz="1600" b="1" dirty="0">
                <a:solidFill>
                  <a:schemeClr val="accent5">
                    <a:lumMod val="75000"/>
                  </a:schemeClr>
                </a:solidFill>
                <a:latin typeface="Arial Narrow" pitchFamily="34" charset="0"/>
                <a:cs typeface="+mn-cs"/>
              </a:rPr>
              <a:t> (KBK)</a:t>
            </a:r>
          </a:p>
        </p:txBody>
      </p:sp>
      <p:cxnSp>
        <p:nvCxnSpPr>
          <p:cNvPr id="43" name="Straight Connector 42"/>
          <p:cNvCxnSpPr/>
          <p:nvPr/>
        </p:nvCxnSpPr>
        <p:spPr>
          <a:xfrm flipV="1">
            <a:off x="7149244" y="931047"/>
            <a:ext cx="0" cy="230425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 Box 50"/>
          <p:cNvSpPr txBox="1">
            <a:spLocks noChangeArrowheads="1"/>
          </p:cNvSpPr>
          <p:nvPr/>
        </p:nvSpPr>
        <p:spPr bwMode="auto">
          <a:xfrm>
            <a:off x="8087172" y="4172889"/>
            <a:ext cx="1601154" cy="1354217"/>
          </a:xfrm>
          <a:prstGeom prst="rect">
            <a:avLst/>
          </a:prstGeom>
          <a:noFill/>
          <a:ln w="9525">
            <a:noFill/>
            <a:miter lim="800000"/>
            <a:headEnd/>
            <a:tailEnd/>
          </a:ln>
        </p:spPr>
        <p:txBody>
          <a:bodyPr wrap="square">
            <a:spAutoFit/>
          </a:bodyPr>
          <a:lstStyle/>
          <a:p>
            <a:pPr>
              <a:buFont typeface="Wingdings" pitchFamily="2" charset="2"/>
              <a:buNone/>
            </a:pPr>
            <a:r>
              <a:rPr lang="en-US" sz="1600" b="1" dirty="0">
                <a:solidFill>
                  <a:schemeClr val="tx2">
                    <a:lumMod val="75000"/>
                  </a:schemeClr>
                </a:solidFill>
                <a:latin typeface="Arial Narrow" pitchFamily="34" charset="0"/>
              </a:rPr>
              <a:t>2006</a:t>
            </a:r>
          </a:p>
          <a:p>
            <a:pPr>
              <a:buFont typeface="Wingdings" pitchFamily="2" charset="2"/>
              <a:buNone/>
            </a:pPr>
            <a:r>
              <a:rPr lang="en-US" sz="1600" b="1" dirty="0" err="1">
                <a:solidFill>
                  <a:schemeClr val="tx2">
                    <a:lumMod val="75000"/>
                  </a:schemeClr>
                </a:solidFill>
                <a:latin typeface="Arial Narrow" pitchFamily="34" charset="0"/>
              </a:rPr>
              <a:t>Kurikulum</a:t>
            </a:r>
            <a:r>
              <a:rPr lang="en-US" sz="1600" b="1" dirty="0">
                <a:solidFill>
                  <a:schemeClr val="tx2">
                    <a:lumMod val="75000"/>
                  </a:schemeClr>
                </a:solidFill>
                <a:latin typeface="Arial Narrow" pitchFamily="34" charset="0"/>
              </a:rPr>
              <a:t> Tingkat </a:t>
            </a:r>
            <a:r>
              <a:rPr lang="en-US" sz="1600" b="1" dirty="0" err="1">
                <a:solidFill>
                  <a:schemeClr val="tx2">
                    <a:lumMod val="75000"/>
                  </a:schemeClr>
                </a:solidFill>
                <a:latin typeface="Arial Narrow" pitchFamily="34" charset="0"/>
              </a:rPr>
              <a:t>Satuan</a:t>
            </a:r>
            <a:r>
              <a:rPr lang="en-US" sz="1600" b="1" dirty="0">
                <a:solidFill>
                  <a:schemeClr val="tx2">
                    <a:lumMod val="75000"/>
                  </a:schemeClr>
                </a:solidFill>
                <a:latin typeface="Arial Narrow" pitchFamily="34" charset="0"/>
              </a:rPr>
              <a:t> </a:t>
            </a:r>
            <a:r>
              <a:rPr lang="en-US" sz="1600" b="1" dirty="0" err="1">
                <a:solidFill>
                  <a:schemeClr val="tx2">
                    <a:lumMod val="75000"/>
                  </a:schemeClr>
                </a:solidFill>
                <a:latin typeface="Arial Narrow" pitchFamily="34" charset="0"/>
              </a:rPr>
              <a:t>Pendidikan</a:t>
            </a:r>
            <a:r>
              <a:rPr lang="en-US" sz="1600" b="1" dirty="0">
                <a:solidFill>
                  <a:schemeClr val="tx2">
                    <a:lumMod val="75000"/>
                  </a:schemeClr>
                </a:solidFill>
                <a:latin typeface="Arial Narrow" pitchFamily="34" charset="0"/>
              </a:rPr>
              <a:t> (KTSP)</a:t>
            </a:r>
          </a:p>
        </p:txBody>
      </p:sp>
      <p:cxnSp>
        <p:nvCxnSpPr>
          <p:cNvPr id="45" name="Straight Connector 44"/>
          <p:cNvCxnSpPr/>
          <p:nvPr/>
        </p:nvCxnSpPr>
        <p:spPr>
          <a:xfrm flipH="1">
            <a:off x="8085254" y="3480621"/>
            <a:ext cx="94" cy="929196"/>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Text Box 6"/>
          <p:cNvSpPr txBox="1">
            <a:spLocks noChangeArrowheads="1"/>
          </p:cNvSpPr>
          <p:nvPr/>
        </p:nvSpPr>
        <p:spPr bwMode="auto">
          <a:xfrm>
            <a:off x="-159568" y="3501008"/>
            <a:ext cx="887413" cy="338554"/>
          </a:xfrm>
          <a:prstGeom prst="rect">
            <a:avLst/>
          </a:prstGeom>
          <a:noFill/>
          <a:ln w="9525">
            <a:noFill/>
            <a:miter lim="800000"/>
            <a:headEnd/>
            <a:tailEnd/>
          </a:ln>
        </p:spPr>
        <p:txBody>
          <a:bodyPr>
            <a:spAutoFit/>
          </a:bodyPr>
          <a:lstStyle/>
          <a:p>
            <a:pPr algn="ctr">
              <a:spcBef>
                <a:spcPct val="50000"/>
              </a:spcBef>
            </a:pPr>
            <a:r>
              <a:rPr lang="en-US" sz="1600" b="1" i="1" dirty="0">
                <a:solidFill>
                  <a:schemeClr val="accent6">
                    <a:lumMod val="75000"/>
                  </a:schemeClr>
                </a:solidFill>
              </a:rPr>
              <a:t>1945</a:t>
            </a:r>
          </a:p>
        </p:txBody>
      </p:sp>
      <p:sp>
        <p:nvSpPr>
          <p:cNvPr id="49" name="Text Box 13"/>
          <p:cNvSpPr txBox="1">
            <a:spLocks noChangeArrowheads="1"/>
          </p:cNvSpPr>
          <p:nvPr/>
        </p:nvSpPr>
        <p:spPr bwMode="auto">
          <a:xfrm>
            <a:off x="1170980" y="3491160"/>
            <a:ext cx="901700" cy="338554"/>
          </a:xfrm>
          <a:prstGeom prst="rect">
            <a:avLst/>
          </a:prstGeom>
          <a:noFill/>
          <a:ln w="9525">
            <a:noFill/>
            <a:miter lim="800000"/>
            <a:headEnd/>
            <a:tailEnd/>
          </a:ln>
        </p:spPr>
        <p:txBody>
          <a:bodyPr>
            <a:spAutoFit/>
          </a:bodyPr>
          <a:lstStyle/>
          <a:p>
            <a:pPr algn="ctr">
              <a:spcBef>
                <a:spcPct val="50000"/>
              </a:spcBef>
            </a:pPr>
            <a:r>
              <a:rPr lang="en-US" sz="1600" b="1" i="1" dirty="0">
                <a:solidFill>
                  <a:schemeClr val="accent6">
                    <a:lumMod val="75000"/>
                  </a:schemeClr>
                </a:solidFill>
              </a:rPr>
              <a:t>1965</a:t>
            </a:r>
          </a:p>
        </p:txBody>
      </p:sp>
      <p:sp>
        <p:nvSpPr>
          <p:cNvPr id="50" name="Oval 49"/>
          <p:cNvSpPr/>
          <p:nvPr/>
        </p:nvSpPr>
        <p:spPr>
          <a:xfrm>
            <a:off x="8879279" y="3212976"/>
            <a:ext cx="216024" cy="216024"/>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51" name="Text Box 13"/>
          <p:cNvSpPr txBox="1">
            <a:spLocks noChangeArrowheads="1"/>
          </p:cNvSpPr>
          <p:nvPr/>
        </p:nvSpPr>
        <p:spPr bwMode="auto">
          <a:xfrm>
            <a:off x="8786626" y="3501008"/>
            <a:ext cx="901700" cy="338554"/>
          </a:xfrm>
          <a:prstGeom prst="rect">
            <a:avLst/>
          </a:prstGeom>
          <a:noFill/>
          <a:ln w="9525">
            <a:noFill/>
            <a:miter lim="800000"/>
            <a:headEnd/>
            <a:tailEnd/>
          </a:ln>
        </p:spPr>
        <p:txBody>
          <a:bodyPr>
            <a:spAutoFit/>
          </a:bodyPr>
          <a:lstStyle/>
          <a:p>
            <a:pPr algn="ctr">
              <a:spcBef>
                <a:spcPct val="50000"/>
              </a:spcBef>
            </a:pPr>
            <a:r>
              <a:rPr lang="id-ID" sz="1600" b="1" i="1" dirty="0" smtClean="0">
                <a:solidFill>
                  <a:schemeClr val="accent6">
                    <a:lumMod val="75000"/>
                  </a:schemeClr>
                </a:solidFill>
              </a:rPr>
              <a:t>201</a:t>
            </a:r>
            <a:r>
              <a:rPr lang="en-US" sz="1600" b="1" i="1" dirty="0" smtClean="0">
                <a:solidFill>
                  <a:schemeClr val="accent6">
                    <a:lumMod val="75000"/>
                  </a:schemeClr>
                </a:solidFill>
              </a:rPr>
              <a:t>5</a:t>
            </a:r>
            <a:endParaRPr lang="en-US" sz="1600" b="1" i="1" dirty="0">
              <a:solidFill>
                <a:schemeClr val="accent6">
                  <a:lumMod val="75000"/>
                </a:schemeClr>
              </a:solidFill>
            </a:endParaRPr>
          </a:p>
        </p:txBody>
      </p:sp>
      <p:sp>
        <p:nvSpPr>
          <p:cNvPr id="52" name="Text Box 13"/>
          <p:cNvSpPr txBox="1">
            <a:spLocks noChangeArrowheads="1"/>
          </p:cNvSpPr>
          <p:nvPr/>
        </p:nvSpPr>
        <p:spPr bwMode="auto">
          <a:xfrm>
            <a:off x="488504" y="3501008"/>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smtClean="0">
                <a:solidFill>
                  <a:schemeClr val="accent6">
                    <a:lumMod val="75000"/>
                  </a:schemeClr>
                </a:solidFill>
              </a:rPr>
              <a:t>5</a:t>
            </a:r>
            <a:r>
              <a:rPr lang="en-US" sz="1600" b="1" i="1" dirty="0" smtClean="0">
                <a:solidFill>
                  <a:schemeClr val="accent6">
                    <a:lumMod val="75000"/>
                  </a:schemeClr>
                </a:solidFill>
              </a:rPr>
              <a:t>5</a:t>
            </a:r>
            <a:endParaRPr lang="en-US" sz="1600" b="1" i="1" dirty="0">
              <a:solidFill>
                <a:schemeClr val="accent6">
                  <a:lumMod val="75000"/>
                </a:schemeClr>
              </a:solidFill>
            </a:endParaRPr>
          </a:p>
        </p:txBody>
      </p:sp>
      <p:sp>
        <p:nvSpPr>
          <p:cNvPr id="53" name="Text Box 13"/>
          <p:cNvSpPr txBox="1">
            <a:spLocks noChangeArrowheads="1"/>
          </p:cNvSpPr>
          <p:nvPr/>
        </p:nvSpPr>
        <p:spPr bwMode="auto">
          <a:xfrm>
            <a:off x="3475236" y="3501008"/>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smtClean="0">
                <a:solidFill>
                  <a:schemeClr val="accent6">
                    <a:lumMod val="75000"/>
                  </a:schemeClr>
                </a:solidFill>
              </a:rPr>
              <a:t>75</a:t>
            </a:r>
            <a:endParaRPr lang="en-US" sz="1600" b="1" i="1" dirty="0">
              <a:solidFill>
                <a:schemeClr val="accent6">
                  <a:lumMod val="75000"/>
                </a:schemeClr>
              </a:solidFill>
            </a:endParaRPr>
          </a:p>
        </p:txBody>
      </p:sp>
      <p:sp>
        <p:nvSpPr>
          <p:cNvPr id="54" name="Text Box 13"/>
          <p:cNvSpPr txBox="1">
            <a:spLocks noChangeArrowheads="1"/>
          </p:cNvSpPr>
          <p:nvPr/>
        </p:nvSpPr>
        <p:spPr bwMode="auto">
          <a:xfrm>
            <a:off x="7075636" y="3501008"/>
            <a:ext cx="901700" cy="338554"/>
          </a:xfrm>
          <a:prstGeom prst="rect">
            <a:avLst/>
          </a:prstGeom>
          <a:noFill/>
          <a:ln w="9525">
            <a:noFill/>
            <a:miter lim="800000"/>
            <a:headEnd/>
            <a:tailEnd/>
          </a:ln>
        </p:spPr>
        <p:txBody>
          <a:bodyPr>
            <a:spAutoFit/>
          </a:bodyPr>
          <a:lstStyle/>
          <a:p>
            <a:pPr algn="ctr">
              <a:spcBef>
                <a:spcPct val="50000"/>
              </a:spcBef>
            </a:pPr>
            <a:r>
              <a:rPr lang="id-ID" sz="1600" b="1" i="1" dirty="0" smtClean="0">
                <a:solidFill>
                  <a:schemeClr val="accent6">
                    <a:lumMod val="75000"/>
                  </a:schemeClr>
                </a:solidFill>
              </a:rPr>
              <a:t>2005</a:t>
            </a:r>
            <a:endParaRPr lang="en-US" sz="1600" b="1" i="1" dirty="0">
              <a:solidFill>
                <a:schemeClr val="accent6">
                  <a:lumMod val="75000"/>
                </a:schemeClr>
              </a:solidFill>
            </a:endParaRPr>
          </a:p>
        </p:txBody>
      </p:sp>
      <p:sp>
        <p:nvSpPr>
          <p:cNvPr id="46" name="Text Box 13"/>
          <p:cNvSpPr txBox="1">
            <a:spLocks noChangeArrowheads="1"/>
          </p:cNvSpPr>
          <p:nvPr/>
        </p:nvSpPr>
        <p:spPr bwMode="auto">
          <a:xfrm>
            <a:off x="4699372" y="3489836"/>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a:solidFill>
                  <a:schemeClr val="accent6">
                    <a:lumMod val="75000"/>
                  </a:schemeClr>
                </a:solidFill>
              </a:rPr>
              <a:t>8</a:t>
            </a:r>
            <a:r>
              <a:rPr lang="id-ID" sz="1600" b="1" i="1" dirty="0" smtClean="0">
                <a:solidFill>
                  <a:schemeClr val="accent6">
                    <a:lumMod val="75000"/>
                  </a:schemeClr>
                </a:solidFill>
              </a:rPr>
              <a:t>5</a:t>
            </a:r>
            <a:endParaRPr lang="en-US" sz="1600" b="1" i="1" dirty="0">
              <a:solidFill>
                <a:schemeClr val="accent6">
                  <a:lumMod val="75000"/>
                </a:schemeClr>
              </a:solidFill>
            </a:endParaRPr>
          </a:p>
        </p:txBody>
      </p:sp>
      <p:sp>
        <p:nvSpPr>
          <p:cNvPr id="47" name="Text Box 13"/>
          <p:cNvSpPr txBox="1">
            <a:spLocks noChangeArrowheads="1"/>
          </p:cNvSpPr>
          <p:nvPr/>
        </p:nvSpPr>
        <p:spPr bwMode="auto">
          <a:xfrm>
            <a:off x="5561722" y="3501008"/>
            <a:ext cx="901700" cy="338554"/>
          </a:xfrm>
          <a:prstGeom prst="rect">
            <a:avLst/>
          </a:prstGeom>
          <a:noFill/>
          <a:ln w="9525">
            <a:noFill/>
            <a:miter lim="800000"/>
            <a:headEnd/>
            <a:tailEnd/>
          </a:ln>
        </p:spPr>
        <p:txBody>
          <a:bodyPr>
            <a:spAutoFit/>
          </a:bodyPr>
          <a:lstStyle/>
          <a:p>
            <a:pPr algn="ctr">
              <a:spcBef>
                <a:spcPct val="50000"/>
              </a:spcBef>
            </a:pPr>
            <a:r>
              <a:rPr lang="en-US" sz="1600" b="1" i="1" dirty="0" smtClean="0">
                <a:solidFill>
                  <a:schemeClr val="accent6">
                    <a:lumMod val="75000"/>
                  </a:schemeClr>
                </a:solidFill>
              </a:rPr>
              <a:t>19</a:t>
            </a:r>
            <a:r>
              <a:rPr lang="id-ID" sz="1600" b="1" i="1" dirty="0" smtClean="0">
                <a:solidFill>
                  <a:schemeClr val="accent6">
                    <a:lumMod val="75000"/>
                  </a:schemeClr>
                </a:solidFill>
              </a:rPr>
              <a:t>95</a:t>
            </a:r>
            <a:endParaRPr lang="en-US" sz="1600" b="1" i="1" dirty="0">
              <a:solidFill>
                <a:schemeClr val="accent6">
                  <a:lumMod val="75000"/>
                </a:schemeClr>
              </a:solidFill>
            </a:endParaRPr>
          </a:p>
        </p:txBody>
      </p:sp>
      <p:sp>
        <p:nvSpPr>
          <p:cNvPr id="57" name="Text Box 49"/>
          <p:cNvSpPr txBox="1">
            <a:spLocks noChangeArrowheads="1"/>
          </p:cNvSpPr>
          <p:nvPr/>
        </p:nvSpPr>
        <p:spPr bwMode="auto">
          <a:xfrm>
            <a:off x="7329264" y="2204864"/>
            <a:ext cx="1694031" cy="830997"/>
          </a:xfrm>
          <a:prstGeom prst="rect">
            <a:avLst/>
          </a:prstGeom>
          <a:noFill/>
          <a:ln w="9525">
            <a:noFill/>
            <a:miter lim="800000"/>
            <a:headEnd/>
            <a:tailEnd/>
          </a:ln>
        </p:spPr>
        <p:txBody>
          <a:bodyPr wrap="square">
            <a:spAutoFit/>
          </a:bodyPr>
          <a:lstStyle/>
          <a:p>
            <a:pPr algn="r">
              <a:buFont typeface="Wingdings" pitchFamily="2" charset="2"/>
              <a:buNone/>
            </a:pPr>
            <a:r>
              <a:rPr lang="id-ID" sz="1600" b="1" dirty="0" smtClean="0">
                <a:solidFill>
                  <a:srgbClr val="C00000"/>
                </a:solidFill>
                <a:latin typeface="Arial Narrow" pitchFamily="34" charset="0"/>
              </a:rPr>
              <a:t>2013</a:t>
            </a:r>
            <a:endParaRPr lang="en-US" sz="1600" b="1" dirty="0" smtClean="0">
              <a:solidFill>
                <a:srgbClr val="C00000"/>
              </a:solidFill>
              <a:latin typeface="Arial Narrow" pitchFamily="34" charset="0"/>
            </a:endParaRPr>
          </a:p>
          <a:p>
            <a:pPr algn="r">
              <a:buFont typeface="Wingdings" pitchFamily="2" charset="2"/>
              <a:buNone/>
            </a:pPr>
            <a:r>
              <a:rPr lang="id-ID" sz="1600" b="1" dirty="0" smtClean="0">
                <a:solidFill>
                  <a:srgbClr val="C00000"/>
                </a:solidFill>
                <a:latin typeface="Arial Narrow" pitchFamily="34" charset="0"/>
              </a:rPr>
              <a:t> </a:t>
            </a:r>
            <a:r>
              <a:rPr lang="en-US" sz="1600" b="1" dirty="0" err="1" smtClean="0">
                <a:solidFill>
                  <a:srgbClr val="C00000"/>
                </a:solidFill>
                <a:latin typeface="Arial Narrow" pitchFamily="34" charset="0"/>
              </a:rPr>
              <a:t>Kurikulum</a:t>
            </a:r>
            <a:r>
              <a:rPr lang="id-ID" sz="1600" b="1" dirty="0" smtClean="0">
                <a:solidFill>
                  <a:srgbClr val="C00000"/>
                </a:solidFill>
                <a:latin typeface="Arial Narrow" pitchFamily="34" charset="0"/>
              </a:rPr>
              <a:t>  2013</a:t>
            </a:r>
          </a:p>
          <a:p>
            <a:pPr algn="r">
              <a:buFont typeface="Wingdings" pitchFamily="2" charset="2"/>
              <a:buNone/>
            </a:pPr>
            <a:endParaRPr lang="en-US" sz="1600" b="1" dirty="0">
              <a:solidFill>
                <a:srgbClr val="C00000"/>
              </a:solidFill>
              <a:latin typeface="Arial Narrow" pitchFamily="34" charset="0"/>
            </a:endParaRPr>
          </a:p>
        </p:txBody>
      </p:sp>
      <p:cxnSp>
        <p:nvCxnSpPr>
          <p:cNvPr id="58" name="Straight Connector 57"/>
          <p:cNvCxnSpPr/>
          <p:nvPr/>
        </p:nvCxnSpPr>
        <p:spPr>
          <a:xfrm flipV="1">
            <a:off x="8990637" y="2204976"/>
            <a:ext cx="0" cy="1008000"/>
          </a:xfrm>
          <a:prstGeom prst="line">
            <a:avLst/>
          </a:prstGeom>
          <a:ln>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870439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PENGEMBANGAN S</a:t>
            </a:r>
            <a:r>
              <a:rPr lang="en-US" dirty="0"/>
              <a:t>TRUKTUR </a:t>
            </a:r>
            <a:r>
              <a:rPr lang="id-ID" dirty="0">
                <a:solidFill>
                  <a:schemeClr val="accent6">
                    <a:lumMod val="75000"/>
                  </a:schemeClr>
                </a:solidFill>
              </a:rPr>
              <a:t>K</a:t>
            </a:r>
            <a:r>
              <a:rPr lang="en-US" dirty="0">
                <a:solidFill>
                  <a:schemeClr val="accent6">
                    <a:lumMod val="75000"/>
                  </a:schemeClr>
                </a:solidFill>
              </a:rPr>
              <a:t>URIKULUM</a:t>
            </a:r>
            <a:r>
              <a:rPr lang="id-ID" dirty="0">
                <a:solidFill>
                  <a:schemeClr val="accent6">
                    <a:lumMod val="75000"/>
                  </a:schemeClr>
                </a:solidFill>
              </a:rPr>
              <a:t> SD</a:t>
            </a:r>
          </a:p>
        </p:txBody>
      </p:sp>
      <p:sp>
        <p:nvSpPr>
          <p:cNvPr id="25606" name="TextBox 10"/>
          <p:cNvSpPr txBox="1">
            <a:spLocks noChangeArrowheads="1"/>
          </p:cNvSpPr>
          <p:nvPr/>
        </p:nvSpPr>
        <p:spPr bwMode="auto">
          <a:xfrm>
            <a:off x="350300" y="598852"/>
            <a:ext cx="3666596" cy="368300"/>
          </a:xfrm>
          <a:prstGeom prst="rect">
            <a:avLst/>
          </a:prstGeom>
          <a:noFill/>
          <a:ln w="9525">
            <a:noFill/>
            <a:miter lim="800000"/>
            <a:headEnd/>
            <a:tailEnd/>
          </a:ln>
        </p:spPr>
        <p:txBody>
          <a:bodyPr>
            <a:spAutoFit/>
          </a:bodyPr>
          <a:lstStyle/>
          <a:p>
            <a:pPr algn="ctr"/>
            <a:r>
              <a:rPr lang="en-US" b="1" dirty="0" err="1">
                <a:solidFill>
                  <a:srgbClr val="002060"/>
                </a:solidFill>
                <a:latin typeface="Cambria" pitchFamily="18" charset="0"/>
              </a:rPr>
              <a:t>Struktur</a:t>
            </a:r>
            <a:r>
              <a:rPr lang="en-US" b="1" dirty="0">
                <a:solidFill>
                  <a:srgbClr val="002060"/>
                </a:solidFill>
                <a:latin typeface="Cambria" pitchFamily="18" charset="0"/>
              </a:rPr>
              <a:t> </a:t>
            </a:r>
            <a:r>
              <a:rPr lang="en-US" b="1" dirty="0" err="1">
                <a:solidFill>
                  <a:srgbClr val="002060"/>
                </a:solidFill>
                <a:latin typeface="Cambria" pitchFamily="18" charset="0"/>
              </a:rPr>
              <a:t>Kurikulum</a:t>
            </a:r>
            <a:r>
              <a:rPr lang="en-US" b="1" dirty="0">
                <a:solidFill>
                  <a:srgbClr val="002060"/>
                </a:solidFill>
                <a:latin typeface="Cambria" pitchFamily="18" charset="0"/>
              </a:rPr>
              <a:t> </a:t>
            </a:r>
            <a:r>
              <a:rPr lang="en-US" b="1" dirty="0" err="1">
                <a:solidFill>
                  <a:srgbClr val="002060"/>
                </a:solidFill>
                <a:latin typeface="Cambria" pitchFamily="18" charset="0"/>
              </a:rPr>
              <a:t>Sekarang</a:t>
            </a:r>
            <a:endParaRPr lang="en-US" b="1" dirty="0">
              <a:solidFill>
                <a:srgbClr val="002060"/>
              </a:solidFill>
              <a:latin typeface="Cambria" pitchFamily="18" charset="0"/>
            </a:endParaRPr>
          </a:p>
        </p:txBody>
      </p:sp>
      <p:sp>
        <p:nvSpPr>
          <p:cNvPr id="25607" name="Rectangle 11"/>
          <p:cNvSpPr>
            <a:spLocks noChangeArrowheads="1"/>
          </p:cNvSpPr>
          <p:nvPr/>
        </p:nvSpPr>
        <p:spPr bwMode="auto">
          <a:xfrm>
            <a:off x="4376936" y="548680"/>
            <a:ext cx="3651449" cy="369332"/>
          </a:xfrm>
          <a:prstGeom prst="rect">
            <a:avLst/>
          </a:prstGeom>
          <a:noFill/>
          <a:ln w="9525">
            <a:noFill/>
            <a:miter lim="800000"/>
            <a:headEnd/>
            <a:tailEnd/>
          </a:ln>
        </p:spPr>
        <p:txBody>
          <a:bodyPr wrap="none">
            <a:spAutoFit/>
          </a:bodyPr>
          <a:lstStyle/>
          <a:p>
            <a:r>
              <a:rPr lang="en-US" b="1" dirty="0" err="1">
                <a:solidFill>
                  <a:srgbClr val="C00000"/>
                </a:solidFill>
                <a:latin typeface="Cambria" pitchFamily="18" charset="0"/>
              </a:rPr>
              <a:t>Usulan</a:t>
            </a:r>
            <a:r>
              <a:rPr lang="en-US" b="1" dirty="0">
                <a:solidFill>
                  <a:srgbClr val="C00000"/>
                </a:solidFill>
                <a:latin typeface="Cambria" pitchFamily="18" charset="0"/>
              </a:rPr>
              <a:t> </a:t>
            </a:r>
            <a:r>
              <a:rPr lang="en-US" b="1" dirty="0" err="1">
                <a:solidFill>
                  <a:srgbClr val="C00000"/>
                </a:solidFill>
                <a:latin typeface="Cambria" pitchFamily="18" charset="0"/>
              </a:rPr>
              <a:t>Struktur</a:t>
            </a:r>
            <a:r>
              <a:rPr lang="en-US" b="1" dirty="0">
                <a:solidFill>
                  <a:srgbClr val="C00000"/>
                </a:solidFill>
                <a:latin typeface="Cambria" pitchFamily="18" charset="0"/>
              </a:rPr>
              <a:t> </a:t>
            </a:r>
            <a:r>
              <a:rPr lang="en-US" b="1" dirty="0" err="1">
                <a:solidFill>
                  <a:srgbClr val="C00000"/>
                </a:solidFill>
                <a:latin typeface="Cambria" pitchFamily="18" charset="0"/>
              </a:rPr>
              <a:t>Kurikulum</a:t>
            </a:r>
            <a:r>
              <a:rPr lang="en-US" b="1" dirty="0">
                <a:solidFill>
                  <a:srgbClr val="C00000"/>
                </a:solidFill>
                <a:latin typeface="Cambria" pitchFamily="18" charset="0"/>
              </a:rPr>
              <a:t> </a:t>
            </a:r>
            <a:r>
              <a:rPr lang="en-US" b="1" dirty="0" err="1">
                <a:solidFill>
                  <a:srgbClr val="C00000"/>
                </a:solidFill>
                <a:latin typeface="Cambria" pitchFamily="18" charset="0"/>
              </a:rPr>
              <a:t>Baru</a:t>
            </a:r>
            <a:endParaRPr lang="en-US" b="1" dirty="0">
              <a:solidFill>
                <a:srgbClr val="C00000"/>
              </a:solidFill>
              <a:latin typeface="Cambria" pitchFamily="18" charset="0"/>
            </a:endParaRPr>
          </a:p>
        </p:txBody>
      </p:sp>
      <p:cxnSp>
        <p:nvCxnSpPr>
          <p:cNvPr id="9" name="Straight Connector 8"/>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F9FDEDF1-2D69-4A24-90B2-688D088CE037}" type="slidenum">
              <a:rPr lang="id-ID" smtClean="0"/>
              <a:pPr/>
              <a:t>40</a:t>
            </a:fld>
            <a:endParaRPr lang="id-ID"/>
          </a:p>
        </p:txBody>
      </p:sp>
      <p:graphicFrame>
        <p:nvGraphicFramePr>
          <p:cNvPr id="4" name="Table 3"/>
          <p:cNvGraphicFramePr>
            <a:graphicFrameLocks noGrp="1"/>
          </p:cNvGraphicFramePr>
          <p:nvPr>
            <p:extLst>
              <p:ext uri="{D42A27DB-BD31-4B8C-83A1-F6EECF244321}">
                <p14:modId xmlns:p14="http://schemas.microsoft.com/office/powerpoint/2010/main" xmlns="" val="2637727770"/>
              </p:ext>
            </p:extLst>
          </p:nvPr>
        </p:nvGraphicFramePr>
        <p:xfrm>
          <a:off x="37835" y="1102908"/>
          <a:ext cx="4123075" cy="4464499"/>
        </p:xfrm>
        <a:graphic>
          <a:graphicData uri="http://schemas.openxmlformats.org/drawingml/2006/table">
            <a:tbl>
              <a:tblPr firstRow="1" bandRow="1">
                <a:tableStyleId>{5C22544A-7EE6-4342-B048-85BDC9FD1C3A}</a:tableStyleId>
              </a:tblPr>
              <a:tblGrid>
                <a:gridCol w="313871"/>
                <a:gridCol w="2200037"/>
                <a:gridCol w="274064"/>
                <a:gridCol w="274064"/>
                <a:gridCol w="274064"/>
                <a:gridCol w="274064"/>
                <a:gridCol w="274064"/>
                <a:gridCol w="238847"/>
              </a:tblGrid>
              <a:tr h="343423">
                <a:tc>
                  <a:txBody>
                    <a:bodyPr/>
                    <a:lstStyle/>
                    <a:p>
                      <a:r>
                        <a:rPr lang="id-ID" sz="1600" dirty="0" smtClean="0"/>
                        <a:t>No</a:t>
                      </a:r>
                      <a:endParaRPr lang="id-ID" sz="1600" dirty="0"/>
                    </a:p>
                  </a:txBody>
                  <a:tcPr marL="0" marR="0" marT="0" marB="0" anchor="ctr"/>
                </a:tc>
                <a:tc>
                  <a:txBody>
                    <a:bodyPr/>
                    <a:lstStyle/>
                    <a:p>
                      <a:r>
                        <a:rPr lang="id-ID" sz="1600" dirty="0" smtClean="0"/>
                        <a:t>Komponen</a:t>
                      </a:r>
                      <a:endParaRPr lang="id-ID" sz="1600" dirty="0"/>
                    </a:p>
                  </a:txBody>
                  <a:tcPr marL="0" marR="0" marT="0" marB="0" anchor="ctr"/>
                </a:tc>
                <a:tc>
                  <a:txBody>
                    <a:bodyPr/>
                    <a:lstStyle/>
                    <a:p>
                      <a:pPr algn="ctr"/>
                      <a:r>
                        <a:rPr lang="id-ID" sz="1600" dirty="0" smtClean="0"/>
                        <a:t>I</a:t>
                      </a:r>
                      <a:endParaRPr lang="id-ID" sz="1600" dirty="0"/>
                    </a:p>
                  </a:txBody>
                  <a:tcPr marL="0" marR="0" marT="0" marB="0" anchor="ctr"/>
                </a:tc>
                <a:tc>
                  <a:txBody>
                    <a:bodyPr/>
                    <a:lstStyle/>
                    <a:p>
                      <a:pPr algn="ctr"/>
                      <a:r>
                        <a:rPr lang="id-ID" sz="1600" dirty="0" smtClean="0"/>
                        <a:t>II</a:t>
                      </a:r>
                      <a:endParaRPr lang="id-ID" sz="1600" dirty="0"/>
                    </a:p>
                  </a:txBody>
                  <a:tcPr marL="0" marR="0" marT="0" marB="0" anchor="ctr"/>
                </a:tc>
                <a:tc>
                  <a:txBody>
                    <a:bodyPr/>
                    <a:lstStyle/>
                    <a:p>
                      <a:pPr algn="ctr"/>
                      <a:r>
                        <a:rPr lang="id-ID" sz="1600" dirty="0" smtClean="0"/>
                        <a:t>III</a:t>
                      </a:r>
                      <a:endParaRPr lang="id-ID" sz="1600" dirty="0"/>
                    </a:p>
                  </a:txBody>
                  <a:tcPr marL="0" marR="0" marT="0" marB="0" anchor="ctr"/>
                </a:tc>
                <a:tc>
                  <a:txBody>
                    <a:bodyPr/>
                    <a:lstStyle/>
                    <a:p>
                      <a:pPr algn="ctr"/>
                      <a:r>
                        <a:rPr lang="id-ID" sz="1600" dirty="0" smtClean="0"/>
                        <a:t>IV</a:t>
                      </a:r>
                      <a:endParaRPr lang="id-ID" sz="1600" dirty="0"/>
                    </a:p>
                  </a:txBody>
                  <a:tcPr marL="0" marR="0" marT="0" marB="0" anchor="ctr"/>
                </a:tc>
                <a:tc>
                  <a:txBody>
                    <a:bodyPr/>
                    <a:lstStyle/>
                    <a:p>
                      <a:pPr algn="ctr"/>
                      <a:r>
                        <a:rPr lang="id-ID" sz="1600" dirty="0" smtClean="0"/>
                        <a:t>V</a:t>
                      </a:r>
                      <a:endParaRPr lang="id-ID" sz="1600" dirty="0"/>
                    </a:p>
                  </a:txBody>
                  <a:tcPr marL="0" marR="0" marT="0" marB="0" anchor="ctr"/>
                </a:tc>
                <a:tc>
                  <a:txBody>
                    <a:bodyPr/>
                    <a:lstStyle/>
                    <a:p>
                      <a:pPr algn="ctr"/>
                      <a:r>
                        <a:rPr lang="id-ID" sz="1600" dirty="0" smtClean="0"/>
                        <a:t>IV</a:t>
                      </a:r>
                      <a:endParaRPr lang="id-ID" sz="1600" dirty="0"/>
                    </a:p>
                  </a:txBody>
                  <a:tcPr marL="0" marR="0" marT="0" marB="0" anchor="ctr"/>
                </a:tc>
              </a:tr>
              <a:tr h="343423">
                <a:tc>
                  <a:txBody>
                    <a:bodyPr/>
                    <a:lstStyle/>
                    <a:p>
                      <a:r>
                        <a:rPr lang="id-ID" sz="1600" dirty="0" smtClean="0"/>
                        <a:t>A</a:t>
                      </a:r>
                      <a:endParaRPr lang="id-ID" sz="1600" dirty="0"/>
                    </a:p>
                  </a:txBody>
                  <a:tcPr marL="0" marR="0" marT="0" marB="0" anchor="ctr"/>
                </a:tc>
                <a:tc>
                  <a:txBody>
                    <a:bodyPr/>
                    <a:lstStyle/>
                    <a:p>
                      <a:r>
                        <a:rPr lang="id-ID" sz="1600" dirty="0" smtClean="0"/>
                        <a:t>Matapelajaran</a:t>
                      </a:r>
                      <a:endParaRPr lang="id-ID" sz="1600" dirty="0"/>
                    </a:p>
                  </a:txBody>
                  <a:tcPr marL="0" marR="0" marT="0" marB="0" anchor="ctr"/>
                </a:tc>
                <a:tc rowSpan="11" gridSpan="3">
                  <a:txBody>
                    <a:bodyPr/>
                    <a:lstStyle/>
                    <a:p>
                      <a:pPr algn="ctr"/>
                      <a:endParaRPr lang="id-ID" sz="1600" dirty="0"/>
                    </a:p>
                  </a:txBody>
                  <a:tcPr marL="0" marR="0" marT="0" marB="0" anchor="ctr"/>
                </a:tc>
                <a:tc rowSpan="11" hMerge="1">
                  <a:txBody>
                    <a:bodyPr/>
                    <a:lstStyle/>
                    <a:p>
                      <a:pPr algn="ctr"/>
                      <a:endParaRPr lang="id-ID" dirty="0"/>
                    </a:p>
                  </a:txBody>
                  <a:tcPr marL="0" marR="0" marT="0" marB="0"/>
                </a:tc>
                <a:tc rowSpan="11" hMerge="1">
                  <a:txBody>
                    <a:bodyPr/>
                    <a:lstStyle/>
                    <a:p>
                      <a:pPr algn="ctr"/>
                      <a:endParaRPr lang="id-ID" dirty="0"/>
                    </a:p>
                  </a:txBody>
                  <a:tcPr marL="0" marR="0" marT="0" marB="0"/>
                </a:tc>
                <a:tc>
                  <a:txBody>
                    <a:bodyPr/>
                    <a:lstStyle/>
                    <a:p>
                      <a:pPr algn="ctr"/>
                      <a:endParaRPr lang="id-ID" sz="1600"/>
                    </a:p>
                  </a:txBody>
                  <a:tcPr marL="0" marR="0" marT="0" marB="0" anchor="ctr"/>
                </a:tc>
                <a:tc>
                  <a:txBody>
                    <a:bodyPr/>
                    <a:lstStyle/>
                    <a:p>
                      <a:pPr algn="ctr"/>
                      <a:endParaRPr lang="id-ID" sz="1600"/>
                    </a:p>
                  </a:txBody>
                  <a:tcPr marL="0" marR="0" marT="0" marB="0" anchor="ctr"/>
                </a:tc>
                <a:tc>
                  <a:txBody>
                    <a:bodyPr/>
                    <a:lstStyle/>
                    <a:p>
                      <a:pPr algn="ctr"/>
                      <a:endParaRPr lang="id-ID" sz="1600"/>
                    </a:p>
                  </a:txBody>
                  <a:tcPr marL="0" marR="0" marT="0" marB="0" anchor="ctr"/>
                </a:tc>
              </a:tr>
              <a:tr h="343423">
                <a:tc>
                  <a:txBody>
                    <a:bodyPr/>
                    <a:lstStyle/>
                    <a:p>
                      <a:pPr algn="ctr"/>
                      <a:r>
                        <a:rPr lang="id-ID" sz="1600" dirty="0" smtClean="0"/>
                        <a:t>1</a:t>
                      </a:r>
                      <a:endParaRPr lang="id-ID" sz="1600" dirty="0"/>
                    </a:p>
                  </a:txBody>
                  <a:tcPr marL="0" marR="0" marT="0" marB="0" anchor="ctr"/>
                </a:tc>
                <a:tc>
                  <a:txBody>
                    <a:bodyPr/>
                    <a:lstStyle/>
                    <a:p>
                      <a:r>
                        <a:rPr lang="id-ID" sz="1600" dirty="0" smtClean="0"/>
                        <a:t>Pend. Agama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r>
              <a:tr h="343423">
                <a:tc>
                  <a:txBody>
                    <a:bodyPr/>
                    <a:lstStyle/>
                    <a:p>
                      <a:pPr algn="ctr"/>
                      <a:r>
                        <a:rPr lang="id-ID" sz="1600" dirty="0" smtClean="0"/>
                        <a:t>2</a:t>
                      </a:r>
                      <a:endParaRPr lang="id-ID" sz="1600" dirty="0"/>
                    </a:p>
                  </a:txBody>
                  <a:tcPr marL="0" marR="0" marT="0" marB="0" anchor="ctr"/>
                </a:tc>
                <a:tc>
                  <a:txBody>
                    <a:bodyPr/>
                    <a:lstStyle/>
                    <a:p>
                      <a:r>
                        <a:rPr lang="id-ID" sz="1600" dirty="0" smtClean="0"/>
                        <a:t>Pend. Kewarganegaraan</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r>
              <a:tr h="343423">
                <a:tc>
                  <a:txBody>
                    <a:bodyPr/>
                    <a:lstStyle/>
                    <a:p>
                      <a:pPr algn="ctr"/>
                      <a:r>
                        <a:rPr lang="id-ID" sz="1600" dirty="0" smtClean="0"/>
                        <a:t>3</a:t>
                      </a:r>
                      <a:endParaRPr lang="id-ID" sz="1600" dirty="0"/>
                    </a:p>
                  </a:txBody>
                  <a:tcPr marL="0" marR="0" marT="0" marB="0" anchor="ctr"/>
                </a:tc>
                <a:tc>
                  <a:txBody>
                    <a:bodyPr/>
                    <a:lstStyle/>
                    <a:p>
                      <a:r>
                        <a:rPr lang="id-ID" sz="1600" dirty="0" smtClean="0"/>
                        <a:t>Bahasa Indonesia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r>
              <a:tr h="343423">
                <a:tc>
                  <a:txBody>
                    <a:bodyPr/>
                    <a:lstStyle/>
                    <a:p>
                      <a:pPr algn="ctr"/>
                      <a:r>
                        <a:rPr lang="id-ID" sz="1600" dirty="0" smtClean="0"/>
                        <a:t>4</a:t>
                      </a:r>
                      <a:endParaRPr lang="id-ID" sz="1600" dirty="0"/>
                    </a:p>
                  </a:txBody>
                  <a:tcPr marL="0" marR="0" marT="0" marB="0" anchor="ctr"/>
                </a:tc>
                <a:tc>
                  <a:txBody>
                    <a:bodyPr/>
                    <a:lstStyle/>
                    <a:p>
                      <a:r>
                        <a:rPr lang="id-ID" sz="1600" dirty="0" smtClean="0"/>
                        <a:t>Matematika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a:p>
                  </a:txBody>
                  <a:tcPr marL="0" marR="0" marT="0" marB="0"/>
                </a:tc>
                <a:tc hMerge="1" vMerge="1">
                  <a:txBody>
                    <a:bodyPr/>
                    <a:lstStyle/>
                    <a:p>
                      <a:pPr algn="ctr"/>
                      <a:endParaRPr lang="id-ID" dirty="0"/>
                    </a:p>
                  </a:txBody>
                  <a:tcPr marL="0" marR="0" marT="0" marB="0"/>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c>
                  <a:txBody>
                    <a:bodyPr/>
                    <a:lstStyle/>
                    <a:p>
                      <a:pPr algn="ctr"/>
                      <a:r>
                        <a:rPr lang="id-ID" sz="1600" dirty="0" smtClean="0"/>
                        <a:t>5</a:t>
                      </a:r>
                      <a:endParaRPr lang="id-ID" sz="1600" dirty="0"/>
                    </a:p>
                  </a:txBody>
                  <a:tcPr marL="0" marR="0" marT="0" marB="0" anchor="ctr"/>
                </a:tc>
              </a:tr>
              <a:tr h="343423">
                <a:tc>
                  <a:txBody>
                    <a:bodyPr/>
                    <a:lstStyle/>
                    <a:p>
                      <a:pPr algn="ctr"/>
                      <a:r>
                        <a:rPr lang="id-ID" sz="1600" dirty="0" smtClean="0"/>
                        <a:t>5</a:t>
                      </a:r>
                      <a:endParaRPr lang="id-ID" sz="1600" dirty="0"/>
                    </a:p>
                  </a:txBody>
                  <a:tcPr marL="0" marR="0" marT="0" marB="0" anchor="ctr"/>
                </a:tc>
                <a:tc>
                  <a:txBody>
                    <a:bodyPr/>
                    <a:lstStyle/>
                    <a:p>
                      <a:r>
                        <a:rPr lang="id-ID" sz="1600" dirty="0" smtClean="0"/>
                        <a:t>IPA</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a:p>
                  </a:txBody>
                  <a:tcPr marL="0" marR="0" marT="0" marB="0"/>
                </a:tc>
                <a:tc hMerge="1" vMerge="1">
                  <a:txBody>
                    <a:bodyPr/>
                    <a:lstStyle/>
                    <a:p>
                      <a:pPr algn="ctr"/>
                      <a:endParaRPr lang="id-ID" dirty="0"/>
                    </a:p>
                  </a:txBody>
                  <a:tcPr marL="0" marR="0" marT="0" marB="0"/>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r>
              <a:tr h="343423">
                <a:tc>
                  <a:txBody>
                    <a:bodyPr/>
                    <a:lstStyle/>
                    <a:p>
                      <a:pPr algn="ctr"/>
                      <a:r>
                        <a:rPr lang="id-ID" sz="1600" dirty="0" smtClean="0"/>
                        <a:t>6</a:t>
                      </a:r>
                      <a:endParaRPr lang="id-ID" sz="1600" dirty="0"/>
                    </a:p>
                  </a:txBody>
                  <a:tcPr marL="0" marR="0" marT="0" marB="0" anchor="ctr"/>
                </a:tc>
                <a:tc>
                  <a:txBody>
                    <a:bodyPr/>
                    <a:lstStyle/>
                    <a:p>
                      <a:r>
                        <a:rPr lang="id-ID" sz="1600" dirty="0" smtClean="0"/>
                        <a:t>IPS</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c>
                  <a:txBody>
                    <a:bodyPr/>
                    <a:lstStyle/>
                    <a:p>
                      <a:pPr algn="ctr"/>
                      <a:r>
                        <a:rPr lang="id-ID" sz="1600" dirty="0" smtClean="0"/>
                        <a:t>3</a:t>
                      </a:r>
                      <a:endParaRPr lang="id-ID" sz="1600" dirty="0"/>
                    </a:p>
                  </a:txBody>
                  <a:tcPr marL="0" marR="0" marT="0" marB="0" anchor="ctr"/>
                </a:tc>
              </a:tr>
              <a:tr h="343423">
                <a:tc>
                  <a:txBody>
                    <a:bodyPr/>
                    <a:lstStyle/>
                    <a:p>
                      <a:pPr algn="ctr"/>
                      <a:r>
                        <a:rPr lang="id-ID" sz="1600" dirty="0" smtClean="0"/>
                        <a:t>7</a:t>
                      </a:r>
                      <a:endParaRPr lang="id-ID" sz="1600" dirty="0"/>
                    </a:p>
                  </a:txBody>
                  <a:tcPr marL="0" marR="0" marT="0" marB="0" anchor="ctr"/>
                </a:tc>
                <a:tc>
                  <a:txBody>
                    <a:bodyPr/>
                    <a:lstStyle/>
                    <a:p>
                      <a:r>
                        <a:rPr lang="id-ID" sz="1600" dirty="0" smtClean="0"/>
                        <a:t>Seni Budaya &amp;</a:t>
                      </a:r>
                      <a:r>
                        <a:rPr lang="id-ID" sz="1600" baseline="0" dirty="0" smtClean="0"/>
                        <a:t> Ketrpln.</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r>
              <a:tr h="343423">
                <a:tc>
                  <a:txBody>
                    <a:bodyPr/>
                    <a:lstStyle/>
                    <a:p>
                      <a:pPr algn="ctr"/>
                      <a:r>
                        <a:rPr lang="id-ID" sz="1600" dirty="0" smtClean="0"/>
                        <a:t>8</a:t>
                      </a:r>
                      <a:endParaRPr lang="id-ID" sz="1600" dirty="0"/>
                    </a:p>
                  </a:txBody>
                  <a:tcPr marL="0" marR="0" marT="0" marB="0" anchor="ctr"/>
                </a:tc>
                <a:tc>
                  <a:txBody>
                    <a:bodyPr/>
                    <a:lstStyle/>
                    <a:p>
                      <a:r>
                        <a:rPr lang="id-ID" sz="1600" dirty="0" smtClean="0"/>
                        <a:t>Pend. Jasmani, OR &amp; Kes.</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c>
                  <a:txBody>
                    <a:bodyPr/>
                    <a:lstStyle/>
                    <a:p>
                      <a:pPr algn="ctr"/>
                      <a:r>
                        <a:rPr lang="id-ID" sz="1600" dirty="0" smtClean="0"/>
                        <a:t>4</a:t>
                      </a:r>
                      <a:endParaRPr lang="id-ID" sz="1600" dirty="0"/>
                    </a:p>
                  </a:txBody>
                  <a:tcPr marL="0" marR="0" marT="0" marB="0" anchor="ctr"/>
                </a:tc>
              </a:tr>
              <a:tr h="343423">
                <a:tc>
                  <a:txBody>
                    <a:bodyPr/>
                    <a:lstStyle/>
                    <a:p>
                      <a:r>
                        <a:rPr lang="id-ID" sz="1600" dirty="0" smtClean="0"/>
                        <a:t>B</a:t>
                      </a:r>
                      <a:endParaRPr lang="id-ID" sz="1600" dirty="0"/>
                    </a:p>
                  </a:txBody>
                  <a:tcPr marL="0" marR="0" marT="0" marB="0" anchor="ctr"/>
                </a:tc>
                <a:tc>
                  <a:txBody>
                    <a:bodyPr/>
                    <a:lstStyle/>
                    <a:p>
                      <a:r>
                        <a:rPr lang="id-ID" sz="1600" dirty="0" smtClean="0"/>
                        <a:t>Muatan Lokal</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r>
              <a:tr h="343423">
                <a:tc>
                  <a:txBody>
                    <a:bodyPr/>
                    <a:lstStyle/>
                    <a:p>
                      <a:r>
                        <a:rPr lang="id-ID" sz="1600" dirty="0" smtClean="0"/>
                        <a:t>C</a:t>
                      </a:r>
                      <a:endParaRPr lang="id-ID" sz="1600" dirty="0"/>
                    </a:p>
                  </a:txBody>
                  <a:tcPr marL="0" marR="0" marT="0" marB="0" anchor="ctr"/>
                </a:tc>
                <a:tc>
                  <a:txBody>
                    <a:bodyPr/>
                    <a:lstStyle/>
                    <a:p>
                      <a:r>
                        <a:rPr lang="id-ID" sz="1600" dirty="0" smtClean="0"/>
                        <a:t>Pengembangan Diri</a:t>
                      </a:r>
                      <a:endParaRPr lang="id-ID" sz="1600" dirty="0"/>
                    </a:p>
                  </a:txBody>
                  <a:tcPr marL="0" marR="0" marT="0" marB="0" anchor="ctr"/>
                </a:tc>
                <a:tc gridSpan="3" vMerge="1">
                  <a:txBody>
                    <a:bodyPr/>
                    <a:lstStyle/>
                    <a:p>
                      <a:pPr algn="ctr"/>
                      <a:endParaRPr lang="id-ID" dirty="0"/>
                    </a:p>
                  </a:txBody>
                  <a:tcPr marL="0" marR="0" marT="0" marB="0"/>
                </a:tc>
                <a:tc hMerge="1" vMerge="1">
                  <a:txBody>
                    <a:bodyPr/>
                    <a:lstStyle/>
                    <a:p>
                      <a:pPr algn="ctr"/>
                      <a:endParaRPr lang="id-ID" dirty="0"/>
                    </a:p>
                  </a:txBody>
                  <a:tcPr marL="0" marR="0" marT="0" marB="0"/>
                </a:tc>
                <a:tc hMerge="1" vMerge="1">
                  <a:txBody>
                    <a:bodyPr/>
                    <a:lstStyle/>
                    <a:p>
                      <a:pPr algn="ctr"/>
                      <a:endParaRPr lang="id-ID" dirty="0"/>
                    </a:p>
                  </a:txBody>
                  <a:tcPr marL="0" marR="0" marT="0" marB="0"/>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c>
                  <a:txBody>
                    <a:bodyPr/>
                    <a:lstStyle/>
                    <a:p>
                      <a:pPr algn="ctr"/>
                      <a:r>
                        <a:rPr lang="id-ID" sz="1600" dirty="0" smtClean="0"/>
                        <a:t>2</a:t>
                      </a:r>
                      <a:endParaRPr lang="id-ID" sz="1600" dirty="0"/>
                    </a:p>
                  </a:txBody>
                  <a:tcPr marL="0" marR="0" marT="0" marB="0" anchor="ctr"/>
                </a:tc>
              </a:tr>
              <a:tr h="343423">
                <a:tc gridSpan="2">
                  <a:txBody>
                    <a:bodyPr/>
                    <a:lstStyle/>
                    <a:p>
                      <a:r>
                        <a:rPr lang="id-ID" sz="1600" dirty="0" smtClean="0"/>
                        <a:t>Jumlah</a:t>
                      </a:r>
                      <a:endParaRPr lang="id-ID" sz="1600" dirty="0"/>
                    </a:p>
                  </a:txBody>
                  <a:tcPr marL="0" marR="0" marT="0" marB="0" anchor="ctr"/>
                </a:tc>
                <a:tc hMerge="1">
                  <a:txBody>
                    <a:bodyPr/>
                    <a:lstStyle/>
                    <a:p>
                      <a:endParaRPr lang="id-ID" dirty="0"/>
                    </a:p>
                  </a:txBody>
                  <a:tcPr marL="0" marR="0" marT="0" marB="0"/>
                </a:tc>
                <a:tc>
                  <a:txBody>
                    <a:bodyPr/>
                    <a:lstStyle/>
                    <a:p>
                      <a:pPr algn="ctr"/>
                      <a:r>
                        <a:rPr lang="id-ID" sz="1600" dirty="0" smtClean="0"/>
                        <a:t>26</a:t>
                      </a:r>
                      <a:endParaRPr lang="id-ID" sz="1600" dirty="0"/>
                    </a:p>
                  </a:txBody>
                  <a:tcPr marL="0" marR="0" marT="0" marB="0" anchor="ctr"/>
                </a:tc>
                <a:tc>
                  <a:txBody>
                    <a:bodyPr/>
                    <a:lstStyle/>
                    <a:p>
                      <a:pPr algn="ctr"/>
                      <a:r>
                        <a:rPr lang="id-ID" sz="1600" dirty="0" smtClean="0"/>
                        <a:t>27</a:t>
                      </a:r>
                      <a:endParaRPr lang="id-ID" sz="1600" dirty="0"/>
                    </a:p>
                  </a:txBody>
                  <a:tcPr marL="0" marR="0" marT="0" marB="0" anchor="ctr"/>
                </a:tc>
                <a:tc>
                  <a:txBody>
                    <a:bodyPr/>
                    <a:lstStyle/>
                    <a:p>
                      <a:pPr algn="ctr"/>
                      <a:r>
                        <a:rPr lang="id-ID" sz="1600" dirty="0" smtClean="0"/>
                        <a:t>28</a:t>
                      </a:r>
                      <a:endParaRPr lang="id-ID" sz="1600" dirty="0"/>
                    </a:p>
                  </a:txBody>
                  <a:tcPr marL="0" marR="0" marT="0" marB="0" anchor="ctr"/>
                </a:tc>
                <a:tc>
                  <a:txBody>
                    <a:bodyPr/>
                    <a:lstStyle/>
                    <a:p>
                      <a:pPr algn="ctr"/>
                      <a:r>
                        <a:rPr lang="id-ID" sz="1600" dirty="0" smtClean="0"/>
                        <a:t>32</a:t>
                      </a:r>
                      <a:endParaRPr lang="id-ID" sz="1600" dirty="0"/>
                    </a:p>
                  </a:txBody>
                  <a:tcPr marL="0" marR="0" marT="0" marB="0" anchor="ctr"/>
                </a:tc>
                <a:tc>
                  <a:txBody>
                    <a:bodyPr/>
                    <a:lstStyle/>
                    <a:p>
                      <a:pPr algn="ctr"/>
                      <a:r>
                        <a:rPr lang="id-ID" sz="1600" dirty="0" smtClean="0"/>
                        <a:t>32</a:t>
                      </a:r>
                      <a:endParaRPr lang="id-ID" sz="1600" dirty="0"/>
                    </a:p>
                  </a:txBody>
                  <a:tcPr marL="0" marR="0" marT="0" marB="0" anchor="ctr"/>
                </a:tc>
                <a:tc>
                  <a:txBody>
                    <a:bodyPr/>
                    <a:lstStyle/>
                    <a:p>
                      <a:pPr algn="ctr"/>
                      <a:r>
                        <a:rPr lang="id-ID" sz="1600" dirty="0" smtClean="0"/>
                        <a:t>32</a:t>
                      </a:r>
                      <a:endParaRPr lang="id-ID" sz="1600" dirty="0"/>
                    </a:p>
                  </a:txBody>
                  <a:tcPr marL="0" marR="0" marT="0" marB="0" anchor="ct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335734835"/>
              </p:ext>
            </p:extLst>
          </p:nvPr>
        </p:nvGraphicFramePr>
        <p:xfrm>
          <a:off x="4448945" y="1196751"/>
          <a:ext cx="5264506" cy="2438980"/>
        </p:xfrm>
        <a:graphic>
          <a:graphicData uri="http://schemas.openxmlformats.org/drawingml/2006/table">
            <a:tbl>
              <a:tblPr firstRow="1" bandRow="1">
                <a:tableStyleId>{21E4AEA4-8DFA-4A89-87EB-49C32662AFE0}</a:tableStyleId>
              </a:tblPr>
              <a:tblGrid>
                <a:gridCol w="288925"/>
                <a:gridCol w="3165742"/>
                <a:gridCol w="308241"/>
                <a:gridCol w="308241"/>
                <a:gridCol w="308241"/>
                <a:gridCol w="308241"/>
                <a:gridCol w="308241"/>
                <a:gridCol w="268634"/>
              </a:tblGrid>
              <a:tr h="243898">
                <a:tc>
                  <a:txBody>
                    <a:bodyPr/>
                    <a:lstStyle/>
                    <a:p>
                      <a:r>
                        <a:rPr lang="id-ID" sz="1400" dirty="0" smtClean="0"/>
                        <a:t>No</a:t>
                      </a:r>
                      <a:endParaRPr lang="id-ID" sz="1400" dirty="0"/>
                    </a:p>
                  </a:txBody>
                  <a:tcPr marL="0" marR="0" marT="0" marB="0" anchor="ctr"/>
                </a:tc>
                <a:tc>
                  <a:txBody>
                    <a:bodyPr/>
                    <a:lstStyle/>
                    <a:p>
                      <a:r>
                        <a:rPr lang="id-ID" sz="1400" dirty="0" smtClean="0"/>
                        <a:t>Komponen</a:t>
                      </a:r>
                      <a:endParaRPr lang="id-ID" sz="1400" dirty="0"/>
                    </a:p>
                  </a:txBody>
                  <a:tcPr marL="0" marR="0" marT="0" marB="0" anchor="ctr"/>
                </a:tc>
                <a:tc>
                  <a:txBody>
                    <a:bodyPr/>
                    <a:lstStyle/>
                    <a:p>
                      <a:pPr algn="ctr"/>
                      <a:r>
                        <a:rPr lang="id-ID" sz="1400" dirty="0" smtClean="0"/>
                        <a:t>I</a:t>
                      </a:r>
                      <a:endParaRPr lang="id-ID" sz="1400" dirty="0"/>
                    </a:p>
                  </a:txBody>
                  <a:tcPr marL="0" marR="0" marT="0" marB="0" anchor="ctr"/>
                </a:tc>
                <a:tc>
                  <a:txBody>
                    <a:bodyPr/>
                    <a:lstStyle/>
                    <a:p>
                      <a:pPr algn="ctr"/>
                      <a:r>
                        <a:rPr lang="id-ID" sz="1400" dirty="0" smtClean="0"/>
                        <a:t>II</a:t>
                      </a:r>
                      <a:endParaRPr lang="id-ID" sz="1400" dirty="0"/>
                    </a:p>
                  </a:txBody>
                  <a:tcPr marL="0" marR="0" marT="0" marB="0" anchor="ctr"/>
                </a:tc>
                <a:tc>
                  <a:txBody>
                    <a:bodyPr/>
                    <a:lstStyle/>
                    <a:p>
                      <a:pPr algn="ctr"/>
                      <a:r>
                        <a:rPr lang="id-ID" sz="1400" dirty="0" smtClean="0"/>
                        <a:t>III</a:t>
                      </a:r>
                      <a:endParaRPr lang="id-ID" sz="1400" dirty="0"/>
                    </a:p>
                  </a:txBody>
                  <a:tcPr marL="0" marR="0" marT="0" marB="0" anchor="ctr"/>
                </a:tc>
                <a:tc>
                  <a:txBody>
                    <a:bodyPr/>
                    <a:lstStyle/>
                    <a:p>
                      <a:pPr algn="ctr"/>
                      <a:r>
                        <a:rPr lang="id-ID" sz="1400" dirty="0" smtClean="0"/>
                        <a:t>IV</a:t>
                      </a:r>
                      <a:endParaRPr lang="id-ID" sz="1400" dirty="0"/>
                    </a:p>
                  </a:txBody>
                  <a:tcPr marL="0" marR="0" marT="0" marB="0" anchor="ctr"/>
                </a:tc>
                <a:tc>
                  <a:txBody>
                    <a:bodyPr/>
                    <a:lstStyle/>
                    <a:p>
                      <a:pPr algn="ctr"/>
                      <a:r>
                        <a:rPr lang="id-ID" sz="1400" dirty="0" smtClean="0"/>
                        <a:t>V</a:t>
                      </a:r>
                      <a:endParaRPr lang="id-ID" sz="1400" dirty="0"/>
                    </a:p>
                  </a:txBody>
                  <a:tcPr marL="0" marR="0" marT="0" marB="0" anchor="ctr"/>
                </a:tc>
                <a:tc>
                  <a:txBody>
                    <a:bodyPr/>
                    <a:lstStyle/>
                    <a:p>
                      <a:pPr algn="ctr"/>
                      <a:r>
                        <a:rPr lang="id-ID" sz="1400" dirty="0" smtClean="0"/>
                        <a:t>IV</a:t>
                      </a:r>
                      <a:endParaRPr lang="id-ID" sz="1400" dirty="0"/>
                    </a:p>
                  </a:txBody>
                  <a:tcPr marL="0" marR="0" marT="0" marB="0" anchor="ctr"/>
                </a:tc>
              </a:tr>
              <a:tr h="243898">
                <a:tc>
                  <a:txBody>
                    <a:bodyPr/>
                    <a:lstStyle/>
                    <a:p>
                      <a:r>
                        <a:rPr lang="id-ID" sz="1400" dirty="0" smtClean="0"/>
                        <a:t>A</a:t>
                      </a:r>
                      <a:endParaRPr lang="id-ID" sz="1400" dirty="0"/>
                    </a:p>
                  </a:txBody>
                  <a:tcPr marL="0" marR="0" marT="0" marB="0" anchor="ctr"/>
                </a:tc>
                <a:tc>
                  <a:txBody>
                    <a:bodyPr/>
                    <a:lstStyle/>
                    <a:p>
                      <a:r>
                        <a:rPr lang="id-ID" sz="1400" dirty="0" smtClean="0"/>
                        <a:t>Kelompok</a:t>
                      </a:r>
                      <a:r>
                        <a:rPr lang="id-ID" sz="1400" baseline="0" dirty="0" smtClean="0"/>
                        <a:t> A</a:t>
                      </a: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r>
              <a:tr h="243898">
                <a:tc>
                  <a:txBody>
                    <a:bodyPr/>
                    <a:lstStyle/>
                    <a:p>
                      <a:pPr algn="ctr"/>
                      <a:r>
                        <a:rPr lang="id-ID" sz="1400" dirty="0" smtClean="0"/>
                        <a:t>1</a:t>
                      </a:r>
                      <a:endParaRPr lang="id-ID" sz="1400" dirty="0"/>
                    </a:p>
                  </a:txBody>
                  <a:tcPr marL="0" marR="0" marT="0" marB="0" anchor="ctr"/>
                </a:tc>
                <a:tc>
                  <a:txBody>
                    <a:bodyPr/>
                    <a:lstStyle/>
                    <a:p>
                      <a:r>
                        <a:rPr lang="id-ID" sz="1400" dirty="0" smtClean="0"/>
                        <a:t>Pend. Agama</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r>
              <a:tr h="243898">
                <a:tc>
                  <a:txBody>
                    <a:bodyPr/>
                    <a:lstStyle/>
                    <a:p>
                      <a:pPr algn="ctr"/>
                      <a:r>
                        <a:rPr lang="id-ID" sz="1400" dirty="0" smtClean="0"/>
                        <a:t>2</a:t>
                      </a:r>
                      <a:endParaRPr lang="id-ID" sz="1400" dirty="0"/>
                    </a:p>
                  </a:txBody>
                  <a:tcPr marL="0" marR="0" marT="0" marB="0" anchor="ctr"/>
                </a:tc>
                <a:tc>
                  <a:txBody>
                    <a:bodyPr/>
                    <a:lstStyle/>
                    <a:p>
                      <a:r>
                        <a:rPr lang="id-ID" sz="1400" dirty="0" smtClean="0"/>
                        <a:t>Pend. Pancasila &amp; Kewarganegaraan</a:t>
                      </a:r>
                      <a:endParaRPr lang="id-ID" sz="1400" dirty="0"/>
                    </a:p>
                  </a:txBody>
                  <a:tcPr marL="0" marR="0" marT="0" marB="0" anchor="ctr"/>
                </a:tc>
                <a:tc>
                  <a:txBody>
                    <a:bodyPr/>
                    <a:lstStyle/>
                    <a:p>
                      <a:pPr algn="ctr"/>
                      <a:r>
                        <a:rPr lang="id-ID" sz="1400" dirty="0" smtClean="0"/>
                        <a:t>5</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r>
              <a:tr h="243898">
                <a:tc>
                  <a:txBody>
                    <a:bodyPr/>
                    <a:lstStyle/>
                    <a:p>
                      <a:pPr algn="ctr"/>
                      <a:r>
                        <a:rPr lang="id-ID" sz="1400" dirty="0" smtClean="0"/>
                        <a:t>3</a:t>
                      </a:r>
                      <a:endParaRPr lang="id-ID" sz="1400" dirty="0"/>
                    </a:p>
                  </a:txBody>
                  <a:tcPr marL="0" marR="0" marT="0" marB="0" anchor="ctr"/>
                </a:tc>
                <a:tc>
                  <a:txBody>
                    <a:bodyPr/>
                    <a:lstStyle/>
                    <a:p>
                      <a:r>
                        <a:rPr lang="id-ID" sz="1400" dirty="0" smtClean="0"/>
                        <a:t>Bahasa Indonesia</a:t>
                      </a:r>
                      <a:endParaRPr lang="id-ID" sz="1400" dirty="0"/>
                    </a:p>
                  </a:txBody>
                  <a:tcPr marL="0" marR="0" marT="0" marB="0" anchor="ctr"/>
                </a:tc>
                <a:tc>
                  <a:txBody>
                    <a:bodyPr/>
                    <a:lstStyle/>
                    <a:p>
                      <a:pPr algn="ctr"/>
                      <a:r>
                        <a:rPr lang="id-ID" sz="1400" dirty="0" smtClean="0"/>
                        <a:t>8</a:t>
                      </a:r>
                      <a:endParaRPr lang="id-ID" sz="1400" dirty="0"/>
                    </a:p>
                  </a:txBody>
                  <a:tcPr marL="0" marR="0" marT="0" marB="0" anchor="ctr"/>
                </a:tc>
                <a:tc>
                  <a:txBody>
                    <a:bodyPr/>
                    <a:lstStyle/>
                    <a:p>
                      <a:pPr algn="ctr"/>
                      <a:r>
                        <a:rPr lang="id-ID" sz="1400" dirty="0" smtClean="0"/>
                        <a:t>8</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c>
                  <a:txBody>
                    <a:bodyPr/>
                    <a:lstStyle/>
                    <a:p>
                      <a:pPr algn="ctr"/>
                      <a:r>
                        <a:rPr lang="id-ID" sz="1400" dirty="0" smtClean="0"/>
                        <a:t>10</a:t>
                      </a:r>
                      <a:endParaRPr lang="id-ID" sz="1400" dirty="0"/>
                    </a:p>
                  </a:txBody>
                  <a:tcPr marL="0" marR="0" marT="0" marB="0" anchor="ctr"/>
                </a:tc>
              </a:tr>
              <a:tr h="243898">
                <a:tc>
                  <a:txBody>
                    <a:bodyPr/>
                    <a:lstStyle/>
                    <a:p>
                      <a:pPr algn="ctr"/>
                      <a:r>
                        <a:rPr lang="id-ID" sz="1400" dirty="0" smtClean="0"/>
                        <a:t>4</a:t>
                      </a:r>
                      <a:endParaRPr lang="id-ID" sz="1400" dirty="0"/>
                    </a:p>
                  </a:txBody>
                  <a:tcPr marL="0" marR="0" marT="0" marB="0" anchor="ctr"/>
                </a:tc>
                <a:tc>
                  <a:txBody>
                    <a:bodyPr/>
                    <a:lstStyle/>
                    <a:p>
                      <a:r>
                        <a:rPr lang="id-ID" sz="1400" dirty="0" smtClean="0"/>
                        <a:t>Matematika</a:t>
                      </a:r>
                      <a:endParaRPr lang="id-ID" sz="1400" dirty="0"/>
                    </a:p>
                  </a:txBody>
                  <a:tcPr marL="0" marR="0" marT="0" marB="0" anchor="ctr"/>
                </a:tc>
                <a:tc>
                  <a:txBody>
                    <a:bodyPr/>
                    <a:lstStyle/>
                    <a:p>
                      <a:pPr algn="ctr"/>
                      <a:r>
                        <a:rPr lang="id-ID" sz="1400" dirty="0" smtClean="0"/>
                        <a:t>5</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r>
              <a:tr h="243898">
                <a:tc>
                  <a:txBody>
                    <a:bodyPr/>
                    <a:lstStyle/>
                    <a:p>
                      <a:r>
                        <a:rPr lang="id-ID" sz="1400" dirty="0" smtClean="0"/>
                        <a:t>B</a:t>
                      </a:r>
                      <a:endParaRPr lang="id-ID" sz="1400" dirty="0"/>
                    </a:p>
                  </a:txBody>
                  <a:tcPr marL="0" marR="0" marT="0" marB="0" anchor="ctr"/>
                </a:tc>
                <a:tc>
                  <a:txBody>
                    <a:bodyPr/>
                    <a:lstStyle/>
                    <a:p>
                      <a:r>
                        <a:rPr lang="id-ID" sz="1400" dirty="0" smtClean="0"/>
                        <a:t>Kelompok B</a:t>
                      </a: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c>
                  <a:txBody>
                    <a:bodyPr/>
                    <a:lstStyle/>
                    <a:p>
                      <a:pPr algn="ctr"/>
                      <a:endParaRPr lang="id-ID" sz="1400" dirty="0"/>
                    </a:p>
                  </a:txBody>
                  <a:tcPr marL="0" marR="0" marT="0" marB="0" anchor="ctr"/>
                </a:tc>
              </a:tr>
              <a:tr h="243898">
                <a:tc>
                  <a:txBody>
                    <a:bodyPr/>
                    <a:lstStyle/>
                    <a:p>
                      <a:pPr algn="ctr"/>
                      <a:r>
                        <a:rPr lang="id-ID" sz="1400" dirty="0" smtClean="0"/>
                        <a:t>1</a:t>
                      </a:r>
                      <a:endParaRPr lang="id-ID" sz="1400" dirty="0"/>
                    </a:p>
                  </a:txBody>
                  <a:tcPr marL="0" marR="0" marT="0" marB="0" anchor="ctr"/>
                </a:tc>
                <a:tc>
                  <a:txBody>
                    <a:bodyPr/>
                    <a:lstStyle/>
                    <a:p>
                      <a:r>
                        <a:rPr lang="id-ID" sz="1400" dirty="0" smtClean="0"/>
                        <a:t>Seni Budaya &amp;</a:t>
                      </a:r>
                      <a:r>
                        <a:rPr lang="id-ID" sz="1400" baseline="0" dirty="0" smtClean="0"/>
                        <a:t> Prakarya</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c>
                  <a:txBody>
                    <a:bodyPr/>
                    <a:lstStyle/>
                    <a:p>
                      <a:pPr algn="ctr"/>
                      <a:r>
                        <a:rPr lang="id-ID" sz="1400" dirty="0" smtClean="0"/>
                        <a:t>6</a:t>
                      </a:r>
                      <a:endParaRPr lang="id-ID" sz="1400" dirty="0"/>
                    </a:p>
                  </a:txBody>
                  <a:tcPr marL="0" marR="0" marT="0" marB="0" anchor="ctr"/>
                </a:tc>
              </a:tr>
              <a:tr h="243898">
                <a:tc>
                  <a:txBody>
                    <a:bodyPr/>
                    <a:lstStyle/>
                    <a:p>
                      <a:pPr algn="ctr"/>
                      <a:r>
                        <a:rPr lang="id-ID" sz="1400" dirty="0" smtClean="0"/>
                        <a:t>2</a:t>
                      </a:r>
                      <a:endParaRPr lang="id-ID" sz="1400" dirty="0"/>
                    </a:p>
                  </a:txBody>
                  <a:tcPr marL="0" marR="0" marT="0" marB="0" anchor="ctr"/>
                </a:tc>
                <a:tc>
                  <a:txBody>
                    <a:bodyPr/>
                    <a:lstStyle/>
                    <a:p>
                      <a:r>
                        <a:rPr lang="id-ID" sz="1400" dirty="0" smtClean="0"/>
                        <a:t>Pend. Jasmani, OR &amp; Kes.</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c>
                  <a:txBody>
                    <a:bodyPr/>
                    <a:lstStyle/>
                    <a:p>
                      <a:pPr algn="ctr"/>
                      <a:r>
                        <a:rPr lang="id-ID" sz="1400" dirty="0" smtClean="0"/>
                        <a:t>4</a:t>
                      </a:r>
                      <a:endParaRPr lang="id-ID" sz="1400" dirty="0"/>
                    </a:p>
                  </a:txBody>
                  <a:tcPr marL="0" marR="0" marT="0" marB="0" anchor="ctr"/>
                </a:tc>
              </a:tr>
              <a:tr h="243898">
                <a:tc gridSpan="2">
                  <a:txBody>
                    <a:bodyPr/>
                    <a:lstStyle/>
                    <a:p>
                      <a:r>
                        <a:rPr lang="id-ID" sz="1400" dirty="0" smtClean="0"/>
                        <a:t>Jumlah</a:t>
                      </a:r>
                      <a:endParaRPr lang="id-ID" sz="1400" dirty="0"/>
                    </a:p>
                  </a:txBody>
                  <a:tcPr marL="0" marR="0" marT="0" marB="0" anchor="ctr"/>
                </a:tc>
                <a:tc hMerge="1">
                  <a:txBody>
                    <a:bodyPr/>
                    <a:lstStyle/>
                    <a:p>
                      <a:endParaRPr lang="id-ID" dirty="0"/>
                    </a:p>
                  </a:txBody>
                  <a:tcPr marL="0" marR="0" marT="0" marB="0"/>
                </a:tc>
                <a:tc>
                  <a:txBody>
                    <a:bodyPr/>
                    <a:lstStyle/>
                    <a:p>
                      <a:pPr algn="ctr"/>
                      <a:r>
                        <a:rPr lang="id-ID" sz="1400" dirty="0" smtClean="0"/>
                        <a:t>30</a:t>
                      </a:r>
                      <a:endParaRPr lang="id-ID" sz="1400" dirty="0"/>
                    </a:p>
                  </a:txBody>
                  <a:tcPr marL="0" marR="0" marT="0" marB="0" anchor="ctr"/>
                </a:tc>
                <a:tc>
                  <a:txBody>
                    <a:bodyPr/>
                    <a:lstStyle/>
                    <a:p>
                      <a:pPr algn="ctr"/>
                      <a:r>
                        <a:rPr lang="id-ID" sz="1400" dirty="0" smtClean="0"/>
                        <a:t>32</a:t>
                      </a:r>
                      <a:endParaRPr lang="id-ID" sz="1400" dirty="0"/>
                    </a:p>
                  </a:txBody>
                  <a:tcPr marL="0" marR="0" marT="0" marB="0" anchor="ctr"/>
                </a:tc>
                <a:tc>
                  <a:txBody>
                    <a:bodyPr/>
                    <a:lstStyle/>
                    <a:p>
                      <a:pPr algn="ctr"/>
                      <a:r>
                        <a:rPr lang="id-ID" sz="1400" dirty="0" smtClean="0"/>
                        <a:t>34</a:t>
                      </a:r>
                      <a:endParaRPr lang="id-ID" sz="1400" dirty="0"/>
                    </a:p>
                  </a:txBody>
                  <a:tcPr marL="0" marR="0" marT="0" marB="0" anchor="ctr"/>
                </a:tc>
                <a:tc>
                  <a:txBody>
                    <a:bodyPr/>
                    <a:lstStyle/>
                    <a:p>
                      <a:pPr algn="ctr"/>
                      <a:r>
                        <a:rPr lang="id-ID" sz="1400" dirty="0" smtClean="0"/>
                        <a:t>36</a:t>
                      </a:r>
                      <a:endParaRPr lang="id-ID" sz="1400" dirty="0"/>
                    </a:p>
                  </a:txBody>
                  <a:tcPr marL="0" marR="0" marT="0" marB="0" anchor="ctr"/>
                </a:tc>
                <a:tc>
                  <a:txBody>
                    <a:bodyPr/>
                    <a:lstStyle/>
                    <a:p>
                      <a:pPr algn="ctr"/>
                      <a:r>
                        <a:rPr lang="id-ID" sz="1400" dirty="0" smtClean="0"/>
                        <a:t>36</a:t>
                      </a:r>
                      <a:endParaRPr lang="id-ID" sz="1400" dirty="0"/>
                    </a:p>
                  </a:txBody>
                  <a:tcPr marL="0" marR="0" marT="0" marB="0" anchor="ctr"/>
                </a:tc>
                <a:tc>
                  <a:txBody>
                    <a:bodyPr/>
                    <a:lstStyle/>
                    <a:p>
                      <a:pPr algn="ctr"/>
                      <a:r>
                        <a:rPr lang="id-ID" sz="1400" dirty="0" smtClean="0"/>
                        <a:t>36</a:t>
                      </a:r>
                      <a:endParaRPr lang="id-ID" sz="1400" dirty="0"/>
                    </a:p>
                  </a:txBody>
                  <a:tcPr marL="0" marR="0" marT="0" marB="0" anchor="ct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2752608341"/>
              </p:ext>
            </p:extLst>
          </p:nvPr>
        </p:nvGraphicFramePr>
        <p:xfrm>
          <a:off x="4503233" y="3942928"/>
          <a:ext cx="5280743" cy="2617470"/>
        </p:xfrm>
        <a:graphic>
          <a:graphicData uri="http://schemas.openxmlformats.org/drawingml/2006/table">
            <a:tbl>
              <a:tblPr firstRow="1" bandRow="1">
                <a:tableStyleId>{00A15C55-8517-42AA-B614-E9B94910E393}</a:tableStyleId>
              </a:tblPr>
              <a:tblGrid>
                <a:gridCol w="288925"/>
                <a:gridCol w="3005265"/>
                <a:gridCol w="338338"/>
                <a:gridCol w="338338"/>
                <a:gridCol w="338338"/>
                <a:gridCol w="338338"/>
                <a:gridCol w="338338"/>
                <a:gridCol w="294863"/>
              </a:tblGrid>
              <a:tr h="68208">
                <a:tc>
                  <a:txBody>
                    <a:bodyPr/>
                    <a:lstStyle/>
                    <a:p>
                      <a:r>
                        <a:rPr lang="id-ID" sz="1400" dirty="0" smtClean="0"/>
                        <a:t>No</a:t>
                      </a:r>
                      <a:endParaRPr lang="id-ID" sz="1400" dirty="0"/>
                    </a:p>
                  </a:txBody>
                  <a:tcPr marL="0" marR="0" marT="0" marB="0"/>
                </a:tc>
                <a:tc>
                  <a:txBody>
                    <a:bodyPr/>
                    <a:lstStyle/>
                    <a:p>
                      <a:r>
                        <a:rPr lang="id-ID" sz="1400" dirty="0" smtClean="0"/>
                        <a:t>Komponen</a:t>
                      </a:r>
                      <a:endParaRPr lang="id-ID" sz="1400" dirty="0"/>
                    </a:p>
                  </a:txBody>
                  <a:tcPr marL="0" marR="0" marT="0" marB="0"/>
                </a:tc>
                <a:tc>
                  <a:txBody>
                    <a:bodyPr/>
                    <a:lstStyle/>
                    <a:p>
                      <a:pPr algn="ctr"/>
                      <a:r>
                        <a:rPr lang="id-ID" sz="1400" dirty="0" smtClean="0"/>
                        <a:t>I</a:t>
                      </a:r>
                      <a:endParaRPr lang="id-ID" sz="1400" dirty="0"/>
                    </a:p>
                  </a:txBody>
                  <a:tcPr marL="0" marR="0" marT="0" marB="0"/>
                </a:tc>
                <a:tc>
                  <a:txBody>
                    <a:bodyPr/>
                    <a:lstStyle/>
                    <a:p>
                      <a:pPr algn="ctr"/>
                      <a:r>
                        <a:rPr lang="id-ID" sz="1400" dirty="0" smtClean="0"/>
                        <a:t>II</a:t>
                      </a:r>
                      <a:endParaRPr lang="id-ID" sz="1400" dirty="0"/>
                    </a:p>
                  </a:txBody>
                  <a:tcPr marL="0" marR="0" marT="0" marB="0"/>
                </a:tc>
                <a:tc>
                  <a:txBody>
                    <a:bodyPr/>
                    <a:lstStyle/>
                    <a:p>
                      <a:pPr algn="ctr"/>
                      <a:r>
                        <a:rPr lang="id-ID" sz="1400" dirty="0" smtClean="0"/>
                        <a:t>III</a:t>
                      </a:r>
                      <a:endParaRPr lang="id-ID" sz="1400" dirty="0"/>
                    </a:p>
                  </a:txBody>
                  <a:tcPr marL="0" marR="0" marT="0" marB="0"/>
                </a:tc>
                <a:tc>
                  <a:txBody>
                    <a:bodyPr/>
                    <a:lstStyle/>
                    <a:p>
                      <a:pPr algn="ctr"/>
                      <a:r>
                        <a:rPr lang="id-ID" sz="1400" dirty="0" smtClean="0"/>
                        <a:t>IV</a:t>
                      </a:r>
                      <a:endParaRPr lang="id-ID" sz="1400" dirty="0"/>
                    </a:p>
                  </a:txBody>
                  <a:tcPr marL="0" marR="0" marT="0" marB="0"/>
                </a:tc>
                <a:tc>
                  <a:txBody>
                    <a:bodyPr/>
                    <a:lstStyle/>
                    <a:p>
                      <a:pPr algn="ctr"/>
                      <a:r>
                        <a:rPr lang="id-ID" sz="1400" dirty="0" smtClean="0"/>
                        <a:t>V</a:t>
                      </a:r>
                      <a:endParaRPr lang="id-ID" sz="1400" dirty="0"/>
                    </a:p>
                  </a:txBody>
                  <a:tcPr marL="0" marR="0" marT="0" marB="0"/>
                </a:tc>
                <a:tc>
                  <a:txBody>
                    <a:bodyPr/>
                    <a:lstStyle/>
                    <a:p>
                      <a:pPr algn="ctr"/>
                      <a:r>
                        <a:rPr lang="id-ID" sz="1400" dirty="0" smtClean="0"/>
                        <a:t>IV</a:t>
                      </a:r>
                      <a:endParaRPr lang="id-ID" sz="1400" dirty="0"/>
                    </a:p>
                  </a:txBody>
                  <a:tcPr marL="0" marR="0" marT="0" marB="0"/>
                </a:tc>
              </a:tr>
              <a:tr h="68208">
                <a:tc>
                  <a:txBody>
                    <a:bodyPr/>
                    <a:lstStyle/>
                    <a:p>
                      <a:r>
                        <a:rPr lang="id-ID" sz="1400" dirty="0" smtClean="0"/>
                        <a:t>A</a:t>
                      </a:r>
                      <a:endParaRPr lang="id-ID" sz="1400" dirty="0"/>
                    </a:p>
                  </a:txBody>
                  <a:tcPr marL="0" marR="0" marT="0" marB="0"/>
                </a:tc>
                <a:tc>
                  <a:txBody>
                    <a:bodyPr/>
                    <a:lstStyle/>
                    <a:p>
                      <a:r>
                        <a:rPr lang="id-ID" sz="1400" dirty="0" smtClean="0"/>
                        <a:t>Kelompok</a:t>
                      </a:r>
                      <a:r>
                        <a:rPr lang="id-ID" sz="1400" baseline="0" dirty="0" smtClean="0"/>
                        <a:t> A</a:t>
                      </a: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r>
              <a:tr h="68208">
                <a:tc>
                  <a:txBody>
                    <a:bodyPr/>
                    <a:lstStyle/>
                    <a:p>
                      <a:pPr algn="ctr"/>
                      <a:r>
                        <a:rPr lang="id-ID" sz="1400" dirty="0" smtClean="0"/>
                        <a:t>1</a:t>
                      </a:r>
                      <a:endParaRPr lang="id-ID" sz="1400" dirty="0"/>
                    </a:p>
                  </a:txBody>
                  <a:tcPr marL="0" marR="0" marT="0" marB="0"/>
                </a:tc>
                <a:tc>
                  <a:txBody>
                    <a:bodyPr/>
                    <a:lstStyle/>
                    <a:p>
                      <a:r>
                        <a:rPr lang="id-ID" sz="1400" dirty="0" smtClean="0"/>
                        <a:t>Pend. Agama</a:t>
                      </a:r>
                      <a:endParaRPr lang="id-ID" sz="1400" dirty="0"/>
                    </a:p>
                  </a:txBody>
                  <a:tcPr marL="0" marR="0" marT="0" marB="0"/>
                </a:tc>
                <a:tc>
                  <a:txBody>
                    <a:bodyPr/>
                    <a:lstStyle/>
                    <a:p>
                      <a:pPr algn="ctr" rtl="0" fontAlgn="t"/>
                      <a:r>
                        <a:rPr lang="id-ID" sz="1400" b="1" i="0" u="none" strike="noStrike" dirty="0">
                          <a:solidFill>
                            <a:srgbClr val="000000"/>
                          </a:solidFill>
                          <a:latin typeface="Calibri"/>
                        </a:rPr>
                        <a:t>4</a:t>
                      </a:r>
                    </a:p>
                  </a:txBody>
                  <a:tcPr marL="15002" marR="15002" marT="9525" marB="0"/>
                </a:tc>
                <a:tc>
                  <a:txBody>
                    <a:bodyPr/>
                    <a:lstStyle/>
                    <a:p>
                      <a:pPr algn="ctr" rtl="0" fontAlgn="t"/>
                      <a:r>
                        <a:rPr lang="id-ID" sz="1400" b="1" i="0" u="none" strike="noStrike" dirty="0">
                          <a:solidFill>
                            <a:srgbClr val="000000"/>
                          </a:solidFill>
                          <a:latin typeface="Calibri"/>
                        </a:rPr>
                        <a:t>4</a:t>
                      </a:r>
                    </a:p>
                  </a:txBody>
                  <a:tcPr marL="15002" marR="15002" marT="9525" marB="0"/>
                </a:tc>
                <a:tc>
                  <a:txBody>
                    <a:bodyPr/>
                    <a:lstStyle/>
                    <a:p>
                      <a:pPr algn="ctr" rtl="0" fontAlgn="t"/>
                      <a:r>
                        <a:rPr lang="id-ID" sz="1400" b="1" i="0" u="none" strike="noStrike" dirty="0">
                          <a:solidFill>
                            <a:srgbClr val="000000"/>
                          </a:solidFill>
                          <a:latin typeface="Calibri"/>
                        </a:rPr>
                        <a:t>4</a:t>
                      </a:r>
                    </a:p>
                  </a:txBody>
                  <a:tcPr marL="15002" marR="15002" marT="9525" marB="0"/>
                </a:tc>
                <a:tc>
                  <a:txBody>
                    <a:bodyPr/>
                    <a:lstStyle/>
                    <a:p>
                      <a:pPr algn="ctr" rtl="0" fontAlgn="t"/>
                      <a:r>
                        <a:rPr lang="id-ID" sz="1400" b="1" i="0" u="none" strike="noStrike">
                          <a:solidFill>
                            <a:srgbClr val="000000"/>
                          </a:solidFill>
                          <a:latin typeface="Calibri"/>
                        </a:rPr>
                        <a:t>4</a:t>
                      </a:r>
                    </a:p>
                  </a:txBody>
                  <a:tcPr marL="15002" marR="15002" marT="9525" marB="0"/>
                </a:tc>
                <a:tc>
                  <a:txBody>
                    <a:bodyPr/>
                    <a:lstStyle/>
                    <a:p>
                      <a:pPr algn="ctr" rtl="0" fontAlgn="t"/>
                      <a:r>
                        <a:rPr lang="id-ID" sz="1400" b="1" i="0" u="none" strike="noStrike">
                          <a:solidFill>
                            <a:srgbClr val="000000"/>
                          </a:solidFill>
                          <a:latin typeface="Calibri"/>
                        </a:rPr>
                        <a:t>3</a:t>
                      </a:r>
                    </a:p>
                  </a:txBody>
                  <a:tcPr marL="15002" marR="15002" marT="9525" marB="0"/>
                </a:tc>
                <a:tc>
                  <a:txBody>
                    <a:bodyPr/>
                    <a:lstStyle/>
                    <a:p>
                      <a:pPr algn="ctr" rtl="0" fontAlgn="t"/>
                      <a:r>
                        <a:rPr lang="id-ID" sz="1400" b="1" i="0" u="none" strike="noStrike">
                          <a:solidFill>
                            <a:srgbClr val="000000"/>
                          </a:solidFill>
                          <a:latin typeface="Calibri"/>
                        </a:rPr>
                        <a:t>3</a:t>
                      </a:r>
                    </a:p>
                  </a:txBody>
                  <a:tcPr marL="15002" marR="15002" marT="9525" marB="0"/>
                </a:tc>
              </a:tr>
              <a:tr h="106206">
                <a:tc>
                  <a:txBody>
                    <a:bodyPr/>
                    <a:lstStyle/>
                    <a:p>
                      <a:pPr algn="ctr"/>
                      <a:r>
                        <a:rPr lang="id-ID" sz="1400" dirty="0" smtClean="0"/>
                        <a:t>2</a:t>
                      </a:r>
                      <a:endParaRPr lang="id-ID" sz="1400" dirty="0"/>
                    </a:p>
                  </a:txBody>
                  <a:tcPr marL="0" marR="0" marT="0" marB="0"/>
                </a:tc>
                <a:tc>
                  <a:txBody>
                    <a:bodyPr/>
                    <a:lstStyle/>
                    <a:p>
                      <a:r>
                        <a:rPr lang="id-ID" sz="1400" dirty="0" smtClean="0"/>
                        <a:t>Pend. Pancasila &amp; Kewarganegaraan</a:t>
                      </a:r>
                      <a:endParaRPr lang="id-ID" sz="1400" dirty="0"/>
                    </a:p>
                  </a:txBody>
                  <a:tcPr marL="0" marR="0" marT="0" marB="0"/>
                </a:tc>
                <a:tc>
                  <a:txBody>
                    <a:bodyPr/>
                    <a:lstStyle/>
                    <a:p>
                      <a:pPr algn="ctr" rtl="0" fontAlgn="t"/>
                      <a:r>
                        <a:rPr lang="id-ID" sz="1400" b="1" i="0" u="none" strike="noStrike">
                          <a:solidFill>
                            <a:srgbClr val="000000"/>
                          </a:solidFill>
                          <a:latin typeface="Calibri"/>
                        </a:rPr>
                        <a:t>5</a:t>
                      </a:r>
                    </a:p>
                  </a:txBody>
                  <a:tcPr marL="15002" marR="15002" marT="9525" marB="0"/>
                </a:tc>
                <a:tc>
                  <a:txBody>
                    <a:bodyPr/>
                    <a:lstStyle/>
                    <a:p>
                      <a:pPr algn="ctr" rtl="0" fontAlgn="t"/>
                      <a:r>
                        <a:rPr lang="id-ID" sz="1400" b="0" i="0" u="none" strike="noStrike">
                          <a:solidFill>
                            <a:srgbClr val="000000"/>
                          </a:solidFill>
                          <a:latin typeface="Calibri"/>
                        </a:rPr>
                        <a:t>6</a:t>
                      </a:r>
                    </a:p>
                  </a:txBody>
                  <a:tcPr marL="15002" marR="15002" marT="9525" marB="0"/>
                </a:tc>
                <a:tc>
                  <a:txBody>
                    <a:bodyPr/>
                    <a:lstStyle/>
                    <a:p>
                      <a:pPr algn="ctr" rtl="0" fontAlgn="t"/>
                      <a:r>
                        <a:rPr lang="id-ID" sz="1400" b="0" i="0" u="none" strike="noStrike" dirty="0">
                          <a:solidFill>
                            <a:srgbClr val="000000"/>
                          </a:solidFill>
                          <a:latin typeface="Calibri"/>
                        </a:rPr>
                        <a:t>6</a:t>
                      </a:r>
                    </a:p>
                  </a:txBody>
                  <a:tcPr marL="15002" marR="15002" marT="9525" marB="0"/>
                </a:tc>
                <a:tc>
                  <a:txBody>
                    <a:bodyPr/>
                    <a:lstStyle/>
                    <a:p>
                      <a:pPr algn="ctr" rtl="0" fontAlgn="t"/>
                      <a:r>
                        <a:rPr lang="id-ID" sz="1400" b="0" i="0" u="none" strike="noStrike" dirty="0">
                          <a:solidFill>
                            <a:srgbClr val="000000"/>
                          </a:solidFill>
                          <a:latin typeface="Calibri"/>
                        </a:rPr>
                        <a:t>6</a:t>
                      </a:r>
                    </a:p>
                  </a:txBody>
                  <a:tcPr marL="15002" marR="15002" marT="9525" marB="0"/>
                </a:tc>
                <a:tc>
                  <a:txBody>
                    <a:bodyPr/>
                    <a:lstStyle/>
                    <a:p>
                      <a:pPr algn="ctr" rtl="0" fontAlgn="t"/>
                      <a:r>
                        <a:rPr lang="id-ID" sz="1400" b="0" i="0" u="none" strike="noStrike">
                          <a:solidFill>
                            <a:srgbClr val="000000"/>
                          </a:solidFill>
                          <a:latin typeface="Calibri"/>
                        </a:rPr>
                        <a:t>4</a:t>
                      </a:r>
                    </a:p>
                  </a:txBody>
                  <a:tcPr marL="15002" marR="15002" marT="9525" marB="0"/>
                </a:tc>
                <a:tc>
                  <a:txBody>
                    <a:bodyPr/>
                    <a:lstStyle/>
                    <a:p>
                      <a:pPr algn="ctr" rtl="0" fontAlgn="t"/>
                      <a:r>
                        <a:rPr lang="id-ID" sz="1400" b="0" i="0" u="none" strike="noStrike">
                          <a:solidFill>
                            <a:srgbClr val="000000"/>
                          </a:solidFill>
                          <a:latin typeface="Calibri"/>
                        </a:rPr>
                        <a:t>4</a:t>
                      </a:r>
                    </a:p>
                  </a:txBody>
                  <a:tcPr marL="15002" marR="15002" marT="9525" marB="0"/>
                </a:tc>
              </a:tr>
              <a:tr h="68208">
                <a:tc>
                  <a:txBody>
                    <a:bodyPr/>
                    <a:lstStyle/>
                    <a:p>
                      <a:pPr algn="ctr"/>
                      <a:r>
                        <a:rPr lang="id-ID" sz="1400" dirty="0" smtClean="0"/>
                        <a:t>3</a:t>
                      </a:r>
                      <a:endParaRPr lang="id-ID" sz="1400" dirty="0"/>
                    </a:p>
                  </a:txBody>
                  <a:tcPr marL="0" marR="0" marT="0" marB="0"/>
                </a:tc>
                <a:tc>
                  <a:txBody>
                    <a:bodyPr/>
                    <a:lstStyle/>
                    <a:p>
                      <a:r>
                        <a:rPr lang="id-ID" sz="1400" dirty="0" smtClean="0"/>
                        <a:t>Bahasa Indonesia</a:t>
                      </a:r>
                      <a:endParaRPr lang="id-ID" sz="1400" dirty="0"/>
                    </a:p>
                  </a:txBody>
                  <a:tcPr marL="0" marR="0" marT="0" marB="0"/>
                </a:tc>
                <a:tc>
                  <a:txBody>
                    <a:bodyPr/>
                    <a:lstStyle/>
                    <a:p>
                      <a:pPr algn="ctr" rtl="0" fontAlgn="t"/>
                      <a:r>
                        <a:rPr lang="id-ID" sz="1400" b="1" i="0" u="none" strike="noStrike">
                          <a:solidFill>
                            <a:srgbClr val="000000"/>
                          </a:solidFill>
                          <a:latin typeface="Calibri"/>
                        </a:rPr>
                        <a:t>8</a:t>
                      </a:r>
                    </a:p>
                  </a:txBody>
                  <a:tcPr marL="15002" marR="15002" marT="9525" marB="0"/>
                </a:tc>
                <a:tc>
                  <a:txBody>
                    <a:bodyPr/>
                    <a:lstStyle/>
                    <a:p>
                      <a:pPr algn="ctr" rtl="0" fontAlgn="t"/>
                      <a:r>
                        <a:rPr lang="id-ID" sz="1400" b="0" i="0" u="none" strike="noStrike">
                          <a:solidFill>
                            <a:srgbClr val="000000"/>
                          </a:solidFill>
                          <a:latin typeface="Calibri"/>
                        </a:rPr>
                        <a:t>8</a:t>
                      </a:r>
                    </a:p>
                  </a:txBody>
                  <a:tcPr marL="15002" marR="15002" marT="9525" marB="0"/>
                </a:tc>
                <a:tc>
                  <a:txBody>
                    <a:bodyPr/>
                    <a:lstStyle/>
                    <a:p>
                      <a:pPr algn="ctr" rtl="0" fontAlgn="t"/>
                      <a:r>
                        <a:rPr lang="id-ID" sz="1400" b="0" i="0" u="none" strike="noStrike">
                          <a:solidFill>
                            <a:srgbClr val="000000"/>
                          </a:solidFill>
                          <a:latin typeface="Calibri"/>
                        </a:rPr>
                        <a:t>10</a:t>
                      </a:r>
                    </a:p>
                  </a:txBody>
                  <a:tcPr marL="15002" marR="15002" marT="9525" marB="0"/>
                </a:tc>
                <a:tc>
                  <a:txBody>
                    <a:bodyPr/>
                    <a:lstStyle/>
                    <a:p>
                      <a:pPr algn="ctr" rtl="0" fontAlgn="t"/>
                      <a:r>
                        <a:rPr lang="id-ID" sz="1400" b="0" i="0" u="none" strike="noStrike">
                          <a:solidFill>
                            <a:srgbClr val="000000"/>
                          </a:solidFill>
                          <a:latin typeface="Calibri"/>
                        </a:rPr>
                        <a:t>10</a:t>
                      </a:r>
                    </a:p>
                  </a:txBody>
                  <a:tcPr marL="15002" marR="15002" marT="9525" marB="0"/>
                </a:tc>
                <a:tc>
                  <a:txBody>
                    <a:bodyPr/>
                    <a:lstStyle/>
                    <a:p>
                      <a:pPr algn="ctr" rtl="0" fontAlgn="t"/>
                      <a:r>
                        <a:rPr lang="id-ID" sz="1400" b="0" i="0" u="none" strike="noStrike" dirty="0">
                          <a:solidFill>
                            <a:srgbClr val="000000"/>
                          </a:solidFill>
                          <a:latin typeface="Calibri"/>
                        </a:rPr>
                        <a:t>5</a:t>
                      </a:r>
                    </a:p>
                  </a:txBody>
                  <a:tcPr marL="15002" marR="15002" marT="9525" marB="0"/>
                </a:tc>
                <a:tc>
                  <a:txBody>
                    <a:bodyPr/>
                    <a:lstStyle/>
                    <a:p>
                      <a:pPr algn="ctr" rtl="0" fontAlgn="t"/>
                      <a:r>
                        <a:rPr lang="id-ID" sz="1400" b="0" i="0" u="none" strike="noStrike">
                          <a:solidFill>
                            <a:srgbClr val="000000"/>
                          </a:solidFill>
                          <a:latin typeface="Calibri"/>
                        </a:rPr>
                        <a:t>5</a:t>
                      </a:r>
                    </a:p>
                  </a:txBody>
                  <a:tcPr marL="15002" marR="15002" marT="9525" marB="0"/>
                </a:tc>
              </a:tr>
              <a:tr h="68208">
                <a:tc>
                  <a:txBody>
                    <a:bodyPr/>
                    <a:lstStyle/>
                    <a:p>
                      <a:pPr algn="ctr"/>
                      <a:r>
                        <a:rPr lang="id-ID" sz="1400" dirty="0" smtClean="0"/>
                        <a:t>4</a:t>
                      </a:r>
                      <a:endParaRPr lang="id-ID" sz="1400" dirty="0"/>
                    </a:p>
                  </a:txBody>
                  <a:tcPr marL="0" marR="0" marT="0" marB="0"/>
                </a:tc>
                <a:tc>
                  <a:txBody>
                    <a:bodyPr/>
                    <a:lstStyle/>
                    <a:p>
                      <a:r>
                        <a:rPr lang="id-ID" sz="1400" dirty="0" smtClean="0"/>
                        <a:t>Matematika</a:t>
                      </a:r>
                      <a:endParaRPr lang="id-ID" sz="1400" dirty="0"/>
                    </a:p>
                  </a:txBody>
                  <a:tcPr marL="0" marR="0" marT="0" marB="0"/>
                </a:tc>
                <a:tc>
                  <a:txBody>
                    <a:bodyPr/>
                    <a:lstStyle/>
                    <a:p>
                      <a:pPr algn="ctr" fontAlgn="t"/>
                      <a:r>
                        <a:rPr lang="id-ID" sz="1400" b="1" i="0" u="none" strike="noStrike">
                          <a:solidFill>
                            <a:srgbClr val="000000"/>
                          </a:solidFill>
                          <a:latin typeface="Calibri"/>
                        </a:rPr>
                        <a:t>5</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c>
                  <a:txBody>
                    <a:bodyPr/>
                    <a:lstStyle/>
                    <a:p>
                      <a:pPr algn="ctr" fontAlgn="t"/>
                      <a:r>
                        <a:rPr lang="id-ID" sz="1400" b="0" i="0" u="none" strike="noStrike" dirty="0">
                          <a:solidFill>
                            <a:srgbClr val="000000"/>
                          </a:solidFill>
                          <a:latin typeface="Calibri"/>
                        </a:rPr>
                        <a:t>6</a:t>
                      </a:r>
                    </a:p>
                  </a:txBody>
                  <a:tcPr marL="15002" marR="15002" marT="9525" marB="0"/>
                </a:tc>
                <a:tc>
                  <a:txBody>
                    <a:bodyPr/>
                    <a:lstStyle/>
                    <a:p>
                      <a:pPr algn="ctr" fontAlgn="t"/>
                      <a:r>
                        <a:rPr lang="id-ID" sz="1400" b="0" i="0" u="none" strike="noStrike">
                          <a:solidFill>
                            <a:srgbClr val="000000"/>
                          </a:solidFill>
                          <a:latin typeface="Calibri"/>
                        </a:rPr>
                        <a:t>6</a:t>
                      </a:r>
                    </a:p>
                  </a:txBody>
                  <a:tcPr marL="15002" marR="15002" marT="9525" marB="0"/>
                </a:tc>
              </a:tr>
              <a:tr h="68208">
                <a:tc>
                  <a:txBody>
                    <a:bodyPr/>
                    <a:lstStyle/>
                    <a:p>
                      <a:pPr algn="ctr"/>
                      <a:r>
                        <a:rPr lang="id-ID" sz="1400" dirty="0" smtClean="0"/>
                        <a:t>5</a:t>
                      </a:r>
                      <a:endParaRPr lang="id-ID" sz="1400" dirty="0"/>
                    </a:p>
                  </a:txBody>
                  <a:tcPr marL="0" marR="0" marT="0" marB="0"/>
                </a:tc>
                <a:tc>
                  <a:txBody>
                    <a:bodyPr/>
                    <a:lstStyle/>
                    <a:p>
                      <a:r>
                        <a:rPr lang="id-ID" sz="1400" dirty="0" smtClean="0"/>
                        <a:t>IPA</a:t>
                      </a:r>
                      <a:endParaRPr lang="id-ID" sz="1400" dirty="0"/>
                    </a:p>
                  </a:txBody>
                  <a:tcPr marL="0" marR="0" marT="0" marB="0"/>
                </a:tc>
                <a:tc>
                  <a:txBody>
                    <a:bodyPr/>
                    <a:lstStyle/>
                    <a:p>
                      <a:pPr algn="ctr" rtl="0" fontAlgn="t"/>
                      <a:r>
                        <a:rPr lang="id-ID" sz="1400" b="1"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a:t>
                      </a:r>
                    </a:p>
                  </a:txBody>
                  <a:tcPr marL="15002" marR="15002" marT="9525" marB="0"/>
                </a:tc>
                <a:tc>
                  <a:txBody>
                    <a:bodyPr/>
                    <a:lstStyle/>
                    <a:p>
                      <a:pPr algn="ctr" rtl="0" fontAlgn="t"/>
                      <a:r>
                        <a:rPr lang="id-ID" sz="1400" b="0" i="0" u="none" strike="noStrike" dirty="0">
                          <a:solidFill>
                            <a:srgbClr val="000000"/>
                          </a:solidFill>
                          <a:latin typeface="Calibri"/>
                        </a:rPr>
                        <a:t>4</a:t>
                      </a:r>
                    </a:p>
                  </a:txBody>
                  <a:tcPr marL="15002" marR="15002" marT="9525" marB="0"/>
                </a:tc>
                <a:tc>
                  <a:txBody>
                    <a:bodyPr/>
                    <a:lstStyle/>
                    <a:p>
                      <a:pPr algn="ctr" rtl="0" fontAlgn="t"/>
                      <a:r>
                        <a:rPr lang="id-ID" sz="1400" b="0" i="0" u="none" strike="noStrike">
                          <a:solidFill>
                            <a:srgbClr val="000000"/>
                          </a:solidFill>
                          <a:latin typeface="Calibri"/>
                        </a:rPr>
                        <a:t>4</a:t>
                      </a:r>
                    </a:p>
                  </a:txBody>
                  <a:tcPr marL="15002" marR="15002" marT="9525" marB="0"/>
                </a:tc>
              </a:tr>
              <a:tr h="68208">
                <a:tc>
                  <a:txBody>
                    <a:bodyPr/>
                    <a:lstStyle/>
                    <a:p>
                      <a:pPr algn="ctr"/>
                      <a:r>
                        <a:rPr lang="id-ID" sz="1400" dirty="0" smtClean="0"/>
                        <a:t>6</a:t>
                      </a:r>
                      <a:endParaRPr lang="id-ID" sz="1400" dirty="0"/>
                    </a:p>
                  </a:txBody>
                  <a:tcPr marL="0" marR="0" marT="0" marB="0"/>
                </a:tc>
                <a:tc>
                  <a:txBody>
                    <a:bodyPr/>
                    <a:lstStyle/>
                    <a:p>
                      <a:r>
                        <a:rPr lang="id-ID" sz="1400" dirty="0" smtClean="0"/>
                        <a:t>IPS</a:t>
                      </a:r>
                      <a:endParaRPr lang="id-ID" sz="1400" dirty="0"/>
                    </a:p>
                  </a:txBody>
                  <a:tcPr marL="0" marR="0" marT="0" marB="0"/>
                </a:tc>
                <a:tc>
                  <a:txBody>
                    <a:bodyPr/>
                    <a:lstStyle/>
                    <a:p>
                      <a:pPr algn="ctr" rtl="0" fontAlgn="t"/>
                      <a:r>
                        <a:rPr lang="id-ID" sz="1400" b="1"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 </a:t>
                      </a:r>
                    </a:p>
                  </a:txBody>
                  <a:tcPr marL="15002" marR="15002" marT="9525" marB="0"/>
                </a:tc>
                <a:tc>
                  <a:txBody>
                    <a:bodyPr/>
                    <a:lstStyle/>
                    <a:p>
                      <a:pPr algn="ctr" rtl="0" fontAlgn="t"/>
                      <a:r>
                        <a:rPr lang="id-ID" sz="1400" b="0" i="0" u="none" strike="noStrike">
                          <a:solidFill>
                            <a:srgbClr val="000000"/>
                          </a:solidFill>
                          <a:latin typeface="Calibri"/>
                        </a:rPr>
                        <a:t>-</a:t>
                      </a:r>
                    </a:p>
                  </a:txBody>
                  <a:tcPr marL="15002" marR="15002" marT="9525" marB="0"/>
                </a:tc>
                <a:tc>
                  <a:txBody>
                    <a:bodyPr/>
                    <a:lstStyle/>
                    <a:p>
                      <a:pPr algn="ctr" rtl="0" fontAlgn="t"/>
                      <a:r>
                        <a:rPr lang="id-ID" sz="1400" b="0" i="0" u="none" strike="noStrike" dirty="0">
                          <a:solidFill>
                            <a:srgbClr val="000000"/>
                          </a:solidFill>
                          <a:latin typeface="Calibri"/>
                        </a:rPr>
                        <a:t>4</a:t>
                      </a:r>
                    </a:p>
                  </a:txBody>
                  <a:tcPr marL="15002" marR="15002" marT="9525" marB="0"/>
                </a:tc>
                <a:tc>
                  <a:txBody>
                    <a:bodyPr/>
                    <a:lstStyle/>
                    <a:p>
                      <a:pPr algn="ctr" rtl="0" fontAlgn="t"/>
                      <a:r>
                        <a:rPr lang="id-ID" sz="1400" b="0" i="0" u="none" strike="noStrike" dirty="0">
                          <a:solidFill>
                            <a:srgbClr val="000000"/>
                          </a:solidFill>
                          <a:latin typeface="Calibri"/>
                        </a:rPr>
                        <a:t>4</a:t>
                      </a:r>
                    </a:p>
                  </a:txBody>
                  <a:tcPr marL="15002" marR="15002" marT="9525" marB="0"/>
                </a:tc>
              </a:tr>
              <a:tr h="68208">
                <a:tc>
                  <a:txBody>
                    <a:bodyPr/>
                    <a:lstStyle/>
                    <a:p>
                      <a:r>
                        <a:rPr lang="id-ID" sz="1400" dirty="0" smtClean="0"/>
                        <a:t>B</a:t>
                      </a:r>
                      <a:endParaRPr lang="id-ID" sz="1400" dirty="0"/>
                    </a:p>
                  </a:txBody>
                  <a:tcPr marL="0" marR="0" marT="0" marB="0"/>
                </a:tc>
                <a:tc>
                  <a:txBody>
                    <a:bodyPr/>
                    <a:lstStyle/>
                    <a:p>
                      <a:r>
                        <a:rPr lang="id-ID" sz="1400" dirty="0" smtClean="0"/>
                        <a:t>Kelompok B</a:t>
                      </a: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c>
                  <a:txBody>
                    <a:bodyPr/>
                    <a:lstStyle/>
                    <a:p>
                      <a:pPr algn="ctr"/>
                      <a:endParaRPr lang="id-ID" sz="1400" dirty="0"/>
                    </a:p>
                  </a:txBody>
                  <a:tcPr marL="0" marR="0" marT="0" marB="0"/>
                </a:tc>
              </a:tr>
              <a:tr h="68208">
                <a:tc>
                  <a:txBody>
                    <a:bodyPr/>
                    <a:lstStyle/>
                    <a:p>
                      <a:pPr algn="ctr"/>
                      <a:r>
                        <a:rPr lang="id-ID" sz="1400" dirty="0" smtClean="0"/>
                        <a:t>1</a:t>
                      </a:r>
                      <a:endParaRPr lang="id-ID" sz="1400" dirty="0"/>
                    </a:p>
                  </a:txBody>
                  <a:tcPr marL="0" marR="0" marT="0" marB="0"/>
                </a:tc>
                <a:tc>
                  <a:txBody>
                    <a:bodyPr/>
                    <a:lstStyle/>
                    <a:p>
                      <a:r>
                        <a:rPr lang="id-ID" sz="1400" dirty="0" smtClean="0"/>
                        <a:t>Seni Budaya &amp;</a:t>
                      </a:r>
                      <a:r>
                        <a:rPr lang="id-ID" sz="1400" baseline="0" dirty="0" smtClean="0"/>
                        <a:t> Prakarya</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6</a:t>
                      </a:r>
                      <a:endParaRPr lang="id-ID" sz="1400" dirty="0"/>
                    </a:p>
                  </a:txBody>
                  <a:tcPr marL="0" marR="0" marT="0" marB="0"/>
                </a:tc>
                <a:tc>
                  <a:txBody>
                    <a:bodyPr/>
                    <a:lstStyle/>
                    <a:p>
                      <a:pPr algn="ctr"/>
                      <a:r>
                        <a:rPr lang="id-ID" sz="1400" dirty="0" smtClean="0"/>
                        <a:t>6</a:t>
                      </a:r>
                      <a:endParaRPr lang="id-ID" sz="1400" dirty="0"/>
                    </a:p>
                  </a:txBody>
                  <a:tcPr marL="0" marR="0" marT="0" marB="0"/>
                </a:tc>
                <a:tc>
                  <a:txBody>
                    <a:bodyPr/>
                    <a:lstStyle/>
                    <a:p>
                      <a:pPr algn="ctr"/>
                      <a:r>
                        <a:rPr lang="id-ID" sz="1400" dirty="0" smtClean="0"/>
                        <a:t>6</a:t>
                      </a:r>
                      <a:endParaRPr lang="id-ID" sz="1400" dirty="0"/>
                    </a:p>
                  </a:txBody>
                  <a:tcPr marL="0" marR="0" marT="0" marB="0"/>
                </a:tc>
              </a:tr>
              <a:tr h="68208">
                <a:tc>
                  <a:txBody>
                    <a:bodyPr/>
                    <a:lstStyle/>
                    <a:p>
                      <a:pPr algn="ctr"/>
                      <a:r>
                        <a:rPr lang="id-ID" sz="1400" dirty="0" smtClean="0"/>
                        <a:t>2</a:t>
                      </a:r>
                      <a:endParaRPr lang="id-ID" sz="1400" dirty="0"/>
                    </a:p>
                  </a:txBody>
                  <a:tcPr marL="0" marR="0" marT="0" marB="0"/>
                </a:tc>
                <a:tc>
                  <a:txBody>
                    <a:bodyPr/>
                    <a:lstStyle/>
                    <a:p>
                      <a:r>
                        <a:rPr lang="id-ID" sz="1400" dirty="0" smtClean="0"/>
                        <a:t>Pend. Jasmani, OR &amp; Kes.</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c>
                  <a:txBody>
                    <a:bodyPr/>
                    <a:lstStyle/>
                    <a:p>
                      <a:pPr algn="ctr"/>
                      <a:r>
                        <a:rPr lang="id-ID" sz="1400" dirty="0" smtClean="0"/>
                        <a:t>4</a:t>
                      </a:r>
                      <a:endParaRPr lang="id-ID" sz="1400" dirty="0"/>
                    </a:p>
                  </a:txBody>
                  <a:tcPr marL="0" marR="0" marT="0" marB="0"/>
                </a:tc>
              </a:tr>
              <a:tr h="68208">
                <a:tc gridSpan="2">
                  <a:txBody>
                    <a:bodyPr/>
                    <a:lstStyle/>
                    <a:p>
                      <a:r>
                        <a:rPr lang="id-ID" sz="1400" dirty="0" smtClean="0"/>
                        <a:t>Jumlah</a:t>
                      </a:r>
                      <a:endParaRPr lang="id-ID" sz="1400" dirty="0"/>
                    </a:p>
                  </a:txBody>
                  <a:tcPr marL="0" marR="0" marT="0" marB="0"/>
                </a:tc>
                <a:tc hMerge="1">
                  <a:txBody>
                    <a:bodyPr/>
                    <a:lstStyle/>
                    <a:p>
                      <a:endParaRPr lang="id-ID" dirty="0"/>
                    </a:p>
                  </a:txBody>
                  <a:tcPr marL="0" marR="0" marT="0" marB="0"/>
                </a:tc>
                <a:tc>
                  <a:txBody>
                    <a:bodyPr/>
                    <a:lstStyle/>
                    <a:p>
                      <a:pPr algn="ctr"/>
                      <a:r>
                        <a:rPr lang="id-ID" sz="1400" dirty="0" smtClean="0"/>
                        <a:t>30</a:t>
                      </a:r>
                      <a:endParaRPr lang="id-ID" sz="1400" dirty="0"/>
                    </a:p>
                  </a:txBody>
                  <a:tcPr marL="0" marR="0" marT="0" marB="0"/>
                </a:tc>
                <a:tc>
                  <a:txBody>
                    <a:bodyPr/>
                    <a:lstStyle/>
                    <a:p>
                      <a:pPr algn="ctr"/>
                      <a:r>
                        <a:rPr lang="id-ID" sz="1400" dirty="0" smtClean="0"/>
                        <a:t>32</a:t>
                      </a:r>
                      <a:endParaRPr lang="id-ID" sz="1400" dirty="0"/>
                    </a:p>
                  </a:txBody>
                  <a:tcPr marL="0" marR="0" marT="0" marB="0"/>
                </a:tc>
                <a:tc>
                  <a:txBody>
                    <a:bodyPr/>
                    <a:lstStyle/>
                    <a:p>
                      <a:pPr algn="ctr"/>
                      <a:r>
                        <a:rPr lang="id-ID" sz="1400" dirty="0" smtClean="0"/>
                        <a:t>34</a:t>
                      </a:r>
                      <a:endParaRPr lang="id-ID" sz="1400" dirty="0"/>
                    </a:p>
                  </a:txBody>
                  <a:tcPr marL="0" marR="0" marT="0" marB="0"/>
                </a:tc>
                <a:tc>
                  <a:txBody>
                    <a:bodyPr/>
                    <a:lstStyle/>
                    <a:p>
                      <a:pPr algn="ctr"/>
                      <a:r>
                        <a:rPr lang="id-ID" sz="1400" dirty="0" smtClean="0"/>
                        <a:t>36</a:t>
                      </a:r>
                      <a:endParaRPr lang="id-ID" sz="1400" dirty="0"/>
                    </a:p>
                  </a:txBody>
                  <a:tcPr marL="0" marR="0" marT="0" marB="0"/>
                </a:tc>
                <a:tc>
                  <a:txBody>
                    <a:bodyPr/>
                    <a:lstStyle/>
                    <a:p>
                      <a:pPr algn="ctr"/>
                      <a:r>
                        <a:rPr lang="id-ID" sz="1400" dirty="0" smtClean="0"/>
                        <a:t>36</a:t>
                      </a:r>
                      <a:endParaRPr lang="id-ID" sz="1400" dirty="0"/>
                    </a:p>
                  </a:txBody>
                  <a:tcPr marL="0" marR="0" marT="0" marB="0"/>
                </a:tc>
                <a:tc>
                  <a:txBody>
                    <a:bodyPr/>
                    <a:lstStyle/>
                    <a:p>
                      <a:pPr algn="ctr"/>
                      <a:r>
                        <a:rPr lang="id-ID" sz="1400" dirty="0" smtClean="0"/>
                        <a:t>36</a:t>
                      </a:r>
                      <a:endParaRPr lang="id-ID" sz="1400" dirty="0"/>
                    </a:p>
                  </a:txBody>
                  <a:tcPr marL="0" marR="0" marT="0" marB="0"/>
                </a:tc>
              </a:tr>
            </a:tbl>
          </a:graphicData>
        </a:graphic>
      </p:graphicFrame>
      <p:sp>
        <p:nvSpPr>
          <p:cNvPr id="5" name="Rectangle 4"/>
          <p:cNvSpPr/>
          <p:nvPr/>
        </p:nvSpPr>
        <p:spPr>
          <a:xfrm>
            <a:off x="7833320" y="1700808"/>
            <a:ext cx="1872208" cy="165618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9013353" y="1403484"/>
            <a:ext cx="836191" cy="338554"/>
          </a:xfrm>
          <a:prstGeom prst="rect">
            <a:avLst/>
          </a:prstGeom>
          <a:noFill/>
        </p:spPr>
        <p:txBody>
          <a:bodyPr wrap="none" rtlCol="0">
            <a:spAutoFit/>
          </a:bodyPr>
          <a:lstStyle/>
          <a:p>
            <a:r>
              <a:rPr lang="id-ID" sz="1600" dirty="0" smtClean="0">
                <a:solidFill>
                  <a:srgbClr val="FF0000"/>
                </a:solidFill>
              </a:rPr>
              <a:t>Tematik</a:t>
            </a:r>
            <a:endParaRPr lang="id-ID" sz="1600" dirty="0">
              <a:solidFill>
                <a:srgbClr val="FF0000"/>
              </a:solidFill>
            </a:endParaRPr>
          </a:p>
        </p:txBody>
      </p:sp>
      <p:sp>
        <p:nvSpPr>
          <p:cNvPr id="7" name="TextBox 6"/>
          <p:cNvSpPr txBox="1"/>
          <p:nvPr/>
        </p:nvSpPr>
        <p:spPr>
          <a:xfrm>
            <a:off x="4376936" y="889903"/>
            <a:ext cx="1393202" cy="369332"/>
          </a:xfrm>
          <a:prstGeom prst="rect">
            <a:avLst/>
          </a:prstGeom>
          <a:noFill/>
        </p:spPr>
        <p:txBody>
          <a:bodyPr wrap="none" rtlCol="0">
            <a:spAutoFit/>
          </a:bodyPr>
          <a:lstStyle/>
          <a:p>
            <a:r>
              <a:rPr lang="id-ID" b="1" dirty="0" smtClean="0">
                <a:solidFill>
                  <a:schemeClr val="accent6">
                    <a:lumMod val="75000"/>
                  </a:schemeClr>
                </a:solidFill>
              </a:rPr>
              <a:t>Alternatif - 1</a:t>
            </a:r>
            <a:endParaRPr lang="id-ID" b="1" dirty="0">
              <a:solidFill>
                <a:schemeClr val="accent6">
                  <a:lumMod val="75000"/>
                </a:schemeClr>
              </a:solidFill>
            </a:endParaRPr>
          </a:p>
        </p:txBody>
      </p:sp>
      <p:sp>
        <p:nvSpPr>
          <p:cNvPr id="17" name="TextBox 16"/>
          <p:cNvSpPr txBox="1"/>
          <p:nvPr/>
        </p:nvSpPr>
        <p:spPr>
          <a:xfrm>
            <a:off x="4391949" y="3635732"/>
            <a:ext cx="1393202" cy="369332"/>
          </a:xfrm>
          <a:prstGeom prst="rect">
            <a:avLst/>
          </a:prstGeom>
          <a:noFill/>
        </p:spPr>
        <p:txBody>
          <a:bodyPr wrap="none" rtlCol="0">
            <a:spAutoFit/>
          </a:bodyPr>
          <a:lstStyle/>
          <a:p>
            <a:r>
              <a:rPr lang="id-ID" b="1" dirty="0" smtClean="0">
                <a:solidFill>
                  <a:schemeClr val="accent6">
                    <a:lumMod val="75000"/>
                  </a:schemeClr>
                </a:solidFill>
              </a:rPr>
              <a:t>Alternatif - 2</a:t>
            </a:r>
            <a:endParaRPr lang="id-ID" b="1" dirty="0">
              <a:solidFill>
                <a:schemeClr val="accent6">
                  <a:lumMod val="75000"/>
                </a:schemeClr>
              </a:solidFill>
            </a:endParaRPr>
          </a:p>
        </p:txBody>
      </p:sp>
      <p:sp>
        <p:nvSpPr>
          <p:cNvPr id="8" name="Right Arrow 7"/>
          <p:cNvSpPr/>
          <p:nvPr/>
        </p:nvSpPr>
        <p:spPr>
          <a:xfrm>
            <a:off x="4016896" y="620688"/>
            <a:ext cx="384473" cy="328915"/>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ectangle 18"/>
          <p:cNvSpPr/>
          <p:nvPr/>
        </p:nvSpPr>
        <p:spPr>
          <a:xfrm>
            <a:off x="7833320" y="4365104"/>
            <a:ext cx="1872208" cy="201622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9013353" y="4067780"/>
            <a:ext cx="836191" cy="338554"/>
          </a:xfrm>
          <a:prstGeom prst="rect">
            <a:avLst/>
          </a:prstGeom>
          <a:noFill/>
        </p:spPr>
        <p:txBody>
          <a:bodyPr wrap="none" rtlCol="0">
            <a:spAutoFit/>
          </a:bodyPr>
          <a:lstStyle/>
          <a:p>
            <a:r>
              <a:rPr lang="id-ID" sz="1600" dirty="0" smtClean="0">
                <a:solidFill>
                  <a:srgbClr val="FF0000"/>
                </a:solidFill>
              </a:rPr>
              <a:t>Tematik</a:t>
            </a:r>
            <a:endParaRPr lang="id-ID" sz="1600" dirty="0">
              <a:solidFill>
                <a:srgbClr val="FF0000"/>
              </a:solidFill>
            </a:endParaRPr>
          </a:p>
        </p:txBody>
      </p:sp>
    </p:spTree>
    <p:extLst>
      <p:ext uri="{BB962C8B-B14F-4D97-AF65-F5344CB8AC3E}">
        <p14:creationId xmlns:p14="http://schemas.microsoft.com/office/powerpoint/2010/main" xmlns="" val="14680817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xmlns="" val="1117874105"/>
              </p:ext>
            </p:extLst>
          </p:nvPr>
        </p:nvGraphicFramePr>
        <p:xfrm>
          <a:off x="-591616" y="404664"/>
          <a:ext cx="11089232" cy="667930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0"/>
            <a:ext cx="9906000" cy="731520"/>
          </a:xfr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a:noAutofit/>
          </a:bodyPr>
          <a:lstStyle/>
          <a:p>
            <a:r>
              <a:rPr lang="en-US" sz="2400" b="1" dirty="0" smtClean="0">
                <a:solidFill>
                  <a:schemeClr val="accent6">
                    <a:lumMod val="50000"/>
                  </a:schemeClr>
                </a:solidFill>
              </a:rPr>
              <a:t>Instruction time per subject as a percentage of total compulsory instruction time for 7-8 year-olds (2010) </a:t>
            </a:r>
            <a:endParaRPr lang="id-ID" sz="2400" b="1" dirty="0">
              <a:solidFill>
                <a:schemeClr val="accent6">
                  <a:lumMod val="50000"/>
                </a:schemeClr>
              </a:solidFill>
            </a:endParaRPr>
          </a:p>
        </p:txBody>
      </p:sp>
      <p:sp>
        <p:nvSpPr>
          <p:cNvPr id="7" name="Footnote"/>
          <p:cNvSpPr txBox="1"/>
          <p:nvPr/>
        </p:nvSpPr>
        <p:spPr>
          <a:xfrm>
            <a:off x="0" y="6248404"/>
            <a:ext cx="9906000" cy="6095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smtClean="0">
                <a:latin typeface="Arial" pitchFamily="34" charset="0"/>
                <a:cs typeface="Arial" pitchFamily="34" charset="0"/>
              </a:rPr>
              <a:t>Countries </a:t>
            </a:r>
            <a:r>
              <a:rPr lang="en-US" sz="1200" i="1" dirty="0">
                <a:latin typeface="Arial" pitchFamily="34" charset="0"/>
                <a:cs typeface="Arial" pitchFamily="34" charset="0"/>
              </a:rPr>
              <a:t>are ranked in descending order of the proportion of intended instruction hours devoted to reading, writing and literature.</a:t>
            </a:r>
          </a:p>
          <a:p>
            <a:r>
              <a:rPr lang="en-US" sz="1200" b="1" dirty="0">
                <a:latin typeface="Arial" pitchFamily="34" charset="0"/>
                <a:cs typeface="Arial" pitchFamily="34" charset="0"/>
              </a:rPr>
              <a:t>Source:</a:t>
            </a:r>
            <a:r>
              <a:rPr lang="en-US" sz="1200" dirty="0">
                <a:latin typeface="Arial" pitchFamily="34" charset="0"/>
                <a:cs typeface="Arial" pitchFamily="34" charset="0"/>
              </a:rPr>
              <a:t> OECD. Argentina: UNESCO Institute for Statistics (World Education Indicators </a:t>
            </a:r>
            <a:r>
              <a:rPr lang="en-US" sz="1200" dirty="0" err="1">
                <a:latin typeface="Arial" pitchFamily="34" charset="0"/>
                <a:cs typeface="Arial" pitchFamily="34" charset="0"/>
              </a:rPr>
              <a:t>Programme</a:t>
            </a:r>
            <a:r>
              <a:rPr lang="en-US" sz="1200" dirty="0">
                <a:latin typeface="Arial" pitchFamily="34" charset="0"/>
                <a:cs typeface="Arial" pitchFamily="34" charset="0"/>
              </a:rPr>
              <a:t>). Table </a:t>
            </a:r>
            <a:r>
              <a:rPr lang="en-US" sz="1200" dirty="0" smtClean="0">
                <a:latin typeface="Arial" pitchFamily="34" charset="0"/>
                <a:cs typeface="Arial" pitchFamily="34" charset="0"/>
              </a:rPr>
              <a:t>D1.2a. </a:t>
            </a:r>
            <a:r>
              <a:rPr lang="en-US" sz="1200" dirty="0">
                <a:latin typeface="Arial" pitchFamily="34" charset="0"/>
                <a:cs typeface="Arial" pitchFamily="34" charset="0"/>
              </a:rPr>
              <a:t>See Annex 3 for notes (</a:t>
            </a:r>
            <a:r>
              <a:rPr lang="en-US" sz="1200" i="1" dirty="0">
                <a:latin typeface="Arial" pitchFamily="34" charset="0"/>
                <a:cs typeface="Arial" pitchFamily="34" charset="0"/>
              </a:rPr>
              <a:t>www.oecd.org/edu/eag2012)</a:t>
            </a:r>
            <a:r>
              <a:rPr lang="en-US" sz="1200" dirty="0">
                <a:latin typeface="Arial" pitchFamily="34" charset="0"/>
                <a:cs typeface="Arial" pitchFamily="34" charset="0"/>
              </a:rPr>
              <a:t>.</a:t>
            </a:r>
          </a:p>
        </p:txBody>
      </p:sp>
      <p:sp>
        <p:nvSpPr>
          <p:cNvPr id="3" name="Slide Number Placeholder 2"/>
          <p:cNvSpPr>
            <a:spLocks noGrp="1"/>
          </p:cNvSpPr>
          <p:nvPr>
            <p:ph type="sldNum" sz="quarter" idx="12"/>
          </p:nvPr>
        </p:nvSpPr>
        <p:spPr/>
        <p:txBody>
          <a:bodyPr/>
          <a:lstStyle/>
          <a:p>
            <a:fld id="{F9FDEDF1-2D69-4A24-90B2-688D088CE037}" type="slidenum">
              <a:rPr lang="id-ID" smtClean="0"/>
              <a:pPr/>
              <a:t>41</a:t>
            </a:fld>
            <a:endParaRPr lang="id-ID"/>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xmlns="" val="674910292"/>
              </p:ext>
            </p:extLst>
          </p:nvPr>
        </p:nvGraphicFramePr>
        <p:xfrm>
          <a:off x="-1239688" y="-99392"/>
          <a:ext cx="12457384" cy="754112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0"/>
            <a:ext cx="9906000" cy="731520"/>
          </a:xfr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a:noAutofit/>
          </a:bodyPr>
          <a:lstStyle/>
          <a:p>
            <a:r>
              <a:rPr lang="en-US" sz="2400" b="1" dirty="0" smtClean="0">
                <a:solidFill>
                  <a:schemeClr val="accent6">
                    <a:lumMod val="50000"/>
                  </a:schemeClr>
                </a:solidFill>
              </a:rPr>
              <a:t>Instruction time per subject as a percentage of total compulsory instruction time for 9-11 year-olds (2010) </a:t>
            </a:r>
            <a:endParaRPr lang="id-ID" sz="2400" b="1" dirty="0">
              <a:solidFill>
                <a:schemeClr val="accent6">
                  <a:lumMod val="50000"/>
                </a:schemeClr>
              </a:solidFill>
            </a:endParaRPr>
          </a:p>
        </p:txBody>
      </p:sp>
      <p:sp>
        <p:nvSpPr>
          <p:cNvPr id="4" name="Rounded Rectangle 3"/>
          <p:cNvSpPr/>
          <p:nvPr/>
        </p:nvSpPr>
        <p:spPr>
          <a:xfrm>
            <a:off x="9042466" y="4437112"/>
            <a:ext cx="330200" cy="864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88504" y="5715833"/>
            <a:ext cx="11665296" cy="1169551"/>
          </a:xfrm>
          <a:prstGeom prst="rect">
            <a:avLst/>
          </a:prstGeom>
        </p:spPr>
        <p:txBody>
          <a:bodyPr wrap="square">
            <a:spAutoFit/>
          </a:bodyPr>
          <a:lstStyle/>
          <a:p>
            <a:r>
              <a:rPr lang="id-ID" sz="1000" dirty="0"/>
              <a:t>1. Includes 11-year-olds only.</a:t>
            </a:r>
          </a:p>
          <a:p>
            <a:r>
              <a:rPr lang="en-US" sz="1000" dirty="0"/>
              <a:t>2. German as a language of instruction is included in “Reading, writing and literature” in addition to the mother tongue Luxemburgish.</a:t>
            </a:r>
          </a:p>
          <a:p>
            <a:r>
              <a:rPr lang="en-US" sz="1000" dirty="0"/>
              <a:t>3. Australia, Belgium (Fl.), Belgium (Fr.) and the Czech Republic are not included in the average.</a:t>
            </a:r>
          </a:p>
          <a:p>
            <a:r>
              <a:rPr lang="en-US" sz="1000" dirty="0"/>
              <a:t>4. Year of reference 2009.</a:t>
            </a:r>
          </a:p>
          <a:p>
            <a:r>
              <a:rPr lang="en-US" sz="1000" dirty="0"/>
              <a:t>5. Includes 10-11 year-olds only.</a:t>
            </a:r>
          </a:p>
          <a:p>
            <a:r>
              <a:rPr lang="en-US" sz="1000" i="1" dirty="0"/>
              <a:t>Countries are ranked in descending order of the proportion of intended instruction hours devoted to reading, writing and literature.</a:t>
            </a:r>
          </a:p>
          <a:p>
            <a:r>
              <a:rPr lang="en-US" sz="1000" dirty="0"/>
              <a:t>Source: OECD. Argentina: UNESCO Institute for Statistics (World Education Indicators </a:t>
            </a:r>
            <a:r>
              <a:rPr lang="en-US" sz="1000" dirty="0" err="1"/>
              <a:t>programme</a:t>
            </a:r>
            <a:r>
              <a:rPr lang="en-US" sz="1000" dirty="0"/>
              <a:t>). Table D1.2b. See Annex 3 for </a:t>
            </a:r>
            <a:r>
              <a:rPr lang="en-US" sz="1000" dirty="0" smtClean="0"/>
              <a:t>notes</a:t>
            </a:r>
            <a:r>
              <a:rPr lang="id-ID" sz="1000" dirty="0" smtClean="0"/>
              <a:t> (</a:t>
            </a:r>
            <a:r>
              <a:rPr lang="id-ID" sz="1000" i="1" dirty="0"/>
              <a:t>www.oecd.org/edu/eag2012</a:t>
            </a:r>
            <a:r>
              <a:rPr lang="id-ID" sz="1000" dirty="0"/>
              <a:t>).</a:t>
            </a:r>
          </a:p>
        </p:txBody>
      </p:sp>
      <p:sp>
        <p:nvSpPr>
          <p:cNvPr id="6" name="Rectangle 5"/>
          <p:cNvSpPr/>
          <p:nvPr/>
        </p:nvSpPr>
        <p:spPr>
          <a:xfrm>
            <a:off x="7545288" y="5427801"/>
            <a:ext cx="2751294" cy="1169551"/>
          </a:xfrm>
          <a:prstGeom prst="rect">
            <a:avLst/>
          </a:prstGeom>
          <a:solidFill>
            <a:schemeClr val="accent6">
              <a:lumMod val="20000"/>
              <a:lumOff val="80000"/>
            </a:schemeClr>
          </a:solidFill>
        </p:spPr>
        <p:txBody>
          <a:bodyPr wrap="square">
            <a:spAutoFit/>
          </a:bodyPr>
          <a:lstStyle/>
          <a:p>
            <a:r>
              <a:rPr lang="id-ID" sz="1400" dirty="0" smtClean="0">
                <a:solidFill>
                  <a:schemeClr val="tx2">
                    <a:lumMod val="75000"/>
                  </a:schemeClr>
                </a:solidFill>
              </a:rPr>
              <a:t>Reading, Writing, &amp; lit. = </a:t>
            </a:r>
            <a:r>
              <a:rPr lang="pt-BR" sz="1400" dirty="0" smtClean="0">
                <a:solidFill>
                  <a:schemeClr val="tx2">
                    <a:lumMod val="75000"/>
                  </a:schemeClr>
                </a:solidFill>
              </a:rPr>
              <a:t>1</a:t>
            </a:r>
            <a:r>
              <a:rPr lang="id-ID" sz="1400" dirty="0" smtClean="0">
                <a:solidFill>
                  <a:schemeClr val="tx2">
                    <a:lumMod val="75000"/>
                  </a:schemeClr>
                </a:solidFill>
              </a:rPr>
              <a:t>5%</a:t>
            </a:r>
          </a:p>
          <a:p>
            <a:r>
              <a:rPr lang="id-ID" sz="1400" dirty="0" smtClean="0">
                <a:solidFill>
                  <a:schemeClr val="bg2">
                    <a:lumMod val="50000"/>
                  </a:schemeClr>
                </a:solidFill>
              </a:rPr>
              <a:t>Math : 1</a:t>
            </a:r>
            <a:r>
              <a:rPr lang="id-ID" sz="1400" dirty="0">
                <a:solidFill>
                  <a:schemeClr val="bg2">
                    <a:lumMod val="50000"/>
                  </a:schemeClr>
                </a:solidFill>
              </a:rPr>
              <a:t>5</a:t>
            </a:r>
            <a:r>
              <a:rPr lang="id-ID" sz="1400" dirty="0" smtClean="0">
                <a:solidFill>
                  <a:schemeClr val="bg2">
                    <a:lumMod val="50000"/>
                  </a:schemeClr>
                </a:solidFill>
              </a:rPr>
              <a:t>%</a:t>
            </a:r>
          </a:p>
          <a:p>
            <a:r>
              <a:rPr lang="id-ID" sz="1400" dirty="0" smtClean="0"/>
              <a:t>Science : </a:t>
            </a:r>
            <a:r>
              <a:rPr lang="pt-BR" sz="1400" dirty="0" smtClean="0"/>
              <a:t>1</a:t>
            </a:r>
            <a:r>
              <a:rPr lang="id-ID" sz="1400" dirty="0" smtClean="0"/>
              <a:t>2%</a:t>
            </a:r>
          </a:p>
          <a:p>
            <a:r>
              <a:rPr lang="id-ID" sz="1400" dirty="0" smtClean="0"/>
              <a:t>Other Comp. Core : </a:t>
            </a:r>
            <a:r>
              <a:rPr lang="pt-BR" sz="1400" dirty="0" smtClean="0"/>
              <a:t>5</a:t>
            </a:r>
            <a:r>
              <a:rPr lang="id-ID" sz="1400" dirty="0" smtClean="0"/>
              <a:t>3%</a:t>
            </a:r>
          </a:p>
          <a:p>
            <a:r>
              <a:rPr lang="id-ID" sz="1400" dirty="0" smtClean="0"/>
              <a:t>Comp. Felxible : 5%</a:t>
            </a:r>
            <a:endParaRPr lang="pt-BR" sz="1400" dirty="0"/>
          </a:p>
        </p:txBody>
      </p:sp>
      <p:sp>
        <p:nvSpPr>
          <p:cNvPr id="7" name="Freeform 6"/>
          <p:cNvSpPr/>
          <p:nvPr/>
        </p:nvSpPr>
        <p:spPr>
          <a:xfrm>
            <a:off x="8486274" y="5005137"/>
            <a:ext cx="529389" cy="433137"/>
          </a:xfrm>
          <a:custGeom>
            <a:avLst/>
            <a:gdLst>
              <a:gd name="connsiteX0" fmla="*/ 529389 w 529389"/>
              <a:gd name="connsiteY0" fmla="*/ 0 h 433137"/>
              <a:gd name="connsiteX1" fmla="*/ 160421 w 529389"/>
              <a:gd name="connsiteY1" fmla="*/ 80210 h 433137"/>
              <a:gd name="connsiteX2" fmla="*/ 0 w 529389"/>
              <a:gd name="connsiteY2" fmla="*/ 433137 h 433137"/>
            </a:gdLst>
            <a:ahLst/>
            <a:cxnLst>
              <a:cxn ang="0">
                <a:pos x="connsiteX0" y="connsiteY0"/>
              </a:cxn>
              <a:cxn ang="0">
                <a:pos x="connsiteX1" y="connsiteY1"/>
              </a:cxn>
              <a:cxn ang="0">
                <a:pos x="connsiteX2" y="connsiteY2"/>
              </a:cxn>
            </a:cxnLst>
            <a:rect l="l" t="t" r="r" b="b"/>
            <a:pathLst>
              <a:path w="529389" h="433137">
                <a:moveTo>
                  <a:pt x="529389" y="0"/>
                </a:moveTo>
                <a:cubicBezTo>
                  <a:pt x="389020" y="4010"/>
                  <a:pt x="248652" y="8021"/>
                  <a:pt x="160421" y="80210"/>
                </a:cubicBezTo>
                <a:cubicBezTo>
                  <a:pt x="72190" y="152399"/>
                  <a:pt x="36095" y="292768"/>
                  <a:pt x="0" y="433137"/>
                </a:cubicBezTo>
              </a:path>
            </a:pathLst>
          </a:custGeom>
          <a:noFill/>
          <a:ln w="6350">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7"/>
          <p:cNvSpPr>
            <a:spLocks noGrp="1"/>
          </p:cNvSpPr>
          <p:nvPr>
            <p:ph type="sldNum" sz="quarter" idx="12"/>
          </p:nvPr>
        </p:nvSpPr>
        <p:spPr/>
        <p:txBody>
          <a:bodyPr/>
          <a:lstStyle/>
          <a:p>
            <a:fld id="{F9FDEDF1-2D69-4A24-90B2-688D088CE037}" type="slidenum">
              <a:rPr lang="id-ID" smtClean="0"/>
              <a:pPr/>
              <a:t>42</a:t>
            </a:fld>
            <a:endParaRPr lang="id-ID"/>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SMP</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7B</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43</a:t>
            </a:fld>
            <a:endParaRPr lang="en-US"/>
          </a:p>
        </p:txBody>
      </p:sp>
    </p:spTree>
    <p:extLst>
      <p:ext uri="{BB962C8B-B14F-4D97-AF65-F5344CB8AC3E}">
        <p14:creationId xmlns:p14="http://schemas.microsoft.com/office/powerpoint/2010/main" xmlns="" val="5967047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8464" y="625936"/>
          <a:ext cx="9649072" cy="5984240"/>
        </p:xfrm>
        <a:graphic>
          <a:graphicData uri="http://schemas.openxmlformats.org/drawingml/2006/table">
            <a:tbl>
              <a:tblPr firstRow="1" bandRow="1">
                <a:tableStyleId>{5C22544A-7EE6-4342-B048-85BDC9FD1C3A}</a:tableStyleId>
              </a:tblPr>
              <a:tblGrid>
                <a:gridCol w="576064"/>
                <a:gridCol w="9073008"/>
              </a:tblGrid>
              <a:tr h="370840">
                <a:tc>
                  <a:txBody>
                    <a:bodyPr/>
                    <a:lstStyle/>
                    <a:p>
                      <a:pPr algn="ctr"/>
                      <a:r>
                        <a:rPr lang="id-ID" sz="2000" dirty="0" smtClean="0">
                          <a:solidFill>
                            <a:schemeClr val="bg1"/>
                          </a:solidFill>
                        </a:rPr>
                        <a:t>No</a:t>
                      </a:r>
                      <a:endParaRPr lang="id-ID" sz="2000" dirty="0">
                        <a:solidFill>
                          <a:schemeClr val="bg1"/>
                        </a:solidFill>
                      </a:endParaRPr>
                    </a:p>
                  </a:txBody>
                  <a:tcPr/>
                </a:tc>
                <a:tc>
                  <a:txBody>
                    <a:bodyPr/>
                    <a:lstStyle/>
                    <a:p>
                      <a:pPr algn="ctr"/>
                      <a:r>
                        <a:rPr lang="id-ID" sz="2000" dirty="0" smtClean="0">
                          <a:solidFill>
                            <a:schemeClr val="bg1"/>
                          </a:solidFill>
                        </a:rPr>
                        <a:t>Komponen</a:t>
                      </a:r>
                      <a:r>
                        <a:rPr lang="id-ID" sz="2000" baseline="0" dirty="0" smtClean="0">
                          <a:solidFill>
                            <a:schemeClr val="bg1"/>
                          </a:solidFill>
                        </a:rPr>
                        <a:t> Rancangan</a:t>
                      </a:r>
                      <a:endParaRPr lang="id-ID" sz="2000" dirty="0">
                        <a:solidFill>
                          <a:schemeClr val="bg1"/>
                        </a:solidFill>
                      </a:endParaRPr>
                    </a:p>
                  </a:txBody>
                  <a:tcPr/>
                </a:tc>
              </a:tr>
              <a:tr h="370840">
                <a:tc>
                  <a:txBody>
                    <a:bodyPr/>
                    <a:lstStyle/>
                    <a:p>
                      <a:r>
                        <a:rPr lang="id-ID" sz="1800" b="0" dirty="0" smtClean="0">
                          <a:solidFill>
                            <a:schemeClr val="tx1"/>
                          </a:solidFill>
                        </a:rPr>
                        <a:t>1</a:t>
                      </a:r>
                      <a:endParaRPr lang="id-ID" sz="1800" b="0" dirty="0">
                        <a:solidFill>
                          <a:schemeClr val="tx1"/>
                        </a:solidFill>
                      </a:endParaRPr>
                    </a:p>
                  </a:txBody>
                  <a:tcPr/>
                </a:tc>
                <a:tc>
                  <a:txBody>
                    <a:bodyPr/>
                    <a:lstStyle/>
                    <a:p>
                      <a:r>
                        <a:rPr lang="id-ID" sz="1800" b="0" dirty="0" smtClean="0">
                          <a:solidFill>
                            <a:schemeClr val="tx1"/>
                          </a:solidFill>
                        </a:rPr>
                        <a:t>Sama dengan SD, akan disusun berdasarkan kompetensi yang harus dimiliki peserta</a:t>
                      </a:r>
                      <a:r>
                        <a:rPr lang="id-ID" sz="1800" b="0" baseline="0" dirty="0" smtClean="0">
                          <a:solidFill>
                            <a:schemeClr val="tx1"/>
                          </a:solidFill>
                        </a:rPr>
                        <a:t> didik SMP dalam ranah sikap, keterampilan, dan pengetahuan</a:t>
                      </a:r>
                      <a:endParaRPr lang="id-ID" sz="1800" b="0" dirty="0">
                        <a:solidFill>
                          <a:schemeClr val="tx1"/>
                        </a:solidFill>
                      </a:endParaRPr>
                    </a:p>
                  </a:txBody>
                  <a:tcPr/>
                </a:tc>
              </a:tr>
              <a:tr h="370840">
                <a:tc>
                  <a:txBody>
                    <a:bodyPr/>
                    <a:lstStyle/>
                    <a:p>
                      <a:r>
                        <a:rPr lang="id-ID" sz="1800" b="0" dirty="0" smtClean="0">
                          <a:solidFill>
                            <a:schemeClr val="tx1"/>
                          </a:solidFill>
                        </a:rPr>
                        <a:t>2</a:t>
                      </a:r>
                      <a:endParaRPr lang="id-ID" sz="1800" b="0" dirty="0">
                        <a:solidFill>
                          <a:schemeClr val="tx1"/>
                        </a:solidFill>
                      </a:endParaRPr>
                    </a:p>
                  </a:txBody>
                  <a:tcPr/>
                </a:tc>
                <a:tc>
                  <a:txBody>
                    <a:bodyPr/>
                    <a:lstStyle/>
                    <a:p>
                      <a:r>
                        <a:rPr lang="id-ID" sz="1800" b="0" dirty="0" smtClean="0">
                          <a:solidFill>
                            <a:schemeClr val="tx1"/>
                          </a:solidFill>
                        </a:rPr>
                        <a:t>Menggunakan</a:t>
                      </a:r>
                      <a:r>
                        <a:rPr lang="id-ID" sz="1800" b="0" baseline="0" dirty="0" smtClean="0">
                          <a:solidFill>
                            <a:schemeClr val="tx1"/>
                          </a:solidFill>
                        </a:rPr>
                        <a:t> mata pelajaran sebagai sumber kompetensi dan substansi pelajaran </a:t>
                      </a:r>
                      <a:endParaRPr lang="id-ID" sz="1800" b="0" dirty="0">
                        <a:solidFill>
                          <a:schemeClr val="tx1"/>
                        </a:solidFill>
                      </a:endParaRPr>
                    </a:p>
                  </a:txBody>
                  <a:tcPr/>
                </a:tc>
              </a:tr>
              <a:tr h="370840">
                <a:tc>
                  <a:txBody>
                    <a:bodyPr/>
                    <a:lstStyle/>
                    <a:p>
                      <a:r>
                        <a:rPr lang="id-ID" sz="1800" b="0" dirty="0" smtClean="0">
                          <a:solidFill>
                            <a:schemeClr val="tx1"/>
                          </a:solidFill>
                        </a:rPr>
                        <a:t>3</a:t>
                      </a:r>
                      <a:endParaRPr lang="id-ID"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chemeClr val="tx1"/>
                          </a:solidFill>
                        </a:rPr>
                        <a:t>Menggunakan pendekatan</a:t>
                      </a:r>
                      <a:r>
                        <a:rPr lang="id-ID" sz="1800" b="0" baseline="0" dirty="0" smtClean="0">
                          <a:solidFill>
                            <a:schemeClr val="tx1"/>
                          </a:solidFill>
                        </a:rPr>
                        <a:t> sains dalam proses pembelajaran [mengamati, menanya, mencoba, mengolah, menyajikan, menyimpulkan, mencipta] semua mata pelajaran</a:t>
                      </a:r>
                      <a:endParaRPr lang="id-ID" sz="1800" b="0" dirty="0" smtClean="0">
                        <a:solidFill>
                          <a:schemeClr val="tx1"/>
                        </a:solidFill>
                      </a:endParaRPr>
                    </a:p>
                  </a:txBody>
                  <a:tcPr/>
                </a:tc>
              </a:tr>
              <a:tr h="370840">
                <a:tc>
                  <a:txBody>
                    <a:bodyPr/>
                    <a:lstStyle/>
                    <a:p>
                      <a:r>
                        <a:rPr lang="id-ID" sz="1800" b="0" dirty="0" smtClean="0">
                          <a:solidFill>
                            <a:schemeClr val="tx1"/>
                          </a:solidFill>
                        </a:rPr>
                        <a:t>5</a:t>
                      </a:r>
                      <a:endParaRPr lang="id-ID"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chemeClr val="tx1"/>
                          </a:solidFill>
                        </a:rPr>
                        <a:t>Meminimumkan jumlah mata pelajaran dengan hasil dari 12  dapat dikurangai menjadi 10 melalui pengintegrasian beberapa mata pelajaran: </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800" b="0" baseline="0" dirty="0" smtClean="0">
                          <a:solidFill>
                            <a:schemeClr val="tx1"/>
                          </a:solidFill>
                        </a:rPr>
                        <a:t>TIK menjadi sarana pembelajaran pada semua mata pelajaran, tidak berdiri sendiri</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800" b="0" dirty="0" smtClean="0">
                          <a:solidFill>
                            <a:schemeClr val="tx1"/>
                          </a:solidFill>
                        </a:rPr>
                        <a:t>Muatan lokal menjadi</a:t>
                      </a:r>
                      <a:r>
                        <a:rPr lang="id-ID" sz="1800" b="0" baseline="0" dirty="0" smtClean="0">
                          <a:solidFill>
                            <a:schemeClr val="tx1"/>
                          </a:solidFill>
                        </a:rPr>
                        <a:t> materi pembahasan Seni Budaya, Prakarya dan Budidaya</a:t>
                      </a:r>
                    </a:p>
                    <a:p>
                      <a:pPr marL="0" marR="0" indent="0" algn="l" defTabSz="914400" rtl="0" eaLnBrk="1" fontAlgn="auto" latinLnBrk="0" hangingPunct="1">
                        <a:lnSpc>
                          <a:spcPct val="100000"/>
                        </a:lnSpc>
                        <a:spcBef>
                          <a:spcPts val="0"/>
                        </a:spcBef>
                        <a:spcAft>
                          <a:spcPts val="0"/>
                        </a:spcAft>
                        <a:buClrTx/>
                        <a:buSzTx/>
                        <a:buFontTx/>
                        <a:buChar char="-"/>
                        <a:tabLst/>
                        <a:defRPr/>
                      </a:pPr>
                      <a:r>
                        <a:rPr lang="id-ID" sz="1800" b="0" baseline="0" dirty="0" smtClean="0">
                          <a:solidFill>
                            <a:schemeClr val="tx1"/>
                          </a:solidFill>
                        </a:rPr>
                        <a:t>Mata pelajaran Pengembangan Diri diintegrasikan ke semua mata pelajaran</a:t>
                      </a:r>
                      <a:endParaRPr lang="id-ID" sz="1800" b="0" dirty="0" smtClean="0">
                        <a:solidFill>
                          <a:schemeClr val="tx1"/>
                        </a:solidFill>
                      </a:endParaRPr>
                    </a:p>
                  </a:txBody>
                  <a:tcPr/>
                </a:tc>
              </a:tr>
              <a:tr h="370840">
                <a:tc>
                  <a:txBody>
                    <a:bodyPr/>
                    <a:lstStyle/>
                    <a:p>
                      <a:r>
                        <a:rPr lang="id-ID" sz="1800" b="0" dirty="0" smtClean="0">
                          <a:solidFill>
                            <a:schemeClr val="tx1"/>
                          </a:solidFill>
                        </a:rPr>
                        <a:t>6</a:t>
                      </a:r>
                      <a:endParaRPr lang="id-ID" sz="1800" b="0" dirty="0">
                        <a:solidFill>
                          <a:schemeClr val="tx1"/>
                        </a:solidFill>
                      </a:endParaRPr>
                    </a:p>
                  </a:txBody>
                  <a:tcPr/>
                </a:tc>
                <a:tc>
                  <a:txBody>
                    <a:bodyPr/>
                    <a:lstStyle/>
                    <a:p>
                      <a:r>
                        <a:rPr lang="id-ID" sz="1800" dirty="0" smtClean="0"/>
                        <a:t>IPA dan IPS dikembangkan sebagai mata pelajaran </a:t>
                      </a:r>
                      <a:r>
                        <a:rPr lang="id-ID" sz="1800" i="1" dirty="0" smtClean="0"/>
                        <a:t>integrative science </a:t>
                      </a:r>
                      <a:r>
                        <a:rPr lang="id-ID" sz="1800" dirty="0" smtClean="0"/>
                        <a:t>dan</a:t>
                      </a:r>
                    </a:p>
                    <a:p>
                      <a:r>
                        <a:rPr lang="id-ID" sz="1800" i="1" dirty="0" smtClean="0"/>
                        <a:t>integrative social studies</a:t>
                      </a:r>
                      <a:r>
                        <a:rPr lang="id-ID" sz="1800" dirty="0" smtClean="0"/>
                        <a:t>, bukan sebagai pendidikan disiplin ilmu. Keduanya</a:t>
                      </a:r>
                    </a:p>
                    <a:p>
                      <a:r>
                        <a:rPr lang="id-ID" sz="1800" dirty="0" smtClean="0"/>
                        <a:t>sebagai pendidikan berorientasi aplikatif, pengembangan kemampuan berpikir,</a:t>
                      </a:r>
                    </a:p>
                    <a:p>
                      <a:r>
                        <a:rPr lang="id-ID" sz="1800" dirty="0" smtClean="0"/>
                        <a:t>kemampuan belajar, rasa ingin tahu, dan pembangunan sikap peduli dan bertanggung jawab terhadap lingkungan alam dan sosial.</a:t>
                      </a:r>
                    </a:p>
                  </a:txBody>
                  <a:tcPr/>
                </a:tc>
              </a:tr>
              <a:tr h="370840">
                <a:tc>
                  <a:txBody>
                    <a:bodyPr/>
                    <a:lstStyle/>
                    <a:p>
                      <a:r>
                        <a:rPr lang="id-ID" sz="1800" b="0" dirty="0" smtClean="0">
                          <a:solidFill>
                            <a:schemeClr val="tx1"/>
                          </a:solidFill>
                        </a:rPr>
                        <a:t>7</a:t>
                      </a:r>
                      <a:endParaRPr lang="id-ID" sz="1800" b="0" dirty="0">
                        <a:solidFill>
                          <a:schemeClr val="tx1"/>
                        </a:solidFill>
                      </a:endParaRPr>
                    </a:p>
                  </a:txBody>
                  <a:tcPr/>
                </a:tc>
                <a:tc>
                  <a:txBody>
                    <a:bodyPr/>
                    <a:lstStyle/>
                    <a:p>
                      <a:r>
                        <a:rPr lang="id-ID" sz="1800" dirty="0" smtClean="0"/>
                        <a:t>Bahasa Inggris diajarkan</a:t>
                      </a:r>
                      <a:r>
                        <a:rPr lang="id-ID" sz="1800" baseline="0" dirty="0" smtClean="0"/>
                        <a:t> untuk membentuk keterampilan berbahasa </a:t>
                      </a:r>
                      <a:r>
                        <a:rPr lang="id-ID" sz="1800" dirty="0" smtClean="0"/>
                        <a:t> </a:t>
                      </a:r>
                    </a:p>
                  </a:txBody>
                  <a:tcPr/>
                </a:tc>
              </a:tr>
              <a:tr h="370840">
                <a:tc>
                  <a:txBody>
                    <a:bodyPr/>
                    <a:lstStyle/>
                    <a:p>
                      <a:r>
                        <a:rPr lang="id-ID" sz="1800" b="0" dirty="0" smtClean="0">
                          <a:solidFill>
                            <a:schemeClr val="tx1"/>
                          </a:solidFill>
                        </a:rPr>
                        <a:t>8</a:t>
                      </a:r>
                      <a:endParaRPr lang="id-ID"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chemeClr val="tx1"/>
                          </a:solidFill>
                        </a:rPr>
                        <a:t>Menambah 6 jam pelajaran per minggu sebagai akibat dari perubahan pendekatan proses pembelajaran dan proses penilaian</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44</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Usulan Rancangan Struktur </a:t>
            </a:r>
            <a:r>
              <a:rPr lang="id-ID" dirty="0" smtClean="0">
                <a:solidFill>
                  <a:schemeClr val="accent6">
                    <a:lumMod val="75000"/>
                  </a:schemeClr>
                </a:solidFill>
              </a:rPr>
              <a:t>Kurikulum SMP </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36" y="1213966"/>
            <a:ext cx="4811977" cy="4132263"/>
          </a:xfrm>
          <a:prstGeom prst="rect">
            <a:avLst/>
          </a:prstGeom>
          <a:ln>
            <a:solidFill>
              <a:schemeClr val="tx1">
                <a:lumMod val="95000"/>
                <a:lumOff val="5000"/>
              </a:schemeClr>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a:p>
        </p:txBody>
      </p:sp>
      <p:sp>
        <p:nvSpPr>
          <p:cNvPr id="30725" name="TextBox 4"/>
          <p:cNvSpPr txBox="1">
            <a:spLocks noChangeArrowheads="1"/>
          </p:cNvSpPr>
          <p:nvPr/>
        </p:nvSpPr>
        <p:spPr bwMode="auto">
          <a:xfrm>
            <a:off x="-29237" y="25460"/>
            <a:ext cx="9964474"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en-US" dirty="0"/>
              <a:t>PENATAAN STRUKTUR </a:t>
            </a:r>
            <a:r>
              <a:rPr lang="en-US" dirty="0">
                <a:solidFill>
                  <a:schemeClr val="accent6">
                    <a:lumMod val="75000"/>
                  </a:schemeClr>
                </a:solidFill>
              </a:rPr>
              <a:t>KURIKULUM SMP</a:t>
            </a:r>
          </a:p>
        </p:txBody>
      </p:sp>
      <p:graphicFrame>
        <p:nvGraphicFramePr>
          <p:cNvPr id="5" name="Table 4"/>
          <p:cNvGraphicFramePr>
            <a:graphicFrameLocks noGrp="1"/>
          </p:cNvGraphicFramePr>
          <p:nvPr>
            <p:extLst>
              <p:ext uri="{D42A27DB-BD31-4B8C-83A1-F6EECF244321}">
                <p14:modId xmlns:p14="http://schemas.microsoft.com/office/powerpoint/2010/main" xmlns="" val="3493748345"/>
              </p:ext>
            </p:extLst>
          </p:nvPr>
        </p:nvGraphicFramePr>
        <p:xfrm>
          <a:off x="130706" y="1290166"/>
          <a:ext cx="4681274" cy="3970340"/>
        </p:xfrm>
        <a:graphic>
          <a:graphicData uri="http://schemas.openxmlformats.org/drawingml/2006/table">
            <a:tbl>
              <a:tblPr/>
              <a:tblGrid>
                <a:gridCol w="312085"/>
                <a:gridCol w="3157620"/>
                <a:gridCol w="431357"/>
                <a:gridCol w="468127"/>
                <a:gridCol w="312085"/>
              </a:tblGrid>
              <a:tr h="853680">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ＭＳ Ｐゴシック"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ＭＳ Ｐゴシック" pitchFamily="34" charset="-128"/>
                        </a:rPr>
                        <a:t>KOMPONEN</a:t>
                      </a:r>
                      <a:endParaRPr kumimoji="0" lang="en-US" sz="14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rowSpan="2"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rPr>
                        <a:t>ALOKASI WAKTU MINIMAL PER MINGGU [JP]</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hMerge="1">
                  <a:txBody>
                    <a:bodyPr/>
                    <a:lstStyle/>
                    <a:p>
                      <a:endParaRPr lang="en-US"/>
                    </a:p>
                  </a:txBody>
                  <a:tcPr/>
                </a:tc>
                <a:tc hMerge="1">
                  <a:txBody>
                    <a:bodyPr/>
                    <a:lstStyle/>
                    <a:p>
                      <a:endParaRPr lang="en-US"/>
                    </a:p>
                  </a:txBody>
                  <a:tcPr/>
                </a:tc>
              </a:tr>
              <a:tr h="182932">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rPr>
                        <a:t>VII</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rPr>
                        <a:t>VIII</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rPr>
                        <a:t>IX</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r>
              <a:tr h="18293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A. Mata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Pelajaran</a:t>
                      </a:r>
                      <a:endParaRPr kumimoji="0" lang="en-US" sz="12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Pendidikan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Agama</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Pendidikan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Kewarganegaraan</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Bahasa</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Indonesia</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Matematika</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Ilmu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Pengetahuan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Alam</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4</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4</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rPr>
                        <a:t>4</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6</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Ilmu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Pengetahuan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Sosial</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7</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Calibri" pitchFamily="34" charset="0"/>
                        </a:rPr>
                        <a:t>Bahasa</a:t>
                      </a:r>
                      <a:r>
                        <a:rPr kumimoji="0" lang="en-US" sz="1200" b="0" i="0" u="none" strike="noStrike" cap="none" normalizeH="0" baseline="0" dirty="0" smtClean="0">
                          <a:ln>
                            <a:noFill/>
                          </a:ln>
                          <a:solidFill>
                            <a:schemeClr val="tx1"/>
                          </a:solidFill>
                          <a:effectLst/>
                          <a:latin typeface="Calibri" pitchFamily="34" charset="0"/>
                          <a:ea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Calibri" pitchFamily="34" charset="0"/>
                        </a:rPr>
                        <a:t>Inggris</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 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8</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Seni Budaya</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9</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Pendidikan Jasmani, Olah Raga, dan Kesehatan </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26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10</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Keterampilan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Teknologi</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Informasi</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&amp;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Komunikasi</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B.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Muatan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Lokal</a:t>
                      </a:r>
                      <a:endParaRPr kumimoji="0" lang="en-US" sz="12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C.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Pengembangan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rPr>
                        <a:t>Diri</a:t>
                      </a:r>
                      <a:endParaRPr kumimoji="0" lang="en-US" sz="1200" b="1"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Jumlah</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Alokasi</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Waktu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Per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rPr>
                        <a:t>Minggu</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 32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32</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rPr>
                        <a:t>32</a:t>
                      </a:r>
                    </a:p>
                  </a:txBody>
                  <a:tcPr marL="45911" marR="4591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EBF6"/>
                    </a:solidFill>
                  </a:tcPr>
                </a:tc>
              </a:tr>
            </a:tbl>
          </a:graphicData>
        </a:graphic>
      </p:graphicFrame>
      <p:sp>
        <p:nvSpPr>
          <p:cNvPr id="7" name="Rectangle 6"/>
          <p:cNvSpPr/>
          <p:nvPr/>
        </p:nvSpPr>
        <p:spPr>
          <a:xfrm>
            <a:off x="4953000" y="1196752"/>
            <a:ext cx="4875610" cy="3663950"/>
          </a:xfrm>
          <a:prstGeom prst="rect">
            <a:avLst/>
          </a:prstGeom>
          <a:ln>
            <a:solidFill>
              <a:srgbClr val="100E08"/>
            </a:solidFill>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474565599"/>
              </p:ext>
            </p:extLst>
          </p:nvPr>
        </p:nvGraphicFramePr>
        <p:xfrm>
          <a:off x="5030394" y="1268760"/>
          <a:ext cx="4681273" cy="3486152"/>
        </p:xfrm>
        <a:graphic>
          <a:graphicData uri="http://schemas.openxmlformats.org/drawingml/2006/table">
            <a:tbl>
              <a:tblPr/>
              <a:tblGrid>
                <a:gridCol w="249564"/>
                <a:gridCol w="3354912"/>
                <a:gridCol w="312085"/>
                <a:gridCol w="374606"/>
                <a:gridCol w="390106"/>
              </a:tblGrid>
              <a:tr h="731602">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MATA PELAJARAN</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rowSpan="2"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ALOKASI WAKTU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PER MINGGU [JP]</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r>
              <a:tr h="182901">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VII</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VIII</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IX</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19393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Kelompok</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Pendidikan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Agama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Pendidikan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Pancasila</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dan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Kewarganegaraan</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3</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rPr>
                        <a:t>3</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Bahasa</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Indonesia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5 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4.</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Matematika</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5</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5.</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Ilmu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Pengetahuan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Alam</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6.</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Ilmu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Pengetahuan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Sosial</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4 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Calibri" pitchFamily="34" charset="0"/>
                        </a:rPr>
                        <a:t>7.</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Bahasa</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Inggris</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Kelompok</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B</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ＭＳ Ｐゴシック" pitchFamily="34" charset="-128"/>
                        </a:rPr>
                        <a:t>1.</a:t>
                      </a:r>
                      <a:endParaRPr kumimoji="0" lang="en-US" sz="1200" b="0" i="0" u="none" strike="noStrike" cap="none" normalizeH="0" baseline="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Seni</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Budaya</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termasuk</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muatan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lokal</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2.</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Pendidikan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Jasmani</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Olah</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Raga,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dan</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Kesehatan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termasuk</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muatan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lokal</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3 </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rPr>
                        <a:t>3.</a:t>
                      </a:r>
                      <a:endParaRPr kumimoji="0" lang="en-US" sz="1200" b="0" i="0" u="none" strike="noStrike" cap="none" normalizeH="0" baseline="0" dirty="0" smtClean="0">
                        <a:ln>
                          <a:noFill/>
                        </a:ln>
                        <a:solidFill>
                          <a:schemeClr val="tx1"/>
                        </a:solidFill>
                        <a:effectLst/>
                        <a:latin typeface="Calibri" pitchFamily="34" charset="0"/>
                        <a:ea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Prakarya</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termasuk</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muatan</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0"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lokal</a:t>
                      </a: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4</a:t>
                      </a:r>
                      <a:endParaRPr kumimoji="0" 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90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Jumlah</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Alokasi</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Waktu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Per </a:t>
                      </a:r>
                      <a:r>
                        <a:rPr kumimoji="0" lang="en-US" sz="1200" b="1" i="0" u="none" strike="noStrike" cap="none" normalizeH="0" baseline="0" dirty="0" err="1" smtClean="0">
                          <a:ln>
                            <a:noFill/>
                          </a:ln>
                          <a:solidFill>
                            <a:schemeClr val="tx1"/>
                          </a:solidFill>
                          <a:effectLst/>
                          <a:latin typeface="Calibri" pitchFamily="34" charset="0"/>
                          <a:ea typeface="ＭＳ Ｐゴシック" pitchFamily="34" charset="-128"/>
                          <a:cs typeface="Calibri" pitchFamily="34" charset="0"/>
                        </a:rPr>
                        <a:t>Minggu</a:t>
                      </a: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 </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ＭＳ Ｐゴシック" pitchFamily="34" charset="-128"/>
                          <a:cs typeface="Calibri" pitchFamily="34" charset="0"/>
                        </a:rPr>
                        <a:t>38</a:t>
                      </a:r>
                      <a:endPar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38</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38</a:t>
                      </a:r>
                    </a:p>
                  </a:txBody>
                  <a:tcPr marL="45914" marR="4591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30913" name="TextBox 10"/>
          <p:cNvSpPr txBox="1">
            <a:spLocks noChangeArrowheads="1"/>
          </p:cNvSpPr>
          <p:nvPr/>
        </p:nvSpPr>
        <p:spPr bwMode="auto">
          <a:xfrm>
            <a:off x="37835" y="764704"/>
            <a:ext cx="3666596" cy="368300"/>
          </a:xfrm>
          <a:prstGeom prst="rect">
            <a:avLst/>
          </a:prstGeom>
          <a:noFill/>
          <a:ln w="9525">
            <a:noFill/>
            <a:miter lim="800000"/>
            <a:headEnd/>
            <a:tailEnd/>
          </a:ln>
        </p:spPr>
        <p:txBody>
          <a:bodyPr>
            <a:spAutoFit/>
          </a:bodyPr>
          <a:lstStyle/>
          <a:p>
            <a:r>
              <a:rPr lang="en-US" b="1">
                <a:solidFill>
                  <a:srgbClr val="002060"/>
                </a:solidFill>
                <a:latin typeface="Cambria" pitchFamily="18" charset="0"/>
              </a:rPr>
              <a:t>Struktur Kurikulum Sekarang</a:t>
            </a:r>
          </a:p>
        </p:txBody>
      </p:sp>
      <p:sp>
        <p:nvSpPr>
          <p:cNvPr id="30914" name="Rectangle 11"/>
          <p:cNvSpPr>
            <a:spLocks noChangeArrowheads="1"/>
          </p:cNvSpPr>
          <p:nvPr/>
        </p:nvSpPr>
        <p:spPr bwMode="auto">
          <a:xfrm>
            <a:off x="4953000" y="755412"/>
            <a:ext cx="3651449" cy="369332"/>
          </a:xfrm>
          <a:prstGeom prst="rect">
            <a:avLst/>
          </a:prstGeom>
          <a:noFill/>
          <a:ln w="9525">
            <a:noFill/>
            <a:miter lim="800000"/>
            <a:headEnd/>
            <a:tailEnd/>
          </a:ln>
        </p:spPr>
        <p:txBody>
          <a:bodyPr wrap="none">
            <a:spAutoFit/>
          </a:bodyPr>
          <a:lstStyle/>
          <a:p>
            <a:r>
              <a:rPr lang="en-US" b="1" dirty="0" err="1">
                <a:solidFill>
                  <a:srgbClr val="002060"/>
                </a:solidFill>
                <a:latin typeface="Cambria" pitchFamily="18" charset="0"/>
              </a:rPr>
              <a:t>Usulan</a:t>
            </a:r>
            <a:r>
              <a:rPr lang="en-US" b="1" dirty="0">
                <a:solidFill>
                  <a:srgbClr val="002060"/>
                </a:solidFill>
                <a:latin typeface="Cambria" pitchFamily="18" charset="0"/>
              </a:rPr>
              <a:t> </a:t>
            </a:r>
            <a:r>
              <a:rPr lang="en-US" b="1" dirty="0" err="1">
                <a:solidFill>
                  <a:srgbClr val="002060"/>
                </a:solidFill>
                <a:latin typeface="Cambria" pitchFamily="18" charset="0"/>
              </a:rPr>
              <a:t>Struktur</a:t>
            </a:r>
            <a:r>
              <a:rPr lang="en-US" b="1" dirty="0">
                <a:solidFill>
                  <a:srgbClr val="002060"/>
                </a:solidFill>
                <a:latin typeface="Cambria" pitchFamily="18" charset="0"/>
              </a:rPr>
              <a:t> </a:t>
            </a:r>
            <a:r>
              <a:rPr lang="en-US" b="1" dirty="0" err="1">
                <a:solidFill>
                  <a:srgbClr val="002060"/>
                </a:solidFill>
                <a:latin typeface="Cambria" pitchFamily="18" charset="0"/>
              </a:rPr>
              <a:t>Kurikulum</a:t>
            </a:r>
            <a:r>
              <a:rPr lang="en-US" b="1" dirty="0">
                <a:solidFill>
                  <a:srgbClr val="002060"/>
                </a:solidFill>
                <a:latin typeface="Cambria" pitchFamily="18" charset="0"/>
              </a:rPr>
              <a:t> </a:t>
            </a:r>
            <a:r>
              <a:rPr lang="en-US" b="1" dirty="0" err="1">
                <a:solidFill>
                  <a:srgbClr val="002060"/>
                </a:solidFill>
                <a:latin typeface="Cambria" pitchFamily="18" charset="0"/>
              </a:rPr>
              <a:t>Baru</a:t>
            </a:r>
            <a:endParaRPr lang="en-US" b="1" dirty="0">
              <a:solidFill>
                <a:srgbClr val="002060"/>
              </a:solidFill>
              <a:latin typeface="Cambria" pitchFamily="18" charset="0"/>
            </a:endParaRPr>
          </a:p>
        </p:txBody>
      </p:sp>
      <p:cxnSp>
        <p:nvCxnSpPr>
          <p:cNvPr id="11" name="Straight Connector 10"/>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F9FDEDF1-2D69-4A24-90B2-688D088CE037}" type="slidenum">
              <a:rPr lang="id-ID" smtClean="0"/>
              <a:pPr/>
              <a:t>45</a:t>
            </a:fld>
            <a:endParaRPr lang="id-ID"/>
          </a:p>
        </p:txBody>
      </p:sp>
      <p:sp>
        <p:nvSpPr>
          <p:cNvPr id="13" name="Right Arrow 12"/>
          <p:cNvSpPr/>
          <p:nvPr/>
        </p:nvSpPr>
        <p:spPr>
          <a:xfrm>
            <a:off x="4592960" y="795829"/>
            <a:ext cx="384473" cy="328915"/>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8795106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DikMen/SMA</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a:t>
            </a:r>
            <a:r>
              <a:rPr lang="en-US" sz="3200" dirty="0" smtClean="0">
                <a:solidFill>
                  <a:schemeClr val="accent1"/>
                </a:solidFill>
                <a:effectLst>
                  <a:outerShdw blurRad="38100" dist="38100" dir="2700000" algn="tl">
                    <a:srgbClr val="000000">
                      <a:alpha val="43137"/>
                    </a:srgbClr>
                  </a:outerShdw>
                </a:effectLst>
              </a:rPr>
              <a:t>C</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46</a:t>
            </a:fld>
            <a:endParaRPr lang="en-US"/>
          </a:p>
        </p:txBody>
      </p:sp>
    </p:spTree>
    <p:extLst>
      <p:ext uri="{BB962C8B-B14F-4D97-AF65-F5344CB8AC3E}">
        <p14:creationId xmlns:p14="http://schemas.microsoft.com/office/powerpoint/2010/main" xmlns="" val="25064734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5"/>
          <p:cNvPicPr>
            <a:picLocks noChangeAspect="1" noChangeArrowheads="1"/>
          </p:cNvPicPr>
          <p:nvPr/>
        </p:nvPicPr>
        <p:blipFill>
          <a:blip r:embed="rId2" cstate="print"/>
          <a:srcRect l="1772" t="20721" r="1958" b="14616"/>
          <a:stretch>
            <a:fillRect/>
          </a:stretch>
        </p:blipFill>
        <p:spPr bwMode="auto">
          <a:xfrm>
            <a:off x="73951" y="836712"/>
            <a:ext cx="9773576" cy="5832648"/>
          </a:xfrm>
          <a:prstGeom prst="rect">
            <a:avLst/>
          </a:prstGeom>
          <a:noFill/>
          <a:ln w="9525">
            <a:noFill/>
            <a:miter lim="800000"/>
            <a:headEnd/>
            <a:tailEnd/>
          </a:ln>
        </p:spPr>
      </p:pic>
      <p:sp>
        <p:nvSpPr>
          <p:cNvPr id="32771" name="TextBox 2"/>
          <p:cNvSpPr txBox="1">
            <a:spLocks noChangeArrowheads="1"/>
          </p:cNvSpPr>
          <p:nvPr/>
        </p:nvSpPr>
        <p:spPr bwMode="auto">
          <a:xfrm>
            <a:off x="0" y="-117395"/>
            <a:ext cx="9906000" cy="954107"/>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en-US" sz="3200" dirty="0"/>
              <a:t>STRUKTUR </a:t>
            </a:r>
            <a:r>
              <a:rPr lang="en-US" sz="3200" dirty="0">
                <a:solidFill>
                  <a:schemeClr val="accent6">
                    <a:lumMod val="75000"/>
                  </a:schemeClr>
                </a:solidFill>
              </a:rPr>
              <a:t>KURIKULUM SMA </a:t>
            </a:r>
          </a:p>
          <a:p>
            <a:r>
              <a:rPr lang="en-US" sz="1600" dirty="0" err="1"/>
              <a:t>Berdasarkan</a:t>
            </a:r>
            <a:r>
              <a:rPr lang="en-US" sz="1600" dirty="0"/>
              <a:t> </a:t>
            </a:r>
            <a:r>
              <a:rPr lang="en-US" sz="1600" dirty="0" err="1"/>
              <a:t>Permendiknas</a:t>
            </a:r>
            <a:r>
              <a:rPr lang="en-US" sz="1600" dirty="0"/>
              <a:t> No. 22 </a:t>
            </a:r>
            <a:r>
              <a:rPr lang="en-US" sz="1600" dirty="0" err="1"/>
              <a:t>Thn</a:t>
            </a:r>
            <a:r>
              <a:rPr lang="en-US" sz="1600" dirty="0"/>
              <a:t>. 2006 </a:t>
            </a:r>
            <a:r>
              <a:rPr lang="en-US" sz="1600" dirty="0" err="1"/>
              <a:t>tentang</a:t>
            </a:r>
            <a:r>
              <a:rPr lang="en-US" sz="1600" dirty="0"/>
              <a:t> </a:t>
            </a:r>
            <a:r>
              <a:rPr lang="en-US" sz="1600" dirty="0" err="1"/>
              <a:t>Standar</a:t>
            </a:r>
            <a:r>
              <a:rPr lang="en-US" sz="1600" dirty="0"/>
              <a:t> Isi</a:t>
            </a:r>
          </a:p>
        </p:txBody>
      </p:sp>
      <p:cxnSp>
        <p:nvCxnSpPr>
          <p:cNvPr id="5" name="Straight Connector 4"/>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47</a:t>
            </a:fld>
            <a:endParaRPr lang="id-ID"/>
          </a:p>
        </p:txBody>
      </p:sp>
    </p:spTree>
    <p:extLst>
      <p:ext uri="{BB962C8B-B14F-4D97-AF65-F5344CB8AC3E}">
        <p14:creationId xmlns:p14="http://schemas.microsoft.com/office/powerpoint/2010/main" xmlns="" val="31314362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8464" y="728816"/>
          <a:ext cx="9649072" cy="6065520"/>
        </p:xfrm>
        <a:graphic>
          <a:graphicData uri="http://schemas.openxmlformats.org/drawingml/2006/table">
            <a:tbl>
              <a:tblPr firstRow="1" bandRow="1">
                <a:tableStyleId>{5C22544A-7EE6-4342-B048-85BDC9FD1C3A}</a:tableStyleId>
              </a:tblPr>
              <a:tblGrid>
                <a:gridCol w="576064"/>
                <a:gridCol w="9073008"/>
              </a:tblGrid>
              <a:tr h="370840">
                <a:tc>
                  <a:txBody>
                    <a:bodyPr/>
                    <a:lstStyle/>
                    <a:p>
                      <a:pPr algn="ctr"/>
                      <a:r>
                        <a:rPr lang="id-ID" sz="2400" dirty="0" smtClean="0">
                          <a:solidFill>
                            <a:schemeClr val="bg1"/>
                          </a:solidFill>
                        </a:rPr>
                        <a:t>No</a:t>
                      </a:r>
                      <a:endParaRPr lang="id-ID" sz="2400" dirty="0">
                        <a:solidFill>
                          <a:schemeClr val="bg1"/>
                        </a:solidFill>
                      </a:endParaRPr>
                    </a:p>
                  </a:txBody>
                  <a:tcPr/>
                </a:tc>
                <a:tc>
                  <a:txBody>
                    <a:bodyPr/>
                    <a:lstStyle/>
                    <a:p>
                      <a:pPr algn="ctr"/>
                      <a:r>
                        <a:rPr lang="id-ID" sz="2400" dirty="0" smtClean="0">
                          <a:solidFill>
                            <a:schemeClr val="bg1"/>
                          </a:solidFill>
                        </a:rPr>
                        <a:t>Komponen</a:t>
                      </a:r>
                      <a:r>
                        <a:rPr lang="id-ID" sz="2400" baseline="0" dirty="0" smtClean="0">
                          <a:solidFill>
                            <a:schemeClr val="bg1"/>
                          </a:solidFill>
                        </a:rPr>
                        <a:t> Rancangan</a:t>
                      </a:r>
                      <a:endParaRPr lang="id-ID" sz="2400" dirty="0">
                        <a:solidFill>
                          <a:schemeClr val="bg1"/>
                        </a:solidFill>
                      </a:endParaRPr>
                    </a:p>
                  </a:txBody>
                  <a:tcPr/>
                </a:tc>
              </a:tr>
              <a:tr h="370840">
                <a:tc>
                  <a:txBody>
                    <a:bodyPr/>
                    <a:lstStyle/>
                    <a:p>
                      <a:r>
                        <a:rPr lang="id-ID" sz="2000" b="0" dirty="0" smtClean="0">
                          <a:solidFill>
                            <a:schemeClr val="tx1"/>
                          </a:solidFill>
                        </a:rPr>
                        <a:t>1</a:t>
                      </a:r>
                      <a:endParaRPr lang="id-ID" sz="2000" b="0" dirty="0">
                        <a:solidFill>
                          <a:schemeClr val="tx1"/>
                        </a:solidFill>
                      </a:endParaRPr>
                    </a:p>
                  </a:txBody>
                  <a:tcPr/>
                </a:tc>
                <a:tc>
                  <a:txBody>
                    <a:bodyPr/>
                    <a:lstStyle/>
                    <a:p>
                      <a:r>
                        <a:rPr lang="id-ID" sz="2000" dirty="0" smtClean="0"/>
                        <a:t>Apakah masih perlu penjurusan di SMA mengingat: </a:t>
                      </a:r>
                    </a:p>
                    <a:p>
                      <a:pPr marL="273050" lvl="1" indent="-273050">
                        <a:buFontTx/>
                        <a:buChar char="-"/>
                      </a:pPr>
                      <a:r>
                        <a:rPr lang="id-ID" sz="2000" dirty="0" smtClean="0"/>
                        <a:t>Sudah tidak ada lagi negara yang menganut sistem penjurusan di SMA</a:t>
                      </a:r>
                    </a:p>
                    <a:p>
                      <a:pPr marL="273050" lvl="1" indent="-273050">
                        <a:buFontTx/>
                        <a:buChar char="-"/>
                      </a:pPr>
                      <a:r>
                        <a:rPr lang="id-ID" sz="2000" dirty="0" smtClean="0"/>
                        <a:t>Kesulitan dalam penyetaraan ijazah</a:t>
                      </a:r>
                    </a:p>
                    <a:p>
                      <a:pPr marL="273050" lvl="1" indent="-273050">
                        <a:buFontTx/>
                        <a:buChar char="-"/>
                      </a:pPr>
                      <a:r>
                        <a:rPr lang="id-ID" sz="2000" dirty="0" smtClean="0"/>
                        <a:t>Dapat melanjutkan ke semua jurusan di perguruan tinggi</a:t>
                      </a:r>
                    </a:p>
                  </a:txBody>
                  <a:tcPr/>
                </a:tc>
              </a:tr>
              <a:tr h="370840">
                <a:tc>
                  <a:txBody>
                    <a:bodyPr/>
                    <a:lstStyle/>
                    <a:p>
                      <a:r>
                        <a:rPr lang="id-ID" sz="2000" b="0" dirty="0" smtClean="0">
                          <a:solidFill>
                            <a:schemeClr val="tx1"/>
                          </a:solidFill>
                        </a:rPr>
                        <a:t>2</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Tanpa penjurusan akan menyebabkan mata pelajaran menjadi terlalu banyak seperti pada SMA Kelas X saat ini, sehingga diperlukan mata pelajaran pilihan dan mata pelajaran wajib</a:t>
                      </a:r>
                    </a:p>
                  </a:txBody>
                  <a:tcPr/>
                </a:tc>
              </a:tr>
              <a:tr h="370840">
                <a:tc>
                  <a:txBody>
                    <a:bodyPr/>
                    <a:lstStyle/>
                    <a:p>
                      <a:r>
                        <a:rPr lang="id-ID" sz="2000" b="0" dirty="0" smtClean="0">
                          <a:solidFill>
                            <a:schemeClr val="tx1"/>
                          </a:solidFill>
                        </a:rPr>
                        <a:t>3</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Perlunya memberi kesempatan bagi mereka yang memiliki kecerdasan diatas rata-rata untuk menyelesaikan lebih cepat atau belajar lebih banyak melalui mata pelajaran pilihan</a:t>
                      </a:r>
                    </a:p>
                  </a:txBody>
                  <a:tcPr/>
                </a:tc>
              </a:tr>
              <a:tr h="370840">
                <a:tc>
                  <a:txBody>
                    <a:bodyPr/>
                    <a:lstStyle/>
                    <a:p>
                      <a:r>
                        <a:rPr lang="id-ID" sz="2000" b="0" dirty="0" smtClean="0">
                          <a:solidFill>
                            <a:schemeClr val="tx1"/>
                          </a:solidFill>
                        </a:rPr>
                        <a:t>5</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Perlunya ujian nasional yang lebih fleksibel [dapat diambil di kelas XI]</a:t>
                      </a:r>
                    </a:p>
                  </a:txBody>
                  <a:tcPr/>
                </a:tc>
              </a:tr>
              <a:tr h="370840">
                <a:tc>
                  <a:txBody>
                    <a:bodyPr/>
                    <a:lstStyle/>
                    <a:p>
                      <a:r>
                        <a:rPr lang="id-ID" sz="2000" b="0" dirty="0" smtClean="0">
                          <a:solidFill>
                            <a:schemeClr val="tx1"/>
                          </a:solidFill>
                        </a:rPr>
                        <a:t>6</a:t>
                      </a:r>
                      <a:endParaRPr lang="id-ID" sz="20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Perlunya integrasi vertikal dengan perguruan tinggi</a:t>
                      </a:r>
                    </a:p>
                  </a:txBody>
                  <a:tcPr/>
                </a:tc>
              </a:tr>
              <a:tr h="370840">
                <a:tc>
                  <a:txBody>
                    <a:bodyPr/>
                    <a:lstStyle/>
                    <a:p>
                      <a:r>
                        <a:rPr lang="id-ID" sz="2000" b="0" dirty="0" smtClean="0">
                          <a:solidFill>
                            <a:schemeClr val="tx1"/>
                          </a:solidFill>
                        </a:rPr>
                        <a:t>7</a:t>
                      </a:r>
                      <a:endParaRPr lang="id-ID" sz="2000" b="0" dirty="0">
                        <a:solidFill>
                          <a:schemeClr val="tx1"/>
                        </a:solidFill>
                      </a:endParaRPr>
                    </a:p>
                  </a:txBody>
                  <a:tcPr/>
                </a:tc>
                <a:tc>
                  <a:txBody>
                    <a:bodyPr/>
                    <a:lstStyle/>
                    <a:p>
                      <a:r>
                        <a:rPr lang="id-ID" sz="2000" dirty="0" smtClean="0"/>
                        <a:t>Perlunya memperkuat pelajaran bahasa Indonesia, termasuk sastra, terutama menulis dan membaca dengan cepat dan paham</a:t>
                      </a:r>
                    </a:p>
                  </a:txBody>
                  <a:tcPr/>
                </a:tc>
              </a:tr>
              <a:tr h="370840">
                <a:tc>
                  <a:txBody>
                    <a:bodyPr/>
                    <a:lstStyle/>
                    <a:p>
                      <a:r>
                        <a:rPr lang="id-ID" sz="2000" b="0" dirty="0" smtClean="0">
                          <a:solidFill>
                            <a:schemeClr val="tx1"/>
                          </a:solidFill>
                        </a:rPr>
                        <a:t>8</a:t>
                      </a:r>
                      <a:endParaRPr lang="id-ID" sz="2000" b="0" dirty="0">
                        <a:solidFill>
                          <a:schemeClr val="tx1"/>
                        </a:solidFill>
                      </a:endParaRPr>
                    </a:p>
                  </a:txBody>
                  <a:tcPr/>
                </a:tc>
                <a:tc>
                  <a:txBody>
                    <a:bodyPr/>
                    <a:lstStyle/>
                    <a:p>
                      <a:r>
                        <a:rPr lang="id-ID" sz="2000" dirty="0" smtClean="0"/>
                        <a:t>Perlunya meningkatkan tingkat abstraksi mata pelajaran matematika</a:t>
                      </a:r>
                    </a:p>
                  </a:txBody>
                  <a:tcPr/>
                </a:tc>
              </a:tr>
              <a:tr h="370840">
                <a:tc>
                  <a:txBody>
                    <a:bodyPr/>
                    <a:lstStyle/>
                    <a:p>
                      <a:r>
                        <a:rPr lang="id-ID" sz="2000" b="0" dirty="0" smtClean="0">
                          <a:solidFill>
                            <a:schemeClr val="tx1"/>
                          </a:solidFill>
                        </a:rPr>
                        <a:t>9</a:t>
                      </a:r>
                      <a:endParaRPr lang="id-ID" sz="2000" b="0" dirty="0">
                        <a:solidFill>
                          <a:schemeClr val="tx1"/>
                        </a:solidFill>
                      </a:endParaRPr>
                    </a:p>
                  </a:txBody>
                  <a:tcPr/>
                </a:tc>
                <a:tc>
                  <a:txBody>
                    <a:bodyPr/>
                    <a:lstStyle/>
                    <a:p>
                      <a:r>
                        <a:rPr lang="id-ID" sz="2000" dirty="0" smtClean="0"/>
                        <a:t>Perlunya membentuk kultur sekolah yang kondusif</a:t>
                      </a: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48</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Isu Terkait Rancangan Struktur </a:t>
            </a:r>
            <a:r>
              <a:rPr lang="id-ID" dirty="0" smtClean="0">
                <a:solidFill>
                  <a:schemeClr val="accent6">
                    <a:lumMod val="75000"/>
                  </a:schemeClr>
                </a:solidFill>
              </a:rPr>
              <a:t>Kurikulum SMA</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763572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8464" y="681816"/>
          <a:ext cx="9649072" cy="6131560"/>
        </p:xfrm>
        <a:graphic>
          <a:graphicData uri="http://schemas.openxmlformats.org/drawingml/2006/table">
            <a:tbl>
              <a:tblPr firstRow="1" bandRow="1">
                <a:tableStyleId>{5C22544A-7EE6-4342-B048-85BDC9FD1C3A}</a:tableStyleId>
              </a:tblPr>
              <a:tblGrid>
                <a:gridCol w="504055"/>
                <a:gridCol w="1368153"/>
                <a:gridCol w="3888432"/>
                <a:gridCol w="3888432"/>
              </a:tblGrid>
              <a:tr h="370840">
                <a:tc>
                  <a:txBody>
                    <a:bodyPr/>
                    <a:lstStyle/>
                    <a:p>
                      <a:r>
                        <a:rPr lang="id-ID" dirty="0" smtClean="0"/>
                        <a:t>No</a:t>
                      </a:r>
                      <a:endParaRPr lang="id-ID" dirty="0"/>
                    </a:p>
                  </a:txBody>
                  <a:tcPr/>
                </a:tc>
                <a:tc>
                  <a:txBody>
                    <a:bodyPr/>
                    <a:lstStyle/>
                    <a:p>
                      <a:r>
                        <a:rPr lang="id-ID" dirty="0" smtClean="0"/>
                        <a:t>Alternatif</a:t>
                      </a:r>
                      <a:endParaRPr lang="id-ID" dirty="0"/>
                    </a:p>
                  </a:txBody>
                  <a:tcPr/>
                </a:tc>
                <a:tc>
                  <a:txBody>
                    <a:bodyPr/>
                    <a:lstStyle/>
                    <a:p>
                      <a:r>
                        <a:rPr lang="id-ID" dirty="0" smtClean="0"/>
                        <a:t>Kelebihan</a:t>
                      </a:r>
                      <a:endParaRPr lang="id-ID" dirty="0"/>
                    </a:p>
                  </a:txBody>
                  <a:tcPr/>
                </a:tc>
                <a:tc>
                  <a:txBody>
                    <a:bodyPr/>
                    <a:lstStyle/>
                    <a:p>
                      <a:r>
                        <a:rPr lang="id-ID" dirty="0" smtClean="0"/>
                        <a:t>Kekurangan</a:t>
                      </a:r>
                      <a:endParaRPr lang="id-ID" dirty="0"/>
                    </a:p>
                  </a:txBody>
                  <a:tcPr/>
                </a:tc>
              </a:tr>
              <a:tr h="370840">
                <a:tc>
                  <a:txBody>
                    <a:bodyPr/>
                    <a:lstStyle/>
                    <a:p>
                      <a:r>
                        <a:rPr lang="id-ID" dirty="0" smtClean="0">
                          <a:latin typeface="+mj-lt"/>
                        </a:rPr>
                        <a:t>1</a:t>
                      </a:r>
                      <a:endParaRPr lang="id-ID" dirty="0">
                        <a:latin typeface="+mj-lt"/>
                      </a:endParaRPr>
                    </a:p>
                  </a:txBody>
                  <a:tcPr/>
                </a:tc>
                <a:tc>
                  <a:txBody>
                    <a:bodyPr/>
                    <a:lstStyle/>
                    <a:p>
                      <a:r>
                        <a:rPr lang="id-ID" dirty="0" smtClean="0">
                          <a:latin typeface="+mj-lt"/>
                        </a:rPr>
                        <a:t>Penjurusan Mulai Kelas X</a:t>
                      </a:r>
                      <a:endParaRPr lang="id-ID" dirty="0">
                        <a:latin typeface="+mj-lt"/>
                      </a:endParaRPr>
                    </a:p>
                  </a:txBody>
                  <a:tcPr/>
                </a:tc>
                <a:tc>
                  <a:txBody>
                    <a:bodyPr/>
                    <a:lstStyle/>
                    <a:p>
                      <a:pPr marL="285750" indent="-285750">
                        <a:buFont typeface="Arial" pitchFamily="34" charset="0"/>
                        <a:buChar char="•"/>
                      </a:pPr>
                      <a:r>
                        <a:rPr lang="id-ID" sz="1800" dirty="0" smtClean="0">
                          <a:latin typeface="+mj-lt"/>
                        </a:rPr>
                        <a:t>Ada pengurangan pelajaran di Kelas X yang  dianggap memberatkan</a:t>
                      </a:r>
                    </a:p>
                    <a:p>
                      <a:pPr marL="285750" indent="-285750">
                        <a:buFont typeface="Arial" pitchFamily="34" charset="0"/>
                        <a:buChar char="•"/>
                      </a:pPr>
                      <a:r>
                        <a:rPr lang="id-ID" sz="1800" dirty="0" smtClean="0">
                          <a:latin typeface="+mj-lt"/>
                        </a:rPr>
                        <a:t>Implementasi mudah karena tidak banyak berbeda dengan yang ada</a:t>
                      </a:r>
                    </a:p>
                    <a:p>
                      <a:pPr marL="285750" indent="-285750">
                        <a:buFont typeface="Arial" pitchFamily="34" charset="0"/>
                        <a:buChar char="•"/>
                      </a:pPr>
                      <a:r>
                        <a:rPr lang="id-ID" sz="1800" dirty="0" smtClean="0">
                          <a:latin typeface="+mj-lt"/>
                        </a:rPr>
                        <a:t>Peserta</a:t>
                      </a:r>
                      <a:r>
                        <a:rPr lang="id-ID" sz="1800" baseline="0" dirty="0" smtClean="0">
                          <a:latin typeface="+mj-lt"/>
                        </a:rPr>
                        <a:t> didik dapat berkonsentrasi penuh mempelajari bidang tertentu</a:t>
                      </a:r>
                      <a:endParaRPr lang="id-ID" dirty="0">
                        <a:latin typeface="+mj-lt"/>
                      </a:endParaRPr>
                    </a:p>
                  </a:txBody>
                  <a:tcPr/>
                </a:tc>
                <a:tc>
                  <a:txBody>
                    <a:bodyPr/>
                    <a:lstStyle/>
                    <a:p>
                      <a:pPr marL="285750" indent="-285750">
                        <a:buFont typeface="Arial" pitchFamily="34" charset="0"/>
                        <a:buChar char="•"/>
                      </a:pPr>
                      <a:r>
                        <a:rPr lang="en-US" sz="1800" dirty="0" err="1" smtClean="0">
                          <a:latin typeface="+mj-lt"/>
                        </a:rPr>
                        <a:t>Peminatan</a:t>
                      </a:r>
                      <a:r>
                        <a:rPr lang="en-US" sz="1800" dirty="0" smtClean="0">
                          <a:latin typeface="+mj-lt"/>
                        </a:rPr>
                        <a:t> </a:t>
                      </a:r>
                      <a:r>
                        <a:rPr lang="en-US" sz="1800" dirty="0" err="1" smtClean="0">
                          <a:latin typeface="+mj-lt"/>
                        </a:rPr>
                        <a:t>ditetapkan</a:t>
                      </a:r>
                      <a:r>
                        <a:rPr lang="en-US" sz="1800" dirty="0" smtClean="0">
                          <a:latin typeface="+mj-lt"/>
                        </a:rPr>
                        <a:t> </a:t>
                      </a:r>
                      <a:r>
                        <a:rPr lang="en-US" sz="1800" dirty="0" err="1" smtClean="0">
                          <a:latin typeface="+mj-lt"/>
                        </a:rPr>
                        <a:t>berdasarkan</a:t>
                      </a:r>
                      <a:r>
                        <a:rPr lang="en-US" sz="1800" dirty="0" smtClean="0">
                          <a:latin typeface="+mj-lt"/>
                        </a:rPr>
                        <a:t> </a:t>
                      </a:r>
                      <a:r>
                        <a:rPr lang="en-US" sz="1800" dirty="0" err="1" smtClean="0">
                          <a:latin typeface="+mj-lt"/>
                        </a:rPr>
                        <a:t>hasil</a:t>
                      </a:r>
                      <a:r>
                        <a:rPr lang="en-US" sz="1800" dirty="0" smtClean="0">
                          <a:latin typeface="+mj-lt"/>
                        </a:rPr>
                        <a:t> </a:t>
                      </a:r>
                      <a:r>
                        <a:rPr lang="en-US" sz="1800" dirty="0" err="1" smtClean="0">
                          <a:latin typeface="+mj-lt"/>
                        </a:rPr>
                        <a:t>belajar</a:t>
                      </a:r>
                      <a:r>
                        <a:rPr lang="en-US" sz="1800" dirty="0" smtClean="0">
                          <a:latin typeface="+mj-lt"/>
                        </a:rPr>
                        <a:t> </a:t>
                      </a:r>
                      <a:r>
                        <a:rPr lang="en-US" sz="1800" dirty="0" err="1" smtClean="0">
                          <a:latin typeface="+mj-lt"/>
                        </a:rPr>
                        <a:t>sebelumnya</a:t>
                      </a:r>
                      <a:r>
                        <a:rPr lang="en-US" sz="1800" dirty="0" smtClean="0">
                          <a:latin typeface="+mj-lt"/>
                        </a:rPr>
                        <a:t> (</a:t>
                      </a:r>
                      <a:r>
                        <a:rPr lang="en-US" sz="1800" dirty="0" err="1" smtClean="0">
                          <a:latin typeface="+mj-lt"/>
                        </a:rPr>
                        <a:t>Rapor</a:t>
                      </a:r>
                      <a:r>
                        <a:rPr lang="id-ID" sz="1800" dirty="0" smtClean="0">
                          <a:latin typeface="+mj-lt"/>
                        </a:rPr>
                        <a:t>/UN</a:t>
                      </a:r>
                      <a:r>
                        <a:rPr lang="en-US" sz="1800" dirty="0" smtClean="0">
                          <a:latin typeface="+mj-lt"/>
                        </a:rPr>
                        <a:t> SMP, </a:t>
                      </a:r>
                      <a:r>
                        <a:rPr lang="en-US" sz="1800" dirty="0" err="1" smtClean="0">
                          <a:latin typeface="+mj-lt"/>
                        </a:rPr>
                        <a:t>Tes</a:t>
                      </a:r>
                      <a:r>
                        <a:rPr lang="en-US" sz="1800" dirty="0" smtClean="0">
                          <a:latin typeface="+mj-lt"/>
                        </a:rPr>
                        <a:t> </a:t>
                      </a:r>
                      <a:r>
                        <a:rPr lang="en-US" sz="1800" dirty="0" err="1" smtClean="0">
                          <a:latin typeface="+mj-lt"/>
                        </a:rPr>
                        <a:t>Penempatan</a:t>
                      </a:r>
                      <a:r>
                        <a:rPr lang="id-ID" sz="1800" dirty="0" smtClean="0">
                          <a:latin typeface="+mj-lt"/>
                        </a:rPr>
                        <a:t>/ Tes Bakat</a:t>
                      </a:r>
                      <a:r>
                        <a:rPr lang="en-US" sz="1800" dirty="0" smtClean="0">
                          <a:latin typeface="+mj-lt"/>
                        </a:rPr>
                        <a:t>)</a:t>
                      </a:r>
                      <a:endParaRPr lang="id-ID" sz="1800" dirty="0" smtClean="0">
                        <a:latin typeface="+mj-lt"/>
                      </a:endParaRPr>
                    </a:p>
                    <a:p>
                      <a:pPr marL="285750" indent="-285750">
                        <a:buFont typeface="Arial" pitchFamily="34" charset="0"/>
                        <a:buChar char="•"/>
                      </a:pPr>
                      <a:r>
                        <a:rPr lang="id-ID" sz="1800" dirty="0" smtClean="0">
                          <a:solidFill>
                            <a:schemeClr val="tx1"/>
                          </a:solidFill>
                          <a:latin typeface="+mj-lt"/>
                        </a:rPr>
                        <a:t>M</a:t>
                      </a:r>
                      <a:r>
                        <a:rPr lang="en-US" sz="1800" dirty="0" err="1" smtClean="0">
                          <a:solidFill>
                            <a:schemeClr val="tx1"/>
                          </a:solidFill>
                          <a:latin typeface="+mj-lt"/>
                        </a:rPr>
                        <a:t>enimbulkan</a:t>
                      </a:r>
                      <a:r>
                        <a:rPr lang="en-US" sz="1800" dirty="0" smtClean="0">
                          <a:solidFill>
                            <a:schemeClr val="tx1"/>
                          </a:solidFill>
                          <a:latin typeface="+mj-lt"/>
                        </a:rPr>
                        <a:t> stigma</a:t>
                      </a:r>
                      <a:r>
                        <a:rPr lang="id-ID" sz="1800" dirty="0" smtClean="0">
                          <a:solidFill>
                            <a:schemeClr val="tx1"/>
                          </a:solidFill>
                          <a:latin typeface="+mj-lt"/>
                        </a:rPr>
                        <a:t> jurusan</a:t>
                      </a:r>
                      <a:r>
                        <a:rPr lang="id-ID" sz="1800" baseline="0" dirty="0" smtClean="0">
                          <a:solidFill>
                            <a:schemeClr val="tx1"/>
                          </a:solidFill>
                          <a:latin typeface="+mj-lt"/>
                        </a:rPr>
                        <a:t> tertentu lebih unggul</a:t>
                      </a:r>
                    </a:p>
                    <a:p>
                      <a:pPr marL="285750" indent="-285750">
                        <a:buFont typeface="Arial" pitchFamily="34" charset="0"/>
                        <a:buChar char="•"/>
                      </a:pPr>
                      <a:r>
                        <a:rPr lang="id-ID" sz="1800" baseline="0" dirty="0" smtClean="0">
                          <a:solidFill>
                            <a:schemeClr val="tx1"/>
                          </a:solidFill>
                          <a:latin typeface="+mj-lt"/>
                        </a:rPr>
                        <a:t>Masih ada Penjurusan yang sudah tidak ada padanannya di dunia</a:t>
                      </a:r>
                      <a:endParaRPr lang="id-ID" sz="1800" dirty="0" smtClean="0">
                        <a:solidFill>
                          <a:schemeClr val="tx1"/>
                        </a:solidFill>
                        <a:latin typeface="+mj-lt"/>
                      </a:endParaRPr>
                    </a:p>
                  </a:txBody>
                  <a:tcPr/>
                </a:tc>
              </a:tr>
              <a:tr h="370840">
                <a:tc>
                  <a:txBody>
                    <a:bodyPr/>
                    <a:lstStyle/>
                    <a:p>
                      <a:r>
                        <a:rPr lang="id-ID" dirty="0" smtClean="0">
                          <a:latin typeface="+mj-lt"/>
                        </a:rPr>
                        <a:t>2</a:t>
                      </a:r>
                      <a:endParaRPr lang="id-ID" dirty="0">
                        <a:latin typeface="+mj-lt"/>
                      </a:endParaRPr>
                    </a:p>
                  </a:txBody>
                  <a:tcPr/>
                </a:tc>
                <a:tc>
                  <a:txBody>
                    <a:bodyPr/>
                    <a:lstStyle/>
                    <a:p>
                      <a:r>
                        <a:rPr lang="id-ID" dirty="0" smtClean="0">
                          <a:latin typeface="+mj-lt"/>
                        </a:rPr>
                        <a:t>Berdasarkan Minat</a:t>
                      </a:r>
                      <a:r>
                        <a:rPr lang="id-ID" baseline="0" dirty="0" smtClean="0">
                          <a:latin typeface="+mj-lt"/>
                        </a:rPr>
                        <a:t> pada Pendidikan Lanjutan</a:t>
                      </a:r>
                      <a:endParaRPr lang="id-ID" dirty="0">
                        <a:latin typeface="+mj-lt"/>
                      </a:endParaRPr>
                    </a:p>
                  </a:txBody>
                  <a:tcPr/>
                </a:tc>
                <a:tc>
                  <a:txBody>
                    <a:bodyPr/>
                    <a:lstStyle/>
                    <a:p>
                      <a:pPr marL="285750" indent="-285750">
                        <a:buFont typeface="Arial" pitchFamily="34" charset="0"/>
                        <a:buChar char="•"/>
                        <a:defRPr/>
                      </a:pPr>
                      <a:r>
                        <a:rPr lang="en-US" dirty="0" err="1" smtClean="0">
                          <a:latin typeface="+mj-lt"/>
                          <a:cs typeface="Arial" pitchFamily="34" charset="0"/>
                        </a:rPr>
                        <a:t>Pemilihan</a:t>
                      </a:r>
                      <a:r>
                        <a:rPr lang="en-US" dirty="0" smtClean="0">
                          <a:latin typeface="+mj-lt"/>
                          <a:cs typeface="Arial" pitchFamily="34" charset="0"/>
                        </a:rPr>
                        <a:t> </a:t>
                      </a:r>
                      <a:r>
                        <a:rPr lang="en-US" dirty="0" err="1" smtClean="0">
                          <a:latin typeface="+mj-lt"/>
                          <a:cs typeface="Arial" pitchFamily="34" charset="0"/>
                        </a:rPr>
                        <a:t>mata</a:t>
                      </a:r>
                      <a:r>
                        <a:rPr lang="en-US" dirty="0" smtClean="0">
                          <a:latin typeface="+mj-lt"/>
                          <a:cs typeface="Arial" pitchFamily="34" charset="0"/>
                        </a:rPr>
                        <a:t> </a:t>
                      </a:r>
                      <a:r>
                        <a:rPr lang="en-US" dirty="0" err="1" smtClean="0">
                          <a:latin typeface="+mj-lt"/>
                          <a:cs typeface="Arial" pitchFamily="34" charset="0"/>
                        </a:rPr>
                        <a:t>pelajaran</a:t>
                      </a:r>
                      <a:r>
                        <a:rPr lang="en-US" dirty="0" smtClean="0">
                          <a:latin typeface="+mj-lt"/>
                          <a:cs typeface="Arial" pitchFamily="34" charset="0"/>
                        </a:rPr>
                        <a:t> </a:t>
                      </a:r>
                      <a:r>
                        <a:rPr lang="en-US" dirty="0" err="1" smtClean="0">
                          <a:latin typeface="+mj-lt"/>
                          <a:cs typeface="Arial" pitchFamily="34" charset="0"/>
                        </a:rPr>
                        <a:t>berdasarkan</a:t>
                      </a:r>
                      <a:r>
                        <a:rPr lang="en-US" dirty="0" smtClean="0">
                          <a:latin typeface="+mj-lt"/>
                          <a:cs typeface="Arial" pitchFamily="34" charset="0"/>
                        </a:rPr>
                        <a:t> </a:t>
                      </a:r>
                      <a:r>
                        <a:rPr lang="en-US" dirty="0" err="1" smtClean="0">
                          <a:latin typeface="+mj-lt"/>
                          <a:cs typeface="Arial" pitchFamily="34" charset="0"/>
                        </a:rPr>
                        <a:t>minat</a:t>
                      </a:r>
                      <a:r>
                        <a:rPr lang="en-US" dirty="0" smtClean="0">
                          <a:latin typeface="+mj-lt"/>
                          <a:cs typeface="Arial" pitchFamily="34" charset="0"/>
                        </a:rPr>
                        <a:t> </a:t>
                      </a:r>
                      <a:r>
                        <a:rPr lang="en-US" dirty="0" err="1" smtClean="0">
                          <a:latin typeface="+mj-lt"/>
                          <a:cs typeface="Arial" pitchFamily="34" charset="0"/>
                        </a:rPr>
                        <a:t>ke</a:t>
                      </a:r>
                      <a:r>
                        <a:rPr lang="en-US" dirty="0" smtClean="0">
                          <a:latin typeface="+mj-lt"/>
                          <a:cs typeface="Arial" pitchFamily="34" charset="0"/>
                        </a:rPr>
                        <a:t> </a:t>
                      </a:r>
                      <a:r>
                        <a:rPr lang="en-US" dirty="0" err="1" smtClean="0">
                          <a:latin typeface="+mj-lt"/>
                          <a:cs typeface="Arial" pitchFamily="34" charset="0"/>
                        </a:rPr>
                        <a:t>pendidikan</a:t>
                      </a:r>
                      <a:r>
                        <a:rPr lang="en-US" dirty="0" smtClean="0">
                          <a:latin typeface="+mj-lt"/>
                          <a:cs typeface="Arial" pitchFamily="34" charset="0"/>
                        </a:rPr>
                        <a:t> </a:t>
                      </a:r>
                      <a:r>
                        <a:rPr lang="en-US" dirty="0" err="1" smtClean="0">
                          <a:latin typeface="+mj-lt"/>
                          <a:cs typeface="Arial" pitchFamily="34" charset="0"/>
                        </a:rPr>
                        <a:t>lanjutan</a:t>
                      </a:r>
                      <a:endParaRPr lang="en-US" dirty="0" smtClean="0">
                        <a:latin typeface="+mj-lt"/>
                        <a:cs typeface="Arial" pitchFamily="34" charset="0"/>
                      </a:endParaRPr>
                    </a:p>
                    <a:p>
                      <a:pPr marL="285750" indent="-285750">
                        <a:buFont typeface="Arial" pitchFamily="34" charset="0"/>
                        <a:buChar char="•"/>
                        <a:defRPr/>
                      </a:pPr>
                      <a:r>
                        <a:rPr lang="en-US" dirty="0" err="1" smtClean="0">
                          <a:latin typeface="+mj-lt"/>
                          <a:cs typeface="Arial" pitchFamily="34" charset="0"/>
                        </a:rPr>
                        <a:t>Memungkinkan</a:t>
                      </a:r>
                      <a:r>
                        <a:rPr lang="en-US" dirty="0" smtClean="0">
                          <a:latin typeface="+mj-lt"/>
                          <a:cs typeface="Arial" pitchFamily="34" charset="0"/>
                        </a:rPr>
                        <a:t> </a:t>
                      </a:r>
                      <a:r>
                        <a:rPr lang="en-US" dirty="0" err="1" smtClean="0">
                          <a:latin typeface="+mj-lt"/>
                          <a:cs typeface="Arial" pitchFamily="34" charset="0"/>
                        </a:rPr>
                        <a:t>untuk</a:t>
                      </a:r>
                      <a:r>
                        <a:rPr lang="en-US" dirty="0" smtClean="0">
                          <a:latin typeface="+mj-lt"/>
                          <a:cs typeface="Arial" pitchFamily="34" charset="0"/>
                        </a:rPr>
                        <a:t> </a:t>
                      </a:r>
                      <a:r>
                        <a:rPr lang="en-US" dirty="0" err="1" smtClean="0">
                          <a:latin typeface="+mj-lt"/>
                          <a:cs typeface="Arial" pitchFamily="34" charset="0"/>
                        </a:rPr>
                        <a:t>memilih</a:t>
                      </a:r>
                      <a:r>
                        <a:rPr lang="en-US" dirty="0" smtClean="0">
                          <a:latin typeface="+mj-lt"/>
                          <a:cs typeface="Arial" pitchFamily="34" charset="0"/>
                        </a:rPr>
                        <a:t> </a:t>
                      </a:r>
                      <a:r>
                        <a:rPr lang="en-US" dirty="0" err="1" smtClean="0">
                          <a:latin typeface="+mj-lt"/>
                          <a:cs typeface="Arial" pitchFamily="34" charset="0"/>
                        </a:rPr>
                        <a:t>mata</a:t>
                      </a:r>
                      <a:r>
                        <a:rPr lang="en-US" dirty="0" smtClean="0">
                          <a:latin typeface="+mj-lt"/>
                          <a:cs typeface="Arial" pitchFamily="34" charset="0"/>
                        </a:rPr>
                        <a:t> </a:t>
                      </a:r>
                      <a:r>
                        <a:rPr lang="en-US" dirty="0" err="1" smtClean="0">
                          <a:latin typeface="+mj-lt"/>
                          <a:cs typeface="Arial" pitchFamily="34" charset="0"/>
                        </a:rPr>
                        <a:t>pelajaran</a:t>
                      </a:r>
                      <a:r>
                        <a:rPr lang="en-US" dirty="0" smtClean="0">
                          <a:latin typeface="+mj-lt"/>
                          <a:cs typeface="Arial" pitchFamily="34" charset="0"/>
                        </a:rPr>
                        <a:t> </a:t>
                      </a:r>
                      <a:r>
                        <a:rPr lang="id-ID" dirty="0" smtClean="0">
                          <a:latin typeface="+mj-lt"/>
                          <a:cs typeface="Arial" pitchFamily="34" charset="0"/>
                        </a:rPr>
                        <a:t>pada</a:t>
                      </a:r>
                      <a:r>
                        <a:rPr lang="id-ID" baseline="0" dirty="0" smtClean="0">
                          <a:latin typeface="+mj-lt"/>
                          <a:cs typeface="Arial" pitchFamily="34" charset="0"/>
                        </a:rPr>
                        <a:t> bidang yang berbeda</a:t>
                      </a:r>
                      <a:r>
                        <a:rPr lang="en-US" dirty="0" smtClean="0">
                          <a:latin typeface="+mj-lt"/>
                          <a:cs typeface="Arial" pitchFamily="34" charset="0"/>
                        </a:rPr>
                        <a:t> </a:t>
                      </a:r>
                      <a:endParaRPr lang="id-ID" dirty="0" smtClean="0">
                        <a:latin typeface="+mj-lt"/>
                        <a:cs typeface="Arial" pitchFamily="34" charset="0"/>
                      </a:endParaRPr>
                    </a:p>
                    <a:p>
                      <a:pPr marL="285750" indent="-285750">
                        <a:buFont typeface="Arial" pitchFamily="34" charset="0"/>
                        <a:buChar char="•"/>
                        <a:defRPr/>
                      </a:pPr>
                      <a:r>
                        <a:rPr lang="id-ID" dirty="0" smtClean="0">
                          <a:latin typeface="+mj-lt"/>
                          <a:cs typeface="Arial" pitchFamily="34" charset="0"/>
                        </a:rPr>
                        <a:t>Tidak harus mengambil mata pelajaran yang tidak disukai</a:t>
                      </a:r>
                      <a:endParaRPr lang="en-US" dirty="0" smtClean="0">
                        <a:latin typeface="+mj-lt"/>
                        <a:cs typeface="Arial" pitchFamily="34" charset="0"/>
                      </a:endParaRPr>
                    </a:p>
                  </a:txBody>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Perlunya membedakan mata pelajaran untuk persiapan ke perguruan tnggi dan untuk memenuhi rasa ingin tahu saja</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Memerlukan administrasi akademik yang baik </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Proses bimbingan harus efektif.</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cs typeface="Arial" pitchFamily="34" charset="0"/>
                        </a:rPr>
                        <a:t>Sistem UN harus diubah</a:t>
                      </a:r>
                    </a:p>
                  </a:txBody>
                  <a:tcPr/>
                </a:tc>
              </a:tr>
              <a:tr h="1335048">
                <a:tc>
                  <a:txBody>
                    <a:bodyPr/>
                    <a:lstStyle/>
                    <a:p>
                      <a:r>
                        <a:rPr lang="id-ID" dirty="0" smtClean="0">
                          <a:latin typeface="+mj-lt"/>
                        </a:rPr>
                        <a:t>3</a:t>
                      </a:r>
                      <a:endParaRPr lang="id-ID" dirty="0">
                        <a:latin typeface="+mj-lt"/>
                      </a:endParaRPr>
                    </a:p>
                  </a:txBody>
                  <a:tcPr/>
                </a:tc>
                <a:tc>
                  <a:txBody>
                    <a:bodyPr/>
                    <a:lstStyle/>
                    <a:p>
                      <a:r>
                        <a:rPr lang="id-ID" dirty="0" smtClean="0">
                          <a:latin typeface="+mj-lt"/>
                        </a:rPr>
                        <a:t>Non penjurusan (SKS)</a:t>
                      </a:r>
                      <a:endParaRPr lang="id-ID" dirty="0">
                        <a:latin typeface="+mj-lt"/>
                      </a:endParaRPr>
                    </a:p>
                  </a:txBody>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rPr>
                        <a:t>Siswa belajar mata pelajaran yang sesuai dengan minatnya </a:t>
                      </a:r>
                    </a:p>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rPr>
                        <a:t>Tersedia pilihan mata pelajaran untuk melanjutkan ke perguruan tinggi atau untuk sekedar ingin tahu </a:t>
                      </a:r>
                      <a:endParaRPr lang="en-US" dirty="0" smtClean="0">
                        <a:solidFill>
                          <a:schemeClr val="tx1"/>
                        </a:solidFill>
                        <a:latin typeface="+mj-lt"/>
                      </a:endParaRPr>
                    </a:p>
                  </a:txBody>
                  <a:tcPr/>
                </a:tc>
                <a:tc>
                  <a:txBody>
                    <a:bodyPr/>
                    <a:lstStyle/>
                    <a:p>
                      <a:pPr marL="273050" marR="0" indent="-273050" algn="l" defTabSz="914400" rtl="0" eaLnBrk="1" fontAlgn="auto" latinLnBrk="0" hangingPunct="1">
                        <a:lnSpc>
                          <a:spcPct val="100000"/>
                        </a:lnSpc>
                        <a:spcBef>
                          <a:spcPts val="0"/>
                        </a:spcBef>
                        <a:spcAft>
                          <a:spcPts val="0"/>
                        </a:spcAft>
                        <a:buClrTx/>
                        <a:buSzTx/>
                        <a:buFont typeface="Arial" pitchFamily="34" charset="0"/>
                        <a:buChar char="•"/>
                        <a:tabLst/>
                        <a:defRPr/>
                      </a:pPr>
                      <a:r>
                        <a:rPr lang="id-ID" dirty="0" smtClean="0">
                          <a:solidFill>
                            <a:schemeClr val="tx1"/>
                          </a:solidFill>
                          <a:latin typeface="+mj-lt"/>
                        </a:rPr>
                        <a:t>Idem diatas [tetapi lebih kompleks lagi]</a:t>
                      </a:r>
                      <a:endParaRPr lang="en-US" dirty="0" smtClean="0">
                        <a:solidFill>
                          <a:schemeClr val="tx1"/>
                        </a:solidFill>
                        <a:latin typeface="+mj-lt"/>
                      </a:endParaRPr>
                    </a:p>
                    <a:p>
                      <a:endParaRPr lang="id-ID" dirty="0">
                        <a:solidFill>
                          <a:schemeClr val="tx1"/>
                        </a:solidFill>
                        <a:latin typeface="+mj-lt"/>
                      </a:endParaRPr>
                    </a:p>
                  </a:txBody>
                  <a:tcPr/>
                </a:tc>
              </a:tr>
            </a:tbl>
          </a:graphicData>
        </a:graphic>
      </p:graphicFrame>
      <p:sp>
        <p:nvSpPr>
          <p:cNvPr id="4" name="Slide Number Placeholder 3"/>
          <p:cNvSpPr>
            <a:spLocks noGrp="1"/>
          </p:cNvSpPr>
          <p:nvPr>
            <p:ph type="sldNum" sz="quarter" idx="12"/>
          </p:nvPr>
        </p:nvSpPr>
        <p:spPr/>
        <p:txBody>
          <a:bodyPr/>
          <a:lstStyle/>
          <a:p>
            <a:fld id="{F9FDEDF1-2D69-4A24-90B2-688D088CE037}" type="slidenum">
              <a:rPr lang="id-ID" smtClean="0"/>
              <a:pPr/>
              <a:t>49</a:t>
            </a:fld>
            <a:endParaRPr lang="id-ID"/>
          </a:p>
        </p:txBody>
      </p:sp>
      <p:sp>
        <p:nvSpPr>
          <p:cNvPr id="6" name="TextBox 5"/>
          <p:cNvSpPr txBox="1">
            <a:spLocks noChangeArrowheads="1"/>
          </p:cNvSpPr>
          <p:nvPr/>
        </p:nvSpPr>
        <p:spPr bwMode="auto">
          <a:xfrm>
            <a:off x="-17195" y="44624"/>
            <a:ext cx="9923198" cy="523220"/>
          </a:xfrm>
          <a:prstGeom prst="rect">
            <a:avLst/>
          </a:prstGeom>
        </p:spPr>
        <p:txBody>
          <a:bodyPr vert="horz" lIns="91440" tIns="45720" rIns="91440" bIns="45720" rtlCol="0" anchor="ctr">
            <a:noAutofit/>
          </a:bodyPr>
          <a:lstStyle>
            <a:defPPr>
              <a:defRPr lang="id-ID"/>
            </a:defPPr>
            <a:lvl1pPr algn="ctr">
              <a:spcBef>
                <a:spcPct val="0"/>
              </a:spcBef>
              <a:buNone/>
              <a:defRPr sz="2800" b="1">
                <a:solidFill>
                  <a:schemeClr val="accent5">
                    <a:lumMod val="75000"/>
                  </a:schemeClr>
                </a:solidFill>
                <a:latin typeface="+mj-lt"/>
                <a:ea typeface="+mj-ea"/>
                <a:cs typeface="+mj-cs"/>
              </a:defRPr>
            </a:lvl1pPr>
          </a:lstStyle>
          <a:p>
            <a:r>
              <a:rPr lang="id-ID" dirty="0" smtClean="0"/>
              <a:t>Isu Terkait Rancangan Struktur </a:t>
            </a:r>
            <a:r>
              <a:rPr lang="id-ID" dirty="0" smtClean="0">
                <a:solidFill>
                  <a:schemeClr val="accent6">
                    <a:lumMod val="75000"/>
                  </a:schemeClr>
                </a:solidFill>
              </a:rPr>
              <a:t>Kurikulum SMA</a:t>
            </a:r>
            <a:endParaRPr lang="id-ID" dirty="0">
              <a:solidFill>
                <a:schemeClr val="accent6">
                  <a:lumMod val="75000"/>
                </a:schemeClr>
              </a:solidFill>
            </a:endParaRPr>
          </a:p>
        </p:txBody>
      </p:sp>
      <p:cxnSp>
        <p:nvCxnSpPr>
          <p:cNvPr id="7" name="Straight Connector 6"/>
          <p:cNvCxnSpPr/>
          <p:nvPr/>
        </p:nvCxnSpPr>
        <p:spPr>
          <a:xfrm>
            <a:off x="0" y="548680"/>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67927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0" y="0"/>
            <a:ext cx="9906000" cy="620688"/>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b="1" dirty="0" smtClean="0">
                <a:solidFill>
                  <a:schemeClr val="accent5">
                    <a:lumMod val="75000"/>
                  </a:schemeClr>
                </a:solidFill>
              </a:rPr>
              <a:t>Landasan Pengembangan Kurikulum</a:t>
            </a:r>
          </a:p>
        </p:txBody>
      </p:sp>
      <p:cxnSp>
        <p:nvCxnSpPr>
          <p:cNvPr id="5" name="Straight Connector 4"/>
          <p:cNvCxnSpPr/>
          <p:nvPr/>
        </p:nvCxnSpPr>
        <p:spPr>
          <a:xfrm>
            <a:off x="0" y="620688"/>
            <a:ext cx="9906000" cy="0"/>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xmlns="" val="4275801224"/>
              </p:ext>
            </p:extLst>
          </p:nvPr>
        </p:nvGraphicFramePr>
        <p:xfrm>
          <a:off x="56456" y="764704"/>
          <a:ext cx="9793088" cy="5760720"/>
        </p:xfrm>
        <a:graphic>
          <a:graphicData uri="http://schemas.openxmlformats.org/drawingml/2006/table">
            <a:tbl>
              <a:tblPr firstRow="1" bandRow="1">
                <a:tableStyleId>{5C22544A-7EE6-4342-B048-85BDC9FD1C3A}</a:tableStyleId>
              </a:tblPr>
              <a:tblGrid>
                <a:gridCol w="1656184"/>
                <a:gridCol w="8136904"/>
              </a:tblGrid>
              <a:tr h="733219">
                <a:tc>
                  <a:txBody>
                    <a:bodyPr/>
                    <a:lstStyle/>
                    <a:p>
                      <a:pPr algn="ctr"/>
                      <a:r>
                        <a:rPr lang="id-ID" sz="2400" b="1" dirty="0" smtClean="0"/>
                        <a:t>Aspek Filosofis</a:t>
                      </a:r>
                    </a:p>
                  </a:txBody>
                  <a:tcPr anchor="ctr">
                    <a:solidFill>
                      <a:schemeClr val="accent2">
                        <a:lumMod val="75000"/>
                      </a:schemeClr>
                    </a:solidFill>
                  </a:tcPr>
                </a:tc>
                <a:tc>
                  <a:txBody>
                    <a:bodyPr/>
                    <a:lstStyle/>
                    <a:p>
                      <a:pPr marL="285750" indent="-285750">
                        <a:buFont typeface="Arial" pitchFamily="34" charset="0"/>
                        <a:buChar char="•"/>
                      </a:pPr>
                      <a:r>
                        <a:rPr lang="id-ID" sz="1800" dirty="0" smtClean="0">
                          <a:solidFill>
                            <a:sysClr val="windowText" lastClr="000000"/>
                          </a:solidFill>
                        </a:rPr>
                        <a:t>Filosofi pendidikan yang berbasis pada</a:t>
                      </a:r>
                      <a:r>
                        <a:rPr lang="id-ID" sz="1800" baseline="0" dirty="0" smtClean="0">
                          <a:solidFill>
                            <a:sysClr val="windowText" lastClr="000000"/>
                          </a:solidFill>
                        </a:rPr>
                        <a:t> nilai-nilai luhur, nilai akademik, kebutuhan peserta didik dan masyarakat</a:t>
                      </a:r>
                      <a:endParaRPr lang="id-ID" sz="1800" dirty="0" smtClean="0">
                        <a:solidFill>
                          <a:sysClr val="windowText" lastClr="000000"/>
                        </a:solidFill>
                      </a:endParaRPr>
                    </a:p>
                    <a:p>
                      <a:pPr marL="285750" indent="-285750">
                        <a:buFont typeface="Arial" pitchFamily="34" charset="0"/>
                        <a:buChar char="•"/>
                      </a:pPr>
                      <a:r>
                        <a:rPr lang="id-ID" sz="1800" dirty="0" smtClean="0">
                          <a:solidFill>
                            <a:sysClr val="windowText" lastClr="000000"/>
                          </a:solidFill>
                        </a:rPr>
                        <a:t>Kurikulum berorientasi pada pengembangan kompetensi</a:t>
                      </a:r>
                    </a:p>
                  </a:txBody>
                  <a:tcPr anchor="ctr">
                    <a:solidFill>
                      <a:schemeClr val="accent2">
                        <a:lumMod val="40000"/>
                        <a:lumOff val="60000"/>
                      </a:schemeClr>
                    </a:solidFill>
                  </a:tcPr>
                </a:tc>
              </a:tr>
              <a:tr h="19157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400" b="1" dirty="0" smtClean="0">
                          <a:solidFill>
                            <a:schemeClr val="bg1"/>
                          </a:solidFill>
                        </a:rPr>
                        <a:t>Aspek </a:t>
                      </a:r>
                    </a:p>
                    <a:p>
                      <a:pPr marL="0" marR="0" indent="0" algn="ctr" defTabSz="914400" rtl="0" eaLnBrk="1" fontAlgn="auto" latinLnBrk="0" hangingPunct="1">
                        <a:lnSpc>
                          <a:spcPct val="100000"/>
                        </a:lnSpc>
                        <a:spcBef>
                          <a:spcPts val="0"/>
                        </a:spcBef>
                        <a:spcAft>
                          <a:spcPts val="0"/>
                        </a:spcAft>
                        <a:buClrTx/>
                        <a:buSzTx/>
                        <a:buFontTx/>
                        <a:buNone/>
                        <a:tabLst/>
                        <a:defRPr/>
                      </a:pPr>
                      <a:r>
                        <a:rPr lang="id-ID" sz="2400" b="1" dirty="0" smtClean="0">
                          <a:solidFill>
                            <a:schemeClr val="bg1"/>
                          </a:solidFill>
                        </a:rPr>
                        <a:t>Yuridis</a:t>
                      </a:r>
                    </a:p>
                  </a:txBody>
                  <a:tcPr anchor="ctr">
                    <a:solidFill>
                      <a:schemeClr val="tx2">
                        <a:lumMod val="75000"/>
                      </a:schemeClr>
                    </a:solidFill>
                  </a:tcPr>
                </a:tc>
                <a:tc>
                  <a:txBody>
                    <a:bodyPr/>
                    <a:lstStyle/>
                    <a:p>
                      <a:pPr lvl="0"/>
                      <a:r>
                        <a:rPr lang="en-US" sz="1800" b="1" dirty="0" smtClean="0"/>
                        <a:t>RPJMN 2010-2014  SEKTOR PENDIDIKAN</a:t>
                      </a:r>
                      <a:endParaRPr lang="id-ID" sz="1800" b="1" dirty="0" smtClean="0"/>
                    </a:p>
                    <a:p>
                      <a:pPr marL="180975" lvl="0" indent="-180975">
                        <a:buFont typeface="Arial" pitchFamily="34" charset="0"/>
                        <a:buChar char="•"/>
                      </a:pPr>
                      <a:r>
                        <a:rPr lang="id-ID" sz="1800" b="1" dirty="0" smtClean="0"/>
                        <a:t>Perubahan metodologi pembelajaran</a:t>
                      </a:r>
                    </a:p>
                    <a:p>
                      <a:pPr marL="180975" lvl="0" indent="-180975">
                        <a:buFont typeface="Arial" pitchFamily="34" charset="0"/>
                        <a:buChar char="•"/>
                      </a:pPr>
                      <a:r>
                        <a:rPr lang="id-ID" sz="1800" b="1" dirty="0" smtClean="0"/>
                        <a:t>Penataan kurikulum</a:t>
                      </a:r>
                    </a:p>
                    <a:p>
                      <a:pPr lvl="0"/>
                      <a:r>
                        <a:rPr lang="en-US" sz="1800" b="1" dirty="0" smtClean="0"/>
                        <a:t>INPRES NOMOR 1 TAHUN 2010</a:t>
                      </a:r>
                    </a:p>
                    <a:p>
                      <a:pPr marL="184150" lvl="0" indent="-184150" defTabSz="805586" fontAlgn="auto">
                        <a:spcAft>
                          <a:spcPts val="0"/>
                        </a:spcAft>
                        <a:buFont typeface="Arial" pitchFamily="34" charset="0"/>
                        <a:buChar char="•"/>
                        <a:defRPr/>
                      </a:pPr>
                      <a:r>
                        <a:rPr lang="id-ID" sz="1800" b="1" dirty="0" smtClean="0"/>
                        <a:t>Percepatan  </a:t>
                      </a:r>
                      <a:r>
                        <a:rPr lang="en-US" sz="1800" b="1" dirty="0" smtClean="0"/>
                        <a:t>P</a:t>
                      </a:r>
                      <a:r>
                        <a:rPr lang="id-ID" sz="1800" b="1" dirty="0" smtClean="0"/>
                        <a:t>elaksanaan </a:t>
                      </a:r>
                      <a:r>
                        <a:rPr lang="en-US" sz="1800" b="1" dirty="0" smtClean="0"/>
                        <a:t>P</a:t>
                      </a:r>
                      <a:r>
                        <a:rPr lang="id-ID" sz="1800" b="1" dirty="0" smtClean="0"/>
                        <a:t>rioritas </a:t>
                      </a:r>
                      <a:r>
                        <a:rPr lang="en-US" sz="1800" b="1" dirty="0" smtClean="0"/>
                        <a:t>P</a:t>
                      </a:r>
                      <a:r>
                        <a:rPr lang="id-ID" sz="1800" b="1" dirty="0" smtClean="0"/>
                        <a:t>embangunan </a:t>
                      </a:r>
                      <a:r>
                        <a:rPr lang="en-US" sz="1800" b="1" dirty="0" smtClean="0"/>
                        <a:t>N</a:t>
                      </a:r>
                      <a:r>
                        <a:rPr lang="id-ID" sz="1800" b="1" dirty="0" smtClean="0"/>
                        <a:t>as</a:t>
                      </a:r>
                      <a:r>
                        <a:rPr lang="en-US" sz="1800" b="1" dirty="0" err="1" smtClean="0"/>
                        <a:t>ional</a:t>
                      </a:r>
                      <a:r>
                        <a:rPr lang="en-US" sz="1800" b="1" dirty="0" smtClean="0"/>
                        <a:t>: </a:t>
                      </a:r>
                      <a:r>
                        <a:rPr lang="en-US" sz="1800" b="1" dirty="0" err="1" smtClean="0"/>
                        <a:t>Penyempurnaan</a:t>
                      </a:r>
                      <a:r>
                        <a:rPr lang="en-US" sz="1800" b="1" dirty="0" smtClean="0"/>
                        <a:t> </a:t>
                      </a:r>
                      <a:r>
                        <a:rPr lang="id-ID" sz="1800" b="1" dirty="0" smtClean="0"/>
                        <a:t>k</a:t>
                      </a:r>
                      <a:r>
                        <a:rPr lang="en-US" sz="1800" b="1" dirty="0" err="1" smtClean="0"/>
                        <a:t>urikulum</a:t>
                      </a:r>
                      <a:r>
                        <a:rPr lang="en-US" sz="1800" b="1" dirty="0" smtClean="0"/>
                        <a:t> </a:t>
                      </a:r>
                      <a:r>
                        <a:rPr lang="en-US" sz="1800" b="1" dirty="0" err="1" smtClean="0"/>
                        <a:t>dan</a:t>
                      </a:r>
                      <a:r>
                        <a:rPr lang="en-US" sz="1800" b="1" dirty="0" smtClean="0"/>
                        <a:t> </a:t>
                      </a:r>
                      <a:r>
                        <a:rPr lang="id-ID" sz="1800" b="1" dirty="0" smtClean="0"/>
                        <a:t>m</a:t>
                      </a:r>
                      <a:r>
                        <a:rPr lang="en-US" sz="1800" b="1" dirty="0" err="1" smtClean="0"/>
                        <a:t>etode</a:t>
                      </a:r>
                      <a:r>
                        <a:rPr lang="en-US" sz="1800" b="1" dirty="0" smtClean="0"/>
                        <a:t> </a:t>
                      </a:r>
                      <a:r>
                        <a:rPr lang="id-ID" sz="1800" b="1" dirty="0" smtClean="0"/>
                        <a:t>p</a:t>
                      </a:r>
                      <a:r>
                        <a:rPr lang="en-US" sz="1800" b="1" dirty="0" err="1" smtClean="0"/>
                        <a:t>embelajaran</a:t>
                      </a:r>
                      <a:r>
                        <a:rPr lang="en-US" sz="1800" b="1" dirty="0" smtClean="0"/>
                        <a:t> </a:t>
                      </a:r>
                      <a:r>
                        <a:rPr lang="id-ID" sz="1800" b="1" dirty="0" smtClean="0"/>
                        <a:t>a</a:t>
                      </a:r>
                      <a:r>
                        <a:rPr lang="en-US" sz="1800" b="1" dirty="0" err="1" smtClean="0"/>
                        <a:t>ktif</a:t>
                      </a:r>
                      <a:r>
                        <a:rPr lang="en-US" sz="1800" b="1" dirty="0" smtClean="0"/>
                        <a:t> </a:t>
                      </a:r>
                      <a:r>
                        <a:rPr lang="id-ID" sz="1800" b="1" dirty="0" smtClean="0"/>
                        <a:t>b</a:t>
                      </a:r>
                      <a:r>
                        <a:rPr lang="en-US" sz="1800" b="1" dirty="0" err="1" smtClean="0"/>
                        <a:t>erdasarkan</a:t>
                      </a:r>
                      <a:r>
                        <a:rPr lang="en-US" sz="1800" b="1" dirty="0" smtClean="0"/>
                        <a:t> </a:t>
                      </a:r>
                      <a:r>
                        <a:rPr lang="id-ID" sz="1800" b="1" dirty="0" smtClean="0"/>
                        <a:t>n</a:t>
                      </a:r>
                      <a:r>
                        <a:rPr lang="en-US" sz="1800" b="1" dirty="0" err="1" smtClean="0"/>
                        <a:t>ilai-Nilai</a:t>
                      </a:r>
                      <a:r>
                        <a:rPr lang="en-US" sz="1800" b="1" dirty="0" smtClean="0"/>
                        <a:t> </a:t>
                      </a:r>
                      <a:r>
                        <a:rPr lang="en-US" sz="1800" b="1" dirty="0" err="1" smtClean="0"/>
                        <a:t>Budaya</a:t>
                      </a:r>
                      <a:r>
                        <a:rPr lang="en-US" sz="1800" b="1" dirty="0" smtClean="0"/>
                        <a:t> </a:t>
                      </a:r>
                      <a:r>
                        <a:rPr lang="en-US" sz="1800" b="1" dirty="0" err="1" smtClean="0"/>
                        <a:t>bangsa</a:t>
                      </a:r>
                      <a:r>
                        <a:rPr lang="en-US" sz="1800" b="1" dirty="0" smtClean="0"/>
                        <a:t> </a:t>
                      </a:r>
                      <a:r>
                        <a:rPr lang="en-US" sz="1800" b="1" dirty="0" err="1" smtClean="0"/>
                        <a:t>Untuk</a:t>
                      </a:r>
                      <a:r>
                        <a:rPr lang="en-US" sz="1800" b="1" dirty="0" smtClean="0"/>
                        <a:t> </a:t>
                      </a:r>
                      <a:r>
                        <a:rPr lang="en-US" sz="1800" b="1" dirty="0" err="1" smtClean="0"/>
                        <a:t>Membentuk</a:t>
                      </a:r>
                      <a:r>
                        <a:rPr lang="en-US" sz="1800" b="1" dirty="0" smtClean="0"/>
                        <a:t> </a:t>
                      </a:r>
                      <a:r>
                        <a:rPr lang="en-US" sz="1800" b="1" dirty="0" err="1" smtClean="0"/>
                        <a:t>Daya</a:t>
                      </a:r>
                      <a:r>
                        <a:rPr lang="en-US" sz="1800" b="1" dirty="0" smtClean="0"/>
                        <a:t> </a:t>
                      </a:r>
                      <a:r>
                        <a:rPr lang="en-US" sz="1800" b="1" dirty="0" err="1" smtClean="0"/>
                        <a:t>Saing</a:t>
                      </a:r>
                      <a:r>
                        <a:rPr lang="en-US" sz="1800" b="1" dirty="0" smtClean="0"/>
                        <a:t> </a:t>
                      </a:r>
                      <a:r>
                        <a:rPr lang="en-US" sz="1800" b="1" dirty="0" err="1" smtClean="0"/>
                        <a:t>Karakter</a:t>
                      </a:r>
                      <a:r>
                        <a:rPr lang="en-US" sz="1800" b="1" dirty="0" smtClean="0"/>
                        <a:t> </a:t>
                      </a:r>
                      <a:r>
                        <a:rPr lang="en-US" sz="1800" b="1" dirty="0" err="1" smtClean="0"/>
                        <a:t>Bangsa</a:t>
                      </a:r>
                      <a:endParaRPr lang="id-ID" sz="1800" b="1" dirty="0" smtClean="0"/>
                    </a:p>
                  </a:txBody>
                  <a:tcPr anchor="ctr">
                    <a:solidFill>
                      <a:schemeClr val="accent1">
                        <a:lumMod val="20000"/>
                        <a:lumOff val="80000"/>
                      </a:schemeClr>
                    </a:solidFill>
                  </a:tcPr>
                </a:tc>
              </a:tr>
              <a:tr h="27030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err="1" smtClean="0">
                          <a:solidFill>
                            <a:schemeClr val="bg1"/>
                          </a:solidFill>
                        </a:rPr>
                        <a:t>Aspek</a:t>
                      </a:r>
                      <a:r>
                        <a:rPr lang="en-US" sz="2400" b="1" baseline="0" dirty="0" smtClean="0">
                          <a:solidFill>
                            <a:schemeClr val="bg1"/>
                          </a:solidFill>
                        </a:rPr>
                        <a:t> </a:t>
                      </a:r>
                      <a:r>
                        <a:rPr lang="en-US" sz="2400" b="1" baseline="0" dirty="0" err="1" smtClean="0">
                          <a:solidFill>
                            <a:schemeClr val="bg1"/>
                          </a:solidFill>
                        </a:rPr>
                        <a:t>Konseptual</a:t>
                      </a:r>
                      <a:endParaRPr lang="id-ID" sz="2400" b="1" dirty="0" smtClean="0">
                        <a:solidFill>
                          <a:schemeClr val="bg1"/>
                        </a:solidFill>
                      </a:endParaRPr>
                    </a:p>
                  </a:txBody>
                  <a:tcPr anchor="ctr">
                    <a:solidFill>
                      <a:schemeClr val="accent3">
                        <a:lumMod val="50000"/>
                      </a:schemeClr>
                    </a:solidFill>
                  </a:tcPr>
                </a:tc>
                <a:tc>
                  <a:txBody>
                    <a:bodyPr/>
                    <a:lstStyle/>
                    <a:p>
                      <a:pPr marL="180975" marR="0" lvl="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dirty="0" err="1" smtClean="0"/>
                        <a:t>Relevansi</a:t>
                      </a:r>
                      <a:r>
                        <a:rPr lang="en-US" sz="1800" b="1" dirty="0" smtClean="0"/>
                        <a:t> </a:t>
                      </a:r>
                    </a:p>
                    <a:p>
                      <a:pPr marL="180975" marR="0" lvl="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1" dirty="0" smtClean="0"/>
                        <a:t>Model </a:t>
                      </a:r>
                      <a:r>
                        <a:rPr lang="en-US" sz="1800" b="1" dirty="0" err="1" smtClean="0"/>
                        <a:t>Kurikulum</a:t>
                      </a:r>
                      <a:r>
                        <a:rPr lang="en-US" sz="1800" b="1" dirty="0" smtClean="0"/>
                        <a:t> </a:t>
                      </a:r>
                      <a:r>
                        <a:rPr lang="en-US" sz="1800" b="1" dirty="0" err="1" smtClean="0"/>
                        <a:t>Berbasis</a:t>
                      </a:r>
                      <a:r>
                        <a:rPr lang="en-US" sz="1800" b="1" dirty="0" smtClean="0"/>
                        <a:t> </a:t>
                      </a:r>
                      <a:r>
                        <a:rPr lang="en-US" sz="1800" b="1" dirty="0" err="1" smtClean="0"/>
                        <a:t>Kompetensi</a:t>
                      </a:r>
                      <a:endParaRPr lang="id-ID" sz="1800" b="1" dirty="0" smtClean="0"/>
                    </a:p>
                    <a:p>
                      <a:pPr marL="180975" marR="0" lvl="0" indent="-180975" algn="l" defTabSz="914400" rtl="0" eaLnBrk="1" fontAlgn="auto" latinLnBrk="0" hangingPunct="1">
                        <a:lnSpc>
                          <a:spcPct val="100000"/>
                        </a:lnSpc>
                        <a:spcBef>
                          <a:spcPts val="0"/>
                        </a:spcBef>
                        <a:spcAft>
                          <a:spcPts val="0"/>
                        </a:spcAft>
                        <a:buClrTx/>
                        <a:buSzTx/>
                        <a:buFont typeface="Arial" pitchFamily="34" charset="0"/>
                        <a:buChar char="•"/>
                        <a:tabLst/>
                        <a:defRPr/>
                      </a:pPr>
                      <a:r>
                        <a:rPr lang="id-ID" sz="1800" b="1" dirty="0" smtClean="0"/>
                        <a:t>Kurikulum lebih</a:t>
                      </a:r>
                      <a:r>
                        <a:rPr lang="id-ID" sz="1800" b="1" baseline="0" dirty="0" smtClean="0"/>
                        <a:t> dari sekedar </a:t>
                      </a:r>
                      <a:r>
                        <a:rPr lang="id-ID" sz="1800" b="1" dirty="0" smtClean="0"/>
                        <a:t>dokumen</a:t>
                      </a:r>
                    </a:p>
                    <a:p>
                      <a:pPr marL="180975" lvl="0" indent="-180975">
                        <a:buFont typeface="Arial" pitchFamily="34" charset="0"/>
                        <a:buChar char="•"/>
                      </a:pPr>
                      <a:r>
                        <a:rPr lang="id-ID" sz="1800" b="1" kern="1200" dirty="0" smtClean="0"/>
                        <a:t>Proses pembelajaran</a:t>
                      </a:r>
                    </a:p>
                    <a:p>
                      <a:pPr lvl="1"/>
                      <a:r>
                        <a:rPr lang="id-ID" sz="1800" b="1" kern="1200" dirty="0" smtClean="0"/>
                        <a:t>Aktivitas belajar</a:t>
                      </a:r>
                    </a:p>
                    <a:p>
                      <a:pPr lvl="1"/>
                      <a:r>
                        <a:rPr lang="id-ID" sz="1800" b="1" kern="1200" dirty="0" smtClean="0"/>
                        <a:t>Output belajar</a:t>
                      </a:r>
                    </a:p>
                    <a:p>
                      <a:pPr lvl="1"/>
                      <a:r>
                        <a:rPr lang="id-ID" sz="1800" b="1" kern="1200" dirty="0" smtClean="0"/>
                        <a:t>Outcome belajar</a:t>
                      </a:r>
                    </a:p>
                    <a:p>
                      <a:pPr marL="180975" lvl="0" indent="-180975">
                        <a:buFont typeface="Arial" pitchFamily="34" charset="0"/>
                        <a:buChar char="•"/>
                      </a:pPr>
                      <a:r>
                        <a:rPr lang="id-ID" sz="1800" b="1" kern="1200" dirty="0" smtClean="0"/>
                        <a:t>Penilaian</a:t>
                      </a:r>
                    </a:p>
                    <a:p>
                      <a:pPr lvl="1"/>
                      <a:r>
                        <a:rPr lang="id-ID" sz="1800" b="1" kern="1200" dirty="0" smtClean="0"/>
                        <a:t>Kesesuaian teknik penilaian dengan kompetensi</a:t>
                      </a:r>
                    </a:p>
                    <a:p>
                      <a:pPr lvl="1"/>
                      <a:r>
                        <a:rPr lang="id-ID" sz="1800" b="1" kern="1200" dirty="0" smtClean="0"/>
                        <a:t>Penjenjangan penilaian</a:t>
                      </a:r>
                    </a:p>
                  </a:txBody>
                  <a:tcPr anchor="ctr">
                    <a:solidFill>
                      <a:schemeClr val="accent3">
                        <a:lumMod val="20000"/>
                        <a:lumOff val="80000"/>
                      </a:schemeClr>
                    </a:solidFill>
                  </a:tcPr>
                </a:tc>
              </a:tr>
            </a:tbl>
          </a:graphicData>
        </a:graphic>
      </p:graphicFrame>
      <p:sp>
        <p:nvSpPr>
          <p:cNvPr id="8" name="Slide Number Placeholder 7"/>
          <p:cNvSpPr>
            <a:spLocks noGrp="1"/>
          </p:cNvSpPr>
          <p:nvPr>
            <p:ph type="sldNum" sz="quarter" idx="12"/>
          </p:nvPr>
        </p:nvSpPr>
        <p:spPr/>
        <p:txBody>
          <a:bodyPr/>
          <a:lstStyle/>
          <a:p>
            <a:fld id="{F9FDEDF1-2D69-4A24-90B2-688D088CE037}" type="slidenum">
              <a:rPr lang="id-ID" smtClean="0"/>
              <a:pPr/>
              <a:t>5</a:t>
            </a:fld>
            <a:endParaRPr lang="id-ID"/>
          </a:p>
        </p:txBody>
      </p:sp>
    </p:spTree>
    <p:extLst>
      <p:ext uri="{BB962C8B-B14F-4D97-AF65-F5344CB8AC3E}">
        <p14:creationId xmlns:p14="http://schemas.microsoft.com/office/powerpoint/2010/main" xmlns="" val="31261049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Struktur</a:t>
            </a:r>
            <a:r>
              <a:rPr lang="en-US" sz="3200" b="1" dirty="0" smtClean="0">
                <a:solidFill>
                  <a:schemeClr val="accent1"/>
                </a:solidFill>
                <a:latin typeface="Aharoni" pitchFamily="2" charset="-79"/>
                <a:cs typeface="Aharoni" pitchFamily="2" charset="-79"/>
              </a:rPr>
              <a:t> </a:t>
            </a:r>
            <a:r>
              <a:rPr lang="en-US" sz="3200" b="1" dirty="0" err="1" smtClean="0">
                <a:solidFill>
                  <a:schemeClr val="accent1"/>
                </a:solidFill>
                <a:latin typeface="Aharoni" pitchFamily="2" charset="-79"/>
                <a:cs typeface="Aharoni" pitchFamily="2" charset="-79"/>
              </a:rPr>
              <a:t>Kurikulum</a:t>
            </a:r>
            <a:r>
              <a:rPr lang="id-ID" sz="3200" b="1" dirty="0" smtClean="0">
                <a:solidFill>
                  <a:schemeClr val="accent1"/>
                </a:solidFill>
                <a:latin typeface="Aharoni" pitchFamily="2" charset="-79"/>
                <a:cs typeface="Aharoni" pitchFamily="2" charset="-79"/>
              </a:rPr>
              <a:t> DikMen/SMK</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7D</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50</a:t>
            </a:fld>
            <a:endParaRPr lang="en-US"/>
          </a:p>
        </p:txBody>
      </p:sp>
    </p:spTree>
    <p:extLst>
      <p:ext uri="{BB962C8B-B14F-4D97-AF65-F5344CB8AC3E}">
        <p14:creationId xmlns:p14="http://schemas.microsoft.com/office/powerpoint/2010/main" xmlns="" val="14537229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27384"/>
            <a:ext cx="8915400" cy="792088"/>
          </a:xfrm>
        </p:spPr>
        <p:txBody>
          <a:bodyPr vert="horz" lIns="91440" tIns="45720" rIns="91440" bIns="45720" rtlCol="0" anchor="ctr">
            <a:noAutofit/>
          </a:bodyPr>
          <a:lstStyle/>
          <a:p>
            <a:r>
              <a:rPr lang="id-ID" sz="4000" b="1" dirty="0">
                <a:solidFill>
                  <a:schemeClr val="accent5">
                    <a:lumMod val="75000"/>
                  </a:schemeClr>
                </a:solidFill>
              </a:rPr>
              <a:t>Isu </a:t>
            </a:r>
            <a:r>
              <a:rPr lang="id-ID" sz="4000" b="1" dirty="0">
                <a:solidFill>
                  <a:schemeClr val="accent6">
                    <a:lumMod val="75000"/>
                  </a:schemeClr>
                </a:solidFill>
              </a:rPr>
              <a:t>Kurikulum SMK</a:t>
            </a:r>
          </a:p>
        </p:txBody>
      </p:sp>
      <p:sp>
        <p:nvSpPr>
          <p:cNvPr id="5" name="Content Placeholder 4"/>
          <p:cNvSpPr>
            <a:spLocks noGrp="1"/>
          </p:cNvSpPr>
          <p:nvPr>
            <p:ph idx="1"/>
          </p:nvPr>
        </p:nvSpPr>
        <p:spPr>
          <a:xfrm>
            <a:off x="272480" y="1052737"/>
            <a:ext cx="9361040" cy="5328592"/>
          </a:xfrm>
        </p:spPr>
        <p:txBody>
          <a:bodyPr>
            <a:normAutofit fontScale="85000" lnSpcReduction="10000"/>
          </a:bodyPr>
          <a:lstStyle/>
          <a:p>
            <a:r>
              <a:rPr lang="id-ID" dirty="0" smtClean="0"/>
              <a:t>Ujian nasional sebaiknya tahun ke XI sehingga tahun ke XII konsentrasi ke ujian sertifikasi keahlian</a:t>
            </a:r>
          </a:p>
          <a:p>
            <a:r>
              <a:rPr lang="id-ID" dirty="0" smtClean="0"/>
              <a:t>Bidang keahlian yang tidak sesuai lagi dengan kebutuhan global</a:t>
            </a:r>
          </a:p>
          <a:p>
            <a:r>
              <a:rPr lang="id-ID" dirty="0" smtClean="0"/>
              <a:t>Penambahan life and career skills [bukan sebagai mata pelajaran]</a:t>
            </a:r>
          </a:p>
          <a:p>
            <a:r>
              <a:rPr lang="id-ID" dirty="0" smtClean="0"/>
              <a:t>Perlunya melibatkan pengguna [industri terkait] dalam penyusunan kurikulum </a:t>
            </a:r>
          </a:p>
          <a:p>
            <a:r>
              <a:rPr lang="id-ID" dirty="0" smtClean="0"/>
              <a:t>Pembelajaran SMK berbasis proyek dan sekolah terbuka bagi siswa untuk waktu yang lebih lama dari jam pelajaran.</a:t>
            </a:r>
          </a:p>
          <a:p>
            <a:r>
              <a:rPr lang="id-ID" dirty="0" smtClean="0"/>
              <a:t>Kesimbangan hard skill/competence dan soft skill/competence</a:t>
            </a:r>
          </a:p>
          <a:p>
            <a:r>
              <a:rPr lang="id-ID" dirty="0" smtClean="0"/>
              <a:t>Perlunya membentuk kultur sekolah yang kondusif. </a:t>
            </a:r>
          </a:p>
          <a:p>
            <a:endParaRPr lang="id-ID" dirty="0"/>
          </a:p>
        </p:txBody>
      </p:sp>
      <p:cxnSp>
        <p:nvCxnSpPr>
          <p:cNvPr id="6" name="Straight Connector 5"/>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51</a:t>
            </a:fld>
            <a:endParaRPr lang="id-ID"/>
          </a:p>
        </p:txBody>
      </p:sp>
    </p:spTree>
    <p:extLst>
      <p:ext uri="{BB962C8B-B14F-4D97-AF65-F5344CB8AC3E}">
        <p14:creationId xmlns:p14="http://schemas.microsoft.com/office/powerpoint/2010/main" xmlns="" val="22462675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3813"/>
            <a:ext cx="9906000" cy="615950"/>
          </a:xfrm>
        </p:spPr>
        <p:txBody>
          <a:bodyPr vert="horz" lIns="91440" tIns="45720" rIns="91440" bIns="45720" rtlCol="0" anchor="ctr">
            <a:noAutofit/>
          </a:bodyPr>
          <a:lstStyle/>
          <a:p>
            <a:r>
              <a:rPr lang="en-US" sz="2400" b="1" dirty="0">
                <a:solidFill>
                  <a:schemeClr val="accent5">
                    <a:lumMod val="75000"/>
                  </a:schemeClr>
                </a:solidFill>
              </a:rPr>
              <a:t>STRUKTUR </a:t>
            </a:r>
            <a:r>
              <a:rPr lang="en-US" sz="2400" b="1" dirty="0">
                <a:solidFill>
                  <a:schemeClr val="accent6">
                    <a:lumMod val="75000"/>
                  </a:schemeClr>
                </a:solidFill>
              </a:rPr>
              <a:t>KURIKULUM SMK/MAK  </a:t>
            </a:r>
            <a:br>
              <a:rPr lang="en-US" sz="2400" b="1" dirty="0">
                <a:solidFill>
                  <a:schemeClr val="accent6">
                    <a:lumMod val="75000"/>
                  </a:schemeClr>
                </a:solidFill>
              </a:rPr>
            </a:br>
            <a:r>
              <a:rPr lang="en-US" sz="1600" b="1" dirty="0" err="1">
                <a:solidFill>
                  <a:schemeClr val="accent5">
                    <a:lumMod val="75000"/>
                  </a:schemeClr>
                </a:solidFill>
              </a:rPr>
              <a:t>Berdasarkan</a:t>
            </a:r>
            <a:r>
              <a:rPr lang="en-US" sz="1600" b="1" dirty="0">
                <a:solidFill>
                  <a:schemeClr val="accent5">
                    <a:lumMod val="75000"/>
                  </a:schemeClr>
                </a:solidFill>
              </a:rPr>
              <a:t> </a:t>
            </a:r>
            <a:r>
              <a:rPr lang="en-US" sz="1600" b="1" dirty="0" err="1">
                <a:solidFill>
                  <a:schemeClr val="accent5">
                    <a:lumMod val="75000"/>
                  </a:schemeClr>
                </a:solidFill>
              </a:rPr>
              <a:t>Permendiknas</a:t>
            </a:r>
            <a:r>
              <a:rPr lang="en-US" sz="1600" b="1" dirty="0">
                <a:solidFill>
                  <a:schemeClr val="accent5">
                    <a:lumMod val="75000"/>
                  </a:schemeClr>
                </a:solidFill>
              </a:rPr>
              <a:t> </a:t>
            </a:r>
            <a:r>
              <a:rPr lang="en-US" sz="1600" b="1" dirty="0" err="1">
                <a:solidFill>
                  <a:schemeClr val="accent5">
                    <a:lumMod val="75000"/>
                  </a:schemeClr>
                </a:solidFill>
              </a:rPr>
              <a:t>Nomor</a:t>
            </a:r>
            <a:r>
              <a:rPr lang="en-US" sz="1600" b="1" dirty="0">
                <a:solidFill>
                  <a:schemeClr val="accent5">
                    <a:lumMod val="75000"/>
                  </a:schemeClr>
                </a:solidFill>
              </a:rPr>
              <a:t> 22 </a:t>
            </a:r>
            <a:r>
              <a:rPr lang="en-US" sz="1600" b="1" dirty="0" err="1">
                <a:solidFill>
                  <a:schemeClr val="accent5">
                    <a:lumMod val="75000"/>
                  </a:schemeClr>
                </a:solidFill>
              </a:rPr>
              <a:t>Tahun</a:t>
            </a:r>
            <a:r>
              <a:rPr lang="en-US" sz="1600" b="1" dirty="0">
                <a:solidFill>
                  <a:schemeClr val="accent5">
                    <a:lumMod val="75000"/>
                  </a:schemeClr>
                </a:solidFill>
              </a:rPr>
              <a:t> 2006 </a:t>
            </a:r>
            <a:r>
              <a:rPr lang="en-US" sz="1600" b="1" dirty="0" err="1">
                <a:solidFill>
                  <a:schemeClr val="accent5">
                    <a:lumMod val="75000"/>
                  </a:schemeClr>
                </a:solidFill>
              </a:rPr>
              <a:t>Tentang</a:t>
            </a:r>
            <a:r>
              <a:rPr lang="en-US" sz="1600" b="1" dirty="0">
                <a:solidFill>
                  <a:schemeClr val="accent5">
                    <a:lumMod val="75000"/>
                  </a:schemeClr>
                </a:solidFill>
              </a:rPr>
              <a:t> </a:t>
            </a:r>
            <a:r>
              <a:rPr lang="en-US" sz="1600" b="1" dirty="0" err="1">
                <a:solidFill>
                  <a:schemeClr val="accent5">
                    <a:lumMod val="75000"/>
                  </a:schemeClr>
                </a:solidFill>
              </a:rPr>
              <a:t>Standar</a:t>
            </a:r>
            <a:r>
              <a:rPr lang="en-US" sz="1600" b="1" dirty="0">
                <a:solidFill>
                  <a:schemeClr val="accent5">
                    <a:lumMod val="75000"/>
                  </a:schemeClr>
                </a:solidFill>
              </a:rPr>
              <a:t> Isi </a:t>
            </a:r>
          </a:p>
        </p:txBody>
      </p:sp>
      <p:sp>
        <p:nvSpPr>
          <p:cNvPr id="2" name="Slide Number Placeholder 1"/>
          <p:cNvSpPr>
            <a:spLocks noGrp="1"/>
          </p:cNvSpPr>
          <p:nvPr>
            <p:ph type="sldNum" sz="quarter" idx="12"/>
          </p:nvPr>
        </p:nvSpPr>
        <p:spPr/>
        <p:txBody>
          <a:bodyPr/>
          <a:lstStyle/>
          <a:p>
            <a:pPr>
              <a:defRPr/>
            </a:pPr>
            <a:fld id="{56BDAD0B-428C-42D0-9F20-09E5648216AB}" type="slidenum">
              <a:rPr lang="id-ID" smtClean="0"/>
              <a:pPr>
                <a:defRPr/>
              </a:pPr>
              <a:t>52</a:t>
            </a:fld>
            <a:endParaRPr lang="id-ID"/>
          </a:p>
        </p:txBody>
      </p:sp>
      <p:cxnSp>
        <p:nvCxnSpPr>
          <p:cNvPr id="5" name="Straight Connector 4"/>
          <p:cNvCxnSpPr/>
          <p:nvPr/>
        </p:nvCxnSpPr>
        <p:spPr>
          <a:xfrm>
            <a:off x="0" y="692696"/>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xmlns="" val="670940227"/>
              </p:ext>
            </p:extLst>
          </p:nvPr>
        </p:nvGraphicFramePr>
        <p:xfrm>
          <a:off x="848544" y="764704"/>
          <a:ext cx="8655804" cy="5852160"/>
        </p:xfrm>
        <a:graphic>
          <a:graphicData uri="http://schemas.openxmlformats.org/drawingml/2006/table">
            <a:tbl>
              <a:tblPr firstRow="1" bandRow="1">
                <a:tableStyleId>{5C22544A-7EE6-4342-B048-85BDC9FD1C3A}</a:tableStyleId>
              </a:tblPr>
              <a:tblGrid>
                <a:gridCol w="6613120"/>
                <a:gridCol w="2042684"/>
              </a:tblGrid>
              <a:tr h="0">
                <a:tc>
                  <a:txBody>
                    <a:bodyPr/>
                    <a:lstStyle/>
                    <a:p>
                      <a:pPr algn="ctr"/>
                      <a:r>
                        <a:rPr lang="id-ID" sz="1600" dirty="0" smtClean="0"/>
                        <a:t>Komponen</a:t>
                      </a:r>
                      <a:endParaRPr lang="id-ID" sz="1600" dirty="0"/>
                    </a:p>
                  </a:txBody>
                  <a:tcPr marT="0" marB="0" anchor="ctr"/>
                </a:tc>
                <a:tc>
                  <a:txBody>
                    <a:bodyPr/>
                    <a:lstStyle/>
                    <a:p>
                      <a:pPr algn="ctr"/>
                      <a:r>
                        <a:rPr lang="id-ID" sz="1600" dirty="0" smtClean="0"/>
                        <a:t>Durasi Waktu</a:t>
                      </a:r>
                      <a:r>
                        <a:rPr lang="id-ID" sz="1600" baseline="0" dirty="0" smtClean="0"/>
                        <a:t> </a:t>
                      </a:r>
                      <a:r>
                        <a:rPr lang="id-ID" sz="1600" dirty="0" smtClean="0"/>
                        <a:t>(Jam)</a:t>
                      </a:r>
                      <a:endParaRPr lang="id-ID" sz="1600" dirty="0"/>
                    </a:p>
                  </a:txBody>
                  <a:tcPr marT="0" marB="0" anchor="ctr"/>
                </a:tc>
              </a:tr>
              <a:tr h="218904">
                <a:tc>
                  <a:txBody>
                    <a:bodyPr/>
                    <a:lstStyle/>
                    <a:p>
                      <a:r>
                        <a:rPr lang="id-ID" sz="1600" dirty="0" smtClean="0"/>
                        <a:t>A. Mata Pelajaran</a:t>
                      </a:r>
                      <a:endParaRPr lang="id-ID" sz="1600" dirty="0"/>
                    </a:p>
                  </a:txBody>
                  <a:tcPr marT="0" marB="0"/>
                </a:tc>
                <a:tc>
                  <a:txBody>
                    <a:bodyPr/>
                    <a:lstStyle/>
                    <a:p>
                      <a:endParaRPr lang="id-ID" sz="1600"/>
                    </a:p>
                  </a:txBody>
                  <a:tcPr marT="0" marB="0"/>
                </a:tc>
              </a:tr>
              <a:tr h="218904">
                <a:tc>
                  <a:txBody>
                    <a:bodyPr/>
                    <a:lstStyle/>
                    <a:p>
                      <a:pPr lvl="1"/>
                      <a:r>
                        <a:rPr lang="id-ID" sz="1600" dirty="0" smtClean="0"/>
                        <a:t>1. Pendidikan Agama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2. Pendidikan Kewarganegaraan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3. Bahasa</a:t>
                      </a:r>
                      <a:r>
                        <a:rPr lang="id-ID" sz="1600" baseline="0" dirty="0" smtClean="0"/>
                        <a:t> Indonesia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4. Bahasa Inggris</a:t>
                      </a:r>
                      <a:endParaRPr lang="id-ID" sz="1600" dirty="0"/>
                    </a:p>
                  </a:txBody>
                  <a:tcPr marT="0" marB="0"/>
                </a:tc>
                <a:tc>
                  <a:txBody>
                    <a:bodyPr/>
                    <a:lstStyle/>
                    <a:p>
                      <a:pPr algn="ctr"/>
                      <a:r>
                        <a:rPr lang="id-ID" sz="1600" dirty="0" smtClean="0"/>
                        <a:t>440</a:t>
                      </a:r>
                      <a:endParaRPr lang="id-ID" sz="1600" dirty="0"/>
                    </a:p>
                  </a:txBody>
                  <a:tcPr marT="0" marB="0"/>
                </a:tc>
              </a:tr>
              <a:tr h="218904">
                <a:tc>
                  <a:txBody>
                    <a:bodyPr/>
                    <a:lstStyle/>
                    <a:p>
                      <a:pPr lvl="1"/>
                      <a:r>
                        <a:rPr lang="id-ID" sz="1600" dirty="0" smtClean="0"/>
                        <a:t>5. Matematika</a:t>
                      </a:r>
                      <a:endParaRPr lang="id-ID" sz="1600" dirty="0"/>
                    </a:p>
                  </a:txBody>
                  <a:tcPr marT="0" marB="0"/>
                </a:tc>
                <a:tc>
                  <a:txBody>
                    <a:bodyPr/>
                    <a:lstStyle/>
                    <a:p>
                      <a:pPr algn="ctr"/>
                      <a:endParaRPr lang="id-ID" sz="1600" dirty="0"/>
                    </a:p>
                  </a:txBody>
                  <a:tcPr marT="0" marB="0"/>
                </a:tc>
              </a:tr>
              <a:tr h="218904">
                <a:tc>
                  <a:txBody>
                    <a:bodyPr/>
                    <a:lstStyle/>
                    <a:p>
                      <a:pPr lvl="2"/>
                      <a:r>
                        <a:rPr lang="id-ID" sz="1600" dirty="0" smtClean="0"/>
                        <a:t>5.1. Kelompok Seni, Pariwisata,</a:t>
                      </a:r>
                      <a:r>
                        <a:rPr lang="id-ID" sz="1600" baseline="0" dirty="0" smtClean="0"/>
                        <a:t> dan Teknologi Kerumahtanggaan</a:t>
                      </a:r>
                      <a:endParaRPr lang="id-ID" sz="1600" dirty="0"/>
                    </a:p>
                  </a:txBody>
                  <a:tcPr marT="0" marB="0"/>
                </a:tc>
                <a:tc>
                  <a:txBody>
                    <a:bodyPr/>
                    <a:lstStyle/>
                    <a:p>
                      <a:pPr algn="ctr"/>
                      <a:r>
                        <a:rPr lang="id-ID" sz="1600" dirty="0" smtClean="0"/>
                        <a:t>330</a:t>
                      </a:r>
                      <a:endParaRPr lang="id-ID" sz="1600" dirty="0"/>
                    </a:p>
                  </a:txBody>
                  <a:tcPr marT="0" marB="0"/>
                </a:tc>
              </a:tr>
              <a:tr h="218904">
                <a:tc>
                  <a:txBody>
                    <a:bodyPr/>
                    <a:lstStyle/>
                    <a:p>
                      <a:pPr lvl="2"/>
                      <a:r>
                        <a:rPr lang="id-ID" sz="1600" dirty="0" smtClean="0"/>
                        <a:t>5.2. Kelompok Sosial,</a:t>
                      </a:r>
                      <a:r>
                        <a:rPr lang="id-ID" sz="1600" baseline="0" dirty="0" smtClean="0"/>
                        <a:t> Administrasi Perkantoran, dan Akuntansi</a:t>
                      </a:r>
                      <a:endParaRPr lang="id-ID" sz="1600" dirty="0"/>
                    </a:p>
                  </a:txBody>
                  <a:tcPr marT="0" marB="0"/>
                </a:tc>
                <a:tc>
                  <a:txBody>
                    <a:bodyPr/>
                    <a:lstStyle/>
                    <a:p>
                      <a:pPr algn="ctr"/>
                      <a:r>
                        <a:rPr lang="id-ID" sz="1600" dirty="0" smtClean="0"/>
                        <a:t>403</a:t>
                      </a:r>
                      <a:endParaRPr lang="id-ID" sz="1600" dirty="0"/>
                    </a:p>
                  </a:txBody>
                  <a:tcPr marT="0" marB="0"/>
                </a:tc>
              </a:tr>
              <a:tr h="218904">
                <a:tc>
                  <a:txBody>
                    <a:bodyPr/>
                    <a:lstStyle/>
                    <a:p>
                      <a:pPr lvl="2"/>
                      <a:r>
                        <a:rPr lang="id-ID" sz="1600" dirty="0" smtClean="0"/>
                        <a:t>5.3. Kelompok</a:t>
                      </a:r>
                      <a:r>
                        <a:rPr lang="id-ID" sz="1600" baseline="0" dirty="0" smtClean="0"/>
                        <a:t> Teknologi, Kesehatan, dan Pertanian</a:t>
                      </a:r>
                      <a:endParaRPr lang="id-ID" sz="1600" dirty="0"/>
                    </a:p>
                  </a:txBody>
                  <a:tcPr marT="0" marB="0"/>
                </a:tc>
                <a:tc>
                  <a:txBody>
                    <a:bodyPr/>
                    <a:lstStyle/>
                    <a:p>
                      <a:pPr algn="ctr"/>
                      <a:r>
                        <a:rPr lang="id-ID" sz="1600" dirty="0" smtClean="0"/>
                        <a:t>516</a:t>
                      </a:r>
                      <a:endParaRPr lang="id-ID" sz="1600" dirty="0"/>
                    </a:p>
                  </a:txBody>
                  <a:tcPr marT="0" marB="0"/>
                </a:tc>
              </a:tr>
              <a:tr h="218904">
                <a:tc>
                  <a:txBody>
                    <a:bodyPr/>
                    <a:lstStyle/>
                    <a:p>
                      <a:pPr lvl="1"/>
                      <a:r>
                        <a:rPr lang="id-ID" sz="1600" dirty="0" smtClean="0"/>
                        <a:t>6. Ilmu Pengetahuan Alam </a:t>
                      </a:r>
                      <a:endParaRPr lang="id-ID" sz="1600" dirty="0"/>
                    </a:p>
                  </a:txBody>
                  <a:tcPr marT="0" marB="0"/>
                </a:tc>
                <a:tc>
                  <a:txBody>
                    <a:bodyPr/>
                    <a:lstStyle/>
                    <a:p>
                      <a:pPr algn="ctr"/>
                      <a:endParaRPr lang="id-ID" sz="1600" dirty="0"/>
                    </a:p>
                  </a:txBody>
                  <a:tcPr marT="0" marB="0"/>
                </a:tc>
              </a:tr>
              <a:tr h="218904">
                <a:tc>
                  <a:txBody>
                    <a:bodyPr/>
                    <a:lstStyle/>
                    <a:p>
                      <a:pPr lvl="2"/>
                      <a:r>
                        <a:rPr lang="id-ID" sz="1600" dirty="0" smtClean="0"/>
                        <a:t>6.1.</a:t>
                      </a:r>
                      <a:r>
                        <a:rPr lang="id-ID" sz="1600" baseline="0" dirty="0" smtClean="0"/>
                        <a:t> IPA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2"/>
                      <a:r>
                        <a:rPr lang="id-ID" sz="1600" dirty="0" smtClean="0"/>
                        <a:t>6.2. Fisika</a:t>
                      </a:r>
                      <a:endParaRPr lang="id-ID" sz="1600" dirty="0"/>
                    </a:p>
                  </a:txBody>
                  <a:tcPr marT="0" marB="0"/>
                </a:tc>
                <a:tc>
                  <a:txBody>
                    <a:bodyPr/>
                    <a:lstStyle/>
                    <a:p>
                      <a:pPr algn="ctr"/>
                      <a:endParaRPr lang="id-ID" sz="1600" dirty="0"/>
                    </a:p>
                  </a:txBody>
                  <a:tcPr marT="0" marB="0"/>
                </a:tc>
              </a:tr>
              <a:tr h="218904">
                <a:tc>
                  <a:txBody>
                    <a:bodyPr/>
                    <a:lstStyle/>
                    <a:p>
                      <a:pPr lvl="3"/>
                      <a:r>
                        <a:rPr lang="id-ID" sz="1600" dirty="0" smtClean="0"/>
                        <a:t>6.2.1.</a:t>
                      </a:r>
                      <a:r>
                        <a:rPr lang="id-ID" sz="1600" baseline="0" dirty="0" smtClean="0"/>
                        <a:t> Kelompok Pertanian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3"/>
                      <a:r>
                        <a:rPr lang="id-ID" sz="1600" dirty="0" smtClean="0"/>
                        <a:t>6.2.2. Kelompok Teknologi</a:t>
                      </a:r>
                      <a:endParaRPr lang="id-ID" sz="1600" dirty="0"/>
                    </a:p>
                  </a:txBody>
                  <a:tcPr marT="0" marB="0"/>
                </a:tc>
                <a:tc>
                  <a:txBody>
                    <a:bodyPr/>
                    <a:lstStyle/>
                    <a:p>
                      <a:pPr algn="ctr"/>
                      <a:r>
                        <a:rPr lang="id-ID" sz="1600" dirty="0" smtClean="0"/>
                        <a:t>276</a:t>
                      </a:r>
                      <a:endParaRPr lang="id-ID" sz="1600" dirty="0"/>
                    </a:p>
                  </a:txBody>
                  <a:tcPr marT="0" marB="0"/>
                </a:tc>
              </a:tr>
              <a:tr h="218904">
                <a:tc>
                  <a:txBody>
                    <a:bodyPr/>
                    <a:lstStyle/>
                    <a:p>
                      <a:pPr lvl="2"/>
                      <a:r>
                        <a:rPr lang="id-ID" sz="1600" dirty="0" smtClean="0"/>
                        <a:t>6.3. Kimia</a:t>
                      </a:r>
                      <a:endParaRPr lang="id-ID" sz="1600" dirty="0"/>
                    </a:p>
                  </a:txBody>
                  <a:tcPr marT="0" marB="0"/>
                </a:tc>
                <a:tc>
                  <a:txBody>
                    <a:bodyPr/>
                    <a:lstStyle/>
                    <a:p>
                      <a:pPr algn="ctr"/>
                      <a:endParaRPr lang="id-ID" sz="1600" dirty="0"/>
                    </a:p>
                  </a:txBody>
                  <a:tcPr marT="0" marB="0"/>
                </a:tc>
              </a:tr>
              <a:tr h="218904">
                <a:tc>
                  <a:txBody>
                    <a:bodyPr/>
                    <a:lstStyle/>
                    <a:p>
                      <a:pPr lvl="3"/>
                      <a:r>
                        <a:rPr lang="id-ID" sz="1600" dirty="0" smtClean="0"/>
                        <a:t>6.3.1. Kelompo k Pertania</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3"/>
                      <a:r>
                        <a:rPr lang="id-ID" sz="1600" dirty="0" smtClean="0"/>
                        <a:t>6.3.2. Kelompok Teknologi dan Kesehatan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2"/>
                      <a:r>
                        <a:rPr lang="id-ID" sz="1600" dirty="0" smtClean="0"/>
                        <a:t>6.4. Biologi</a:t>
                      </a:r>
                      <a:endParaRPr lang="id-ID" sz="1600" dirty="0"/>
                    </a:p>
                  </a:txBody>
                  <a:tcPr marT="0" marB="0"/>
                </a:tc>
                <a:tc>
                  <a:txBody>
                    <a:bodyPr/>
                    <a:lstStyle/>
                    <a:p>
                      <a:pPr algn="ctr"/>
                      <a:endParaRPr lang="id-ID" sz="1600" dirty="0"/>
                    </a:p>
                  </a:txBody>
                  <a:tcPr marT="0" marB="0"/>
                </a:tc>
              </a:tr>
              <a:tr h="218904">
                <a:tc>
                  <a:txBody>
                    <a:bodyPr/>
                    <a:lstStyle/>
                    <a:p>
                      <a:pPr lvl="3"/>
                      <a:r>
                        <a:rPr lang="id-ID" sz="1600" dirty="0" smtClean="0"/>
                        <a:t>6.4.1. Kelompok Pertanian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3"/>
                      <a:r>
                        <a:rPr lang="id-ID" sz="1600" dirty="0" smtClean="0"/>
                        <a:t>6.4.2. Kelompo</a:t>
                      </a:r>
                      <a:r>
                        <a:rPr lang="id-ID" sz="1600" baseline="0" dirty="0" smtClean="0"/>
                        <a:t>k Kesehatan</a:t>
                      </a:r>
                      <a:endParaRPr lang="id-ID" sz="1600" dirty="0"/>
                    </a:p>
                  </a:txBody>
                  <a:tcPr marT="0" marB="0"/>
                </a:tc>
                <a:tc>
                  <a:txBody>
                    <a:bodyPr/>
                    <a:lstStyle/>
                    <a:p>
                      <a:pPr algn="ctr"/>
                      <a:r>
                        <a:rPr lang="id-ID" sz="1600" dirty="0" smtClean="0"/>
                        <a:t>192</a:t>
                      </a:r>
                      <a:endParaRPr lang="id-ID" sz="1600" dirty="0"/>
                    </a:p>
                  </a:txBody>
                  <a:tcPr marT="0" marB="0"/>
                </a:tc>
              </a:tr>
              <a:tr h="218904">
                <a:tc>
                  <a:txBody>
                    <a:bodyPr/>
                    <a:lstStyle/>
                    <a:p>
                      <a:pPr lvl="1"/>
                      <a:r>
                        <a:rPr lang="id-ID" sz="1600" dirty="0" smtClean="0"/>
                        <a:t>7. Ilmu Pengetahuan Sosial</a:t>
                      </a:r>
                      <a:endParaRPr lang="id-ID" sz="1600" dirty="0"/>
                    </a:p>
                  </a:txBody>
                  <a:tcPr marT="0" marB="0"/>
                </a:tc>
                <a:tc>
                  <a:txBody>
                    <a:bodyPr/>
                    <a:lstStyle/>
                    <a:p>
                      <a:pPr algn="ctr"/>
                      <a:r>
                        <a:rPr lang="id-ID" sz="1600" dirty="0" smtClean="0"/>
                        <a:t>128</a:t>
                      </a:r>
                      <a:endParaRPr lang="id-ID" sz="1600" dirty="0"/>
                    </a:p>
                  </a:txBody>
                  <a:tcPr marT="0" marB="0"/>
                </a:tc>
              </a:tr>
              <a:tr h="218904">
                <a:tc>
                  <a:txBody>
                    <a:bodyPr/>
                    <a:lstStyle/>
                    <a:p>
                      <a:pPr lvl="1"/>
                      <a:r>
                        <a:rPr lang="id-ID" sz="1600" dirty="0" smtClean="0"/>
                        <a:t>8. Seni Budaya</a:t>
                      </a:r>
                      <a:endParaRPr lang="id-ID" sz="1600" dirty="0"/>
                    </a:p>
                  </a:txBody>
                  <a:tcPr marT="0" marB="0"/>
                </a:tc>
                <a:tc>
                  <a:txBody>
                    <a:bodyPr/>
                    <a:lstStyle/>
                    <a:p>
                      <a:pPr algn="ctr"/>
                      <a:r>
                        <a:rPr lang="id-ID" sz="1600" dirty="0" smtClean="0"/>
                        <a:t>128</a:t>
                      </a:r>
                      <a:endParaRPr lang="id-ID" sz="1600" dirty="0"/>
                    </a:p>
                  </a:txBody>
                  <a:tcPr marT="0" marB="0"/>
                </a:tc>
              </a:tr>
              <a:tr h="218904">
                <a:tc>
                  <a:txBody>
                    <a:bodyPr/>
                    <a:lstStyle/>
                    <a:p>
                      <a:pPr lvl="1"/>
                      <a:r>
                        <a:rPr lang="id-ID" sz="1600" dirty="0" smtClean="0"/>
                        <a:t>9. Pendidikan</a:t>
                      </a:r>
                      <a:r>
                        <a:rPr lang="id-ID" sz="1600" baseline="0" dirty="0" smtClean="0"/>
                        <a:t> Jasmani Olahraga dan Kesehatan</a:t>
                      </a:r>
                      <a:endParaRPr lang="id-ID" sz="1600" dirty="0"/>
                    </a:p>
                  </a:txBody>
                  <a:tcPr marT="0" marB="0"/>
                </a:tc>
                <a:tc>
                  <a:txBody>
                    <a:bodyPr/>
                    <a:lstStyle/>
                    <a:p>
                      <a:pPr algn="ctr"/>
                      <a:r>
                        <a:rPr lang="id-ID" sz="1600" dirty="0" smtClean="0"/>
                        <a:t>192</a:t>
                      </a:r>
                      <a:endParaRPr lang="id-ID" sz="1600" dirty="0"/>
                    </a:p>
                  </a:txBody>
                  <a:tcPr marT="0" marB="0"/>
                </a:tc>
              </a:tr>
            </a:tbl>
          </a:graphicData>
        </a:graphic>
      </p:graphicFrame>
    </p:spTree>
    <p:extLst>
      <p:ext uri="{BB962C8B-B14F-4D97-AF65-F5344CB8AC3E}">
        <p14:creationId xmlns:p14="http://schemas.microsoft.com/office/powerpoint/2010/main" xmlns="" val="41339613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bwMode="auto">
          <a:noFill/>
          <a:ln>
            <a:miter lim="800000"/>
            <a:headEnd/>
            <a:tailEnd/>
          </a:ln>
        </p:spPr>
        <p:txBody>
          <a:bodyPr/>
          <a:lstStyle/>
          <a:p>
            <a:fld id="{B6FDB55E-BFED-4C6F-AB62-42301CE4953C}" type="slidenum">
              <a:rPr lang="id-ID" smtClean="0">
                <a:solidFill>
                  <a:srgbClr val="D1EAEE"/>
                </a:solidFill>
                <a:latin typeface="Trebuchet MS" pitchFamily="34" charset="0"/>
                <a:ea typeface="MS PGothic" pitchFamily="34" charset="-128"/>
              </a:rPr>
              <a:pPr/>
              <a:t>53</a:t>
            </a:fld>
            <a:endParaRPr lang="id-ID" smtClean="0">
              <a:solidFill>
                <a:srgbClr val="D1EAEE"/>
              </a:solidFill>
              <a:latin typeface="Trebuchet MS" pitchFamily="34" charset="0"/>
              <a:ea typeface="MS PGothic" pitchFamily="34" charset="-128"/>
            </a:endParaRPr>
          </a:p>
        </p:txBody>
      </p:sp>
      <p:sp>
        <p:nvSpPr>
          <p:cNvPr id="7" name="TextBox 6"/>
          <p:cNvSpPr txBox="1"/>
          <p:nvPr/>
        </p:nvSpPr>
        <p:spPr>
          <a:xfrm>
            <a:off x="-13758" y="86718"/>
            <a:ext cx="9906000" cy="461962"/>
          </a:xfrm>
          <a:prstGeom prst="rect">
            <a:avLst/>
          </a:prstGeom>
        </p:spPr>
        <p:txBody>
          <a:bodyPr vert="horz" lIns="91440" tIns="45720" rIns="91440" bIns="45720" rtlCol="0" anchor="ctr">
            <a:noAutofit/>
          </a:bodyPr>
          <a:lstStyle>
            <a:lvl1pPr algn="ctr">
              <a:spcBef>
                <a:spcPct val="0"/>
              </a:spcBef>
              <a:buNone/>
              <a:defRPr sz="2400" b="1">
                <a:solidFill>
                  <a:schemeClr val="accent5">
                    <a:lumMod val="75000"/>
                  </a:schemeClr>
                </a:solidFill>
                <a:latin typeface="+mj-lt"/>
                <a:ea typeface="+mj-ea"/>
                <a:cs typeface="+mj-cs"/>
              </a:defRPr>
            </a:lvl1pPr>
          </a:lstStyle>
          <a:p>
            <a:r>
              <a:rPr lang="en-GB" sz="3200" dirty="0"/>
              <a:t>SPEKTRUM KEAHLIAN PENDIDIKAN SMK</a:t>
            </a:r>
          </a:p>
        </p:txBody>
      </p:sp>
      <p:graphicFrame>
        <p:nvGraphicFramePr>
          <p:cNvPr id="9" name="Table 8"/>
          <p:cNvGraphicFramePr>
            <a:graphicFrameLocks noGrp="1"/>
          </p:cNvGraphicFramePr>
          <p:nvPr>
            <p:extLst>
              <p:ext uri="{D42A27DB-BD31-4B8C-83A1-F6EECF244321}">
                <p14:modId xmlns:p14="http://schemas.microsoft.com/office/powerpoint/2010/main" xmlns="" val="1374133152"/>
              </p:ext>
            </p:extLst>
          </p:nvPr>
        </p:nvGraphicFramePr>
        <p:xfrm>
          <a:off x="741232" y="980730"/>
          <a:ext cx="8743421" cy="3413281"/>
        </p:xfrm>
        <a:graphic>
          <a:graphicData uri="http://schemas.openxmlformats.org/drawingml/2006/table">
            <a:tbl>
              <a:tblPr firstRow="1" bandRow="1">
                <a:tableStyleId>{5C22544A-7EE6-4342-B048-85BDC9FD1C3A}</a:tableStyleId>
              </a:tblPr>
              <a:tblGrid>
                <a:gridCol w="709037"/>
                <a:gridCol w="4599468"/>
                <a:gridCol w="1665413"/>
                <a:gridCol w="1769503"/>
              </a:tblGrid>
              <a:tr h="823088">
                <a:tc>
                  <a:txBody>
                    <a:bodyPr/>
                    <a:lstStyle/>
                    <a:p>
                      <a:pPr algn="ctr"/>
                      <a:endParaRPr lang="id-ID" sz="1600" b="1" dirty="0" smtClean="0"/>
                    </a:p>
                    <a:p>
                      <a:pPr algn="ctr"/>
                      <a:r>
                        <a:rPr lang="id-ID" sz="1600" b="1" dirty="0" smtClean="0"/>
                        <a:t>NO</a:t>
                      </a:r>
                      <a:endParaRPr lang="id-ID" sz="1600" b="1" dirty="0"/>
                    </a:p>
                  </a:txBody>
                  <a:tcPr marL="99060" marR="99060" marT="45731" marB="45731"/>
                </a:tc>
                <a:tc>
                  <a:txBody>
                    <a:bodyPr/>
                    <a:lstStyle/>
                    <a:p>
                      <a:pPr algn="ctr"/>
                      <a:endParaRPr lang="id-ID" sz="1600" b="1" dirty="0" smtClean="0"/>
                    </a:p>
                    <a:p>
                      <a:pPr algn="ctr"/>
                      <a:r>
                        <a:rPr lang="id-ID" sz="2000" b="1" dirty="0" smtClean="0"/>
                        <a:t>BIDANG STUDI</a:t>
                      </a:r>
                      <a:endParaRPr lang="id-ID" sz="2000" b="1" dirty="0"/>
                    </a:p>
                  </a:txBody>
                  <a:tcPr marL="99060" marR="99060" marT="45731" marB="45731"/>
                </a:tc>
                <a:tc>
                  <a:txBody>
                    <a:bodyPr/>
                    <a:lstStyle/>
                    <a:p>
                      <a:pPr algn="ctr"/>
                      <a:r>
                        <a:rPr lang="id-ID" sz="1600" b="1" dirty="0" smtClean="0"/>
                        <a:t>JUMLAH</a:t>
                      </a:r>
                    </a:p>
                    <a:p>
                      <a:pPr algn="ctr"/>
                      <a:r>
                        <a:rPr lang="id-ID" sz="1600" b="1" dirty="0" smtClean="0"/>
                        <a:t>PROGRAM STUDI</a:t>
                      </a:r>
                      <a:endParaRPr lang="id-ID" sz="1600" b="1" dirty="0"/>
                    </a:p>
                  </a:txBody>
                  <a:tcPr marL="99060" marR="99060" marT="45731" marB="45731"/>
                </a:tc>
                <a:tc>
                  <a:txBody>
                    <a:bodyPr/>
                    <a:lstStyle/>
                    <a:p>
                      <a:pPr algn="ctr"/>
                      <a:r>
                        <a:rPr lang="id-ID" sz="1600" b="1" dirty="0" smtClean="0"/>
                        <a:t>JUMLAH</a:t>
                      </a:r>
                    </a:p>
                    <a:p>
                      <a:pPr algn="ctr"/>
                      <a:r>
                        <a:rPr lang="id-ID" sz="1600" b="1" dirty="0" smtClean="0"/>
                        <a:t>KOMPETENSI</a:t>
                      </a:r>
                    </a:p>
                    <a:p>
                      <a:pPr algn="ctr"/>
                      <a:r>
                        <a:rPr lang="id-ID" sz="1600" b="1" dirty="0" smtClean="0"/>
                        <a:t>KEAHLIAN</a:t>
                      </a:r>
                      <a:endParaRPr lang="id-ID" sz="1600" b="1" dirty="0"/>
                    </a:p>
                  </a:txBody>
                  <a:tcPr marL="99060" marR="99060" marT="45731" marB="45731"/>
                </a:tc>
              </a:tr>
              <a:tr h="365821">
                <a:tc>
                  <a:txBody>
                    <a:bodyPr/>
                    <a:lstStyle/>
                    <a:p>
                      <a:pPr algn="ctr"/>
                      <a:r>
                        <a:rPr lang="id-ID" sz="1800" dirty="0" smtClean="0"/>
                        <a:t>1</a:t>
                      </a:r>
                      <a:endParaRPr lang="id-ID" sz="1800" dirty="0"/>
                    </a:p>
                  </a:txBody>
                  <a:tcPr marL="99060" marR="99060" marT="45731" marB="45731"/>
                </a:tc>
                <a:tc>
                  <a:txBody>
                    <a:bodyPr/>
                    <a:lstStyle/>
                    <a:p>
                      <a:r>
                        <a:rPr lang="id-ID" sz="1800" dirty="0" smtClean="0"/>
                        <a:t>TEKNOLOGI DAN REKAYASA</a:t>
                      </a:r>
                      <a:endParaRPr lang="id-ID" sz="1800" dirty="0"/>
                    </a:p>
                  </a:txBody>
                  <a:tcPr marL="99060" marR="99060" marT="45731" marB="45731"/>
                </a:tc>
                <a:tc>
                  <a:txBody>
                    <a:bodyPr/>
                    <a:lstStyle/>
                    <a:p>
                      <a:pPr algn="ctr"/>
                      <a:r>
                        <a:rPr lang="id-ID" sz="1800" dirty="0" smtClean="0"/>
                        <a:t>18</a:t>
                      </a:r>
                      <a:endParaRPr lang="id-ID" sz="1800" dirty="0"/>
                    </a:p>
                  </a:txBody>
                  <a:tcPr marL="99060" marR="99060" marT="45731" marB="45731"/>
                </a:tc>
                <a:tc>
                  <a:txBody>
                    <a:bodyPr/>
                    <a:lstStyle/>
                    <a:p>
                      <a:pPr algn="ctr"/>
                      <a:r>
                        <a:rPr lang="id-ID" sz="1800" dirty="0" smtClean="0"/>
                        <a:t>66</a:t>
                      </a:r>
                      <a:endParaRPr lang="id-ID" sz="1800" dirty="0"/>
                    </a:p>
                  </a:txBody>
                  <a:tcPr marL="99060" marR="99060" marT="45731" marB="45731"/>
                </a:tc>
              </a:tr>
              <a:tr h="395267">
                <a:tc>
                  <a:txBody>
                    <a:bodyPr/>
                    <a:lstStyle/>
                    <a:p>
                      <a:pPr algn="ctr"/>
                      <a:r>
                        <a:rPr lang="id-ID" sz="1800" dirty="0" smtClean="0"/>
                        <a:t>2</a:t>
                      </a:r>
                      <a:endParaRPr lang="id-ID" sz="1800" dirty="0"/>
                    </a:p>
                  </a:txBody>
                  <a:tcPr marL="99060" marR="99060" marT="45731" marB="45731"/>
                </a:tc>
                <a:tc>
                  <a:txBody>
                    <a:bodyPr/>
                    <a:lstStyle/>
                    <a:p>
                      <a:r>
                        <a:rPr lang="id-ID" sz="1800" dirty="0" smtClean="0"/>
                        <a:t>TEKNOLOGI</a:t>
                      </a:r>
                      <a:r>
                        <a:rPr lang="id-ID" sz="1800" baseline="0" dirty="0" smtClean="0"/>
                        <a:t> INFORMASI DAN KOMUNIKASI</a:t>
                      </a:r>
                      <a:endParaRPr lang="id-ID" sz="1800" dirty="0"/>
                    </a:p>
                  </a:txBody>
                  <a:tcPr marL="99060" marR="99060" marT="45731" marB="45731"/>
                </a:tc>
                <a:tc>
                  <a:txBody>
                    <a:bodyPr/>
                    <a:lstStyle/>
                    <a:p>
                      <a:pPr algn="ctr"/>
                      <a:r>
                        <a:rPr lang="id-ID" sz="1800" dirty="0" smtClean="0"/>
                        <a:t>3</a:t>
                      </a:r>
                      <a:endParaRPr lang="id-ID" sz="1800" dirty="0"/>
                    </a:p>
                  </a:txBody>
                  <a:tcPr marL="99060" marR="99060" marT="45731" marB="45731"/>
                </a:tc>
                <a:tc>
                  <a:txBody>
                    <a:bodyPr/>
                    <a:lstStyle/>
                    <a:p>
                      <a:pPr algn="ctr"/>
                      <a:r>
                        <a:rPr lang="id-ID" sz="1800" dirty="0" smtClean="0"/>
                        <a:t>9</a:t>
                      </a:r>
                      <a:endParaRPr lang="id-ID" sz="1800" dirty="0"/>
                    </a:p>
                  </a:txBody>
                  <a:tcPr marL="99060" marR="99060" marT="45731" marB="45731"/>
                </a:tc>
              </a:tr>
              <a:tr h="365821">
                <a:tc>
                  <a:txBody>
                    <a:bodyPr/>
                    <a:lstStyle/>
                    <a:p>
                      <a:pPr algn="ctr"/>
                      <a:r>
                        <a:rPr lang="id-ID" sz="1800" dirty="0" smtClean="0"/>
                        <a:t>3</a:t>
                      </a:r>
                      <a:endParaRPr lang="id-ID" sz="1800" dirty="0"/>
                    </a:p>
                  </a:txBody>
                  <a:tcPr marL="99060" marR="99060" marT="45731" marB="45731"/>
                </a:tc>
                <a:tc>
                  <a:txBody>
                    <a:bodyPr/>
                    <a:lstStyle/>
                    <a:p>
                      <a:r>
                        <a:rPr lang="id-ID" sz="1800" dirty="0" smtClean="0"/>
                        <a:t>KESEHATAN</a:t>
                      </a:r>
                      <a:endParaRPr lang="id-ID" sz="1800" dirty="0"/>
                    </a:p>
                  </a:txBody>
                  <a:tcPr marL="99060" marR="99060" marT="45731" marB="45731"/>
                </a:tc>
                <a:tc>
                  <a:txBody>
                    <a:bodyPr/>
                    <a:lstStyle/>
                    <a:p>
                      <a:pPr algn="ctr"/>
                      <a:r>
                        <a:rPr lang="id-ID" sz="1800" dirty="0" smtClean="0"/>
                        <a:t>2</a:t>
                      </a:r>
                      <a:endParaRPr lang="id-ID" sz="1800" dirty="0"/>
                    </a:p>
                  </a:txBody>
                  <a:tcPr marL="99060" marR="99060" marT="45731" marB="45731"/>
                </a:tc>
                <a:tc>
                  <a:txBody>
                    <a:bodyPr/>
                    <a:lstStyle/>
                    <a:p>
                      <a:pPr algn="ctr"/>
                      <a:r>
                        <a:rPr lang="id-ID" sz="1800" dirty="0" smtClean="0"/>
                        <a:t>6</a:t>
                      </a:r>
                      <a:endParaRPr lang="id-ID" sz="1800" dirty="0"/>
                    </a:p>
                  </a:txBody>
                  <a:tcPr marL="99060" marR="99060" marT="45731" marB="45731"/>
                </a:tc>
              </a:tr>
              <a:tr h="365821">
                <a:tc>
                  <a:txBody>
                    <a:bodyPr/>
                    <a:lstStyle/>
                    <a:p>
                      <a:pPr algn="ctr"/>
                      <a:r>
                        <a:rPr lang="id-ID" sz="1800" dirty="0" smtClean="0"/>
                        <a:t>4</a:t>
                      </a:r>
                      <a:endParaRPr lang="id-ID" sz="1800" dirty="0"/>
                    </a:p>
                  </a:txBody>
                  <a:tcPr marL="99060" marR="99060" marT="45731" marB="45731"/>
                </a:tc>
                <a:tc>
                  <a:txBody>
                    <a:bodyPr/>
                    <a:lstStyle/>
                    <a:p>
                      <a:r>
                        <a:rPr lang="id-ID" sz="1800" dirty="0" smtClean="0"/>
                        <a:t>SENI, KERAJINAN,</a:t>
                      </a:r>
                      <a:r>
                        <a:rPr lang="id-ID" sz="1800" baseline="0" dirty="0" smtClean="0"/>
                        <a:t> DAN PARIWISATA</a:t>
                      </a:r>
                      <a:endParaRPr lang="id-ID" sz="1800" dirty="0"/>
                    </a:p>
                  </a:txBody>
                  <a:tcPr marL="99060" marR="99060" marT="45731" marB="45731"/>
                </a:tc>
                <a:tc>
                  <a:txBody>
                    <a:bodyPr/>
                    <a:lstStyle/>
                    <a:p>
                      <a:pPr algn="ctr"/>
                      <a:r>
                        <a:rPr lang="id-ID" sz="1800" dirty="0" smtClean="0"/>
                        <a:t>7</a:t>
                      </a:r>
                      <a:endParaRPr lang="id-ID" sz="1800" dirty="0"/>
                    </a:p>
                  </a:txBody>
                  <a:tcPr marL="99060" marR="99060" marT="45731" marB="45731"/>
                </a:tc>
                <a:tc>
                  <a:txBody>
                    <a:bodyPr/>
                    <a:lstStyle/>
                    <a:p>
                      <a:pPr algn="ctr"/>
                      <a:r>
                        <a:rPr lang="id-ID" sz="1800" dirty="0" smtClean="0"/>
                        <a:t>22</a:t>
                      </a:r>
                      <a:endParaRPr lang="id-ID" sz="1800" dirty="0"/>
                    </a:p>
                  </a:txBody>
                  <a:tcPr marL="99060" marR="99060" marT="45731" marB="45731"/>
                </a:tc>
              </a:tr>
              <a:tr h="365821">
                <a:tc>
                  <a:txBody>
                    <a:bodyPr/>
                    <a:lstStyle/>
                    <a:p>
                      <a:pPr algn="ctr"/>
                      <a:r>
                        <a:rPr lang="id-ID" sz="1800" dirty="0" smtClean="0"/>
                        <a:t>5</a:t>
                      </a:r>
                      <a:endParaRPr lang="id-ID" sz="1800" dirty="0"/>
                    </a:p>
                  </a:txBody>
                  <a:tcPr marL="99060" marR="99060" marT="45731" marB="45731"/>
                </a:tc>
                <a:tc>
                  <a:txBody>
                    <a:bodyPr/>
                    <a:lstStyle/>
                    <a:p>
                      <a:r>
                        <a:rPr lang="id-ID" sz="1800" dirty="0" smtClean="0"/>
                        <a:t>AGROBISNIS</a:t>
                      </a:r>
                      <a:r>
                        <a:rPr lang="id-ID" sz="1800" baseline="0" dirty="0" smtClean="0"/>
                        <a:t> DAN TEKNOLOGI</a:t>
                      </a:r>
                      <a:endParaRPr lang="id-ID" sz="1800" dirty="0"/>
                    </a:p>
                  </a:txBody>
                  <a:tcPr marL="99060" marR="99060" marT="45731" marB="45731"/>
                </a:tc>
                <a:tc>
                  <a:txBody>
                    <a:bodyPr/>
                    <a:lstStyle/>
                    <a:p>
                      <a:pPr algn="ctr"/>
                      <a:r>
                        <a:rPr lang="id-ID" sz="1800" dirty="0" smtClean="0"/>
                        <a:t>7</a:t>
                      </a:r>
                      <a:endParaRPr lang="id-ID" sz="1800" dirty="0"/>
                    </a:p>
                  </a:txBody>
                  <a:tcPr marL="99060" marR="99060" marT="45731" marB="45731"/>
                </a:tc>
                <a:tc>
                  <a:txBody>
                    <a:bodyPr/>
                    <a:lstStyle/>
                    <a:p>
                      <a:pPr algn="ctr"/>
                      <a:r>
                        <a:rPr lang="id-ID" sz="1800" dirty="0" smtClean="0"/>
                        <a:t>14</a:t>
                      </a:r>
                      <a:endParaRPr lang="id-ID" sz="1800" dirty="0"/>
                    </a:p>
                  </a:txBody>
                  <a:tcPr marL="99060" marR="99060" marT="45731" marB="45731"/>
                </a:tc>
              </a:tr>
              <a:tr h="365821">
                <a:tc>
                  <a:txBody>
                    <a:bodyPr/>
                    <a:lstStyle/>
                    <a:p>
                      <a:pPr algn="ctr"/>
                      <a:r>
                        <a:rPr lang="id-ID" sz="1800" dirty="0" smtClean="0"/>
                        <a:t>6</a:t>
                      </a:r>
                      <a:endParaRPr lang="id-ID" sz="1800" dirty="0"/>
                    </a:p>
                  </a:txBody>
                  <a:tcPr marL="99060" marR="99060" marT="45731" marB="45731"/>
                </a:tc>
                <a:tc>
                  <a:txBody>
                    <a:bodyPr/>
                    <a:lstStyle/>
                    <a:p>
                      <a:r>
                        <a:rPr lang="id-ID" sz="1800" dirty="0" smtClean="0"/>
                        <a:t>BISNIS</a:t>
                      </a:r>
                      <a:r>
                        <a:rPr lang="id-ID" sz="1800" baseline="0" dirty="0" smtClean="0"/>
                        <a:t> DAN MANAJEMEN</a:t>
                      </a:r>
                      <a:endParaRPr lang="id-ID" sz="1800" dirty="0"/>
                    </a:p>
                  </a:txBody>
                  <a:tcPr marL="99060" marR="99060" marT="45731" marB="45731"/>
                </a:tc>
                <a:tc>
                  <a:txBody>
                    <a:bodyPr/>
                    <a:lstStyle/>
                    <a:p>
                      <a:pPr algn="ctr"/>
                      <a:r>
                        <a:rPr lang="id-ID" sz="1800" dirty="0" smtClean="0"/>
                        <a:t>3</a:t>
                      </a:r>
                      <a:endParaRPr lang="id-ID" sz="1800" dirty="0"/>
                    </a:p>
                  </a:txBody>
                  <a:tcPr marL="99060" marR="99060" marT="45731" marB="45731"/>
                </a:tc>
                <a:tc>
                  <a:txBody>
                    <a:bodyPr/>
                    <a:lstStyle/>
                    <a:p>
                      <a:pPr algn="ctr"/>
                      <a:r>
                        <a:rPr lang="id-ID" sz="1800" dirty="0" smtClean="0"/>
                        <a:t>4</a:t>
                      </a:r>
                      <a:endParaRPr lang="id-ID" sz="1800" dirty="0"/>
                    </a:p>
                  </a:txBody>
                  <a:tcPr marL="99060" marR="99060" marT="45731" marB="45731"/>
                </a:tc>
              </a:tr>
              <a:tr h="365821">
                <a:tc>
                  <a:txBody>
                    <a:bodyPr/>
                    <a:lstStyle/>
                    <a:p>
                      <a:pPr algn="ctr"/>
                      <a:endParaRPr lang="id-ID" sz="1800" dirty="0"/>
                    </a:p>
                  </a:txBody>
                  <a:tcPr marL="99060" marR="99060" marT="45731" marB="45731"/>
                </a:tc>
                <a:tc>
                  <a:txBody>
                    <a:bodyPr/>
                    <a:lstStyle/>
                    <a:p>
                      <a:r>
                        <a:rPr lang="id-ID" sz="1800" b="1" dirty="0" smtClean="0">
                          <a:solidFill>
                            <a:srgbClr val="C00000"/>
                          </a:solidFill>
                        </a:rPr>
                        <a:t>JUMLAH</a:t>
                      </a:r>
                      <a:endParaRPr lang="id-ID" sz="1800" b="1" dirty="0">
                        <a:solidFill>
                          <a:srgbClr val="C00000"/>
                        </a:solidFill>
                      </a:endParaRPr>
                    </a:p>
                  </a:txBody>
                  <a:tcPr marL="99060" marR="99060" marT="45731" marB="45731"/>
                </a:tc>
                <a:tc>
                  <a:txBody>
                    <a:bodyPr/>
                    <a:lstStyle/>
                    <a:p>
                      <a:pPr algn="ctr"/>
                      <a:r>
                        <a:rPr lang="id-ID" sz="1800" b="1" dirty="0" smtClean="0">
                          <a:solidFill>
                            <a:srgbClr val="C00000"/>
                          </a:solidFill>
                        </a:rPr>
                        <a:t>40</a:t>
                      </a:r>
                      <a:endParaRPr lang="id-ID" sz="1800" b="1" dirty="0">
                        <a:solidFill>
                          <a:srgbClr val="C00000"/>
                        </a:solidFill>
                      </a:endParaRPr>
                    </a:p>
                  </a:txBody>
                  <a:tcPr marL="99060" marR="99060" marT="45731" marB="45731"/>
                </a:tc>
                <a:tc>
                  <a:txBody>
                    <a:bodyPr/>
                    <a:lstStyle/>
                    <a:p>
                      <a:pPr algn="ctr"/>
                      <a:r>
                        <a:rPr lang="id-ID" sz="1800" b="1" dirty="0" smtClean="0">
                          <a:solidFill>
                            <a:srgbClr val="C00000"/>
                          </a:solidFill>
                        </a:rPr>
                        <a:t>121</a:t>
                      </a:r>
                      <a:endParaRPr lang="id-ID" sz="1800" b="1" dirty="0">
                        <a:solidFill>
                          <a:srgbClr val="C00000"/>
                        </a:solidFill>
                      </a:endParaRPr>
                    </a:p>
                  </a:txBody>
                  <a:tcPr marL="99060" marR="99060" marT="45731" marB="45731"/>
                </a:tc>
              </a:tr>
            </a:tbl>
          </a:graphicData>
        </a:graphic>
      </p:graphicFrame>
      <p:sp>
        <p:nvSpPr>
          <p:cNvPr id="8" name="TextBox 7"/>
          <p:cNvSpPr txBox="1"/>
          <p:nvPr/>
        </p:nvSpPr>
        <p:spPr>
          <a:xfrm>
            <a:off x="584731" y="4941542"/>
            <a:ext cx="9049544" cy="1077913"/>
          </a:xfrm>
          <a:prstGeom prst="rect">
            <a:avLst/>
          </a:prstGeom>
          <a:solidFill>
            <a:schemeClr val="tx2">
              <a:lumMod val="20000"/>
              <a:lumOff val="80000"/>
            </a:schemeClr>
          </a:solidFill>
          <a:ln>
            <a:noFill/>
          </a:ln>
        </p:spPr>
        <p:txBody>
          <a:bodyPr>
            <a:spAutoFit/>
          </a:bodyPr>
          <a:lstStyle/>
          <a:p>
            <a:pPr marL="174625" indent="-174625" fontAlgn="auto">
              <a:spcBef>
                <a:spcPts val="0"/>
              </a:spcBef>
              <a:spcAft>
                <a:spcPts val="0"/>
              </a:spcAft>
              <a:buClr>
                <a:schemeClr val="accent1">
                  <a:lumMod val="75000"/>
                </a:schemeClr>
              </a:buClr>
              <a:buFont typeface="Arial" pitchFamily="34" charset="0"/>
              <a:buChar char="•"/>
              <a:defRPr/>
            </a:pPr>
            <a:r>
              <a:rPr lang="en-GB" sz="1600" b="1" dirty="0" err="1">
                <a:solidFill>
                  <a:schemeClr val="accent1">
                    <a:lumMod val="75000"/>
                  </a:schemeClr>
                </a:solidFill>
                <a:latin typeface="Cambria" pitchFamily="18" charset="0"/>
              </a:rPr>
              <a:t>Pendidikan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menengah</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kejuruan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berfungsi</a:t>
            </a:r>
            <a:r>
              <a:rPr lang="id-ID" sz="1600" b="1" dirty="0">
                <a:solidFill>
                  <a:schemeClr val="accent1">
                    <a:lumMod val="75000"/>
                  </a:schemeClr>
                </a:solidFill>
                <a:latin typeface="Cambria" pitchFamily="18" charset="0"/>
              </a:rPr>
              <a:t>  a.l. </a:t>
            </a:r>
            <a:r>
              <a:rPr lang="en-GB" sz="1600" b="1" dirty="0" err="1">
                <a:solidFill>
                  <a:schemeClr val="accent1">
                    <a:lumMod val="75000"/>
                  </a:schemeClr>
                </a:solidFill>
                <a:latin typeface="Cambria" pitchFamily="18" charset="0"/>
              </a:rPr>
              <a:t>membekali</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peserta</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didik</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dengan</a:t>
            </a:r>
            <a:r>
              <a:rPr lang="en-GB" sz="1600" b="1" dirty="0">
                <a:solidFill>
                  <a:schemeClr val="accent1">
                    <a:lumMod val="75000"/>
                  </a:schemeClr>
                </a:solidFill>
                <a:latin typeface="Cambria" pitchFamily="18" charset="0"/>
              </a:rPr>
              <a:t> </a:t>
            </a:r>
            <a:r>
              <a:rPr lang="en-GB" sz="1600" b="1" dirty="0" err="1">
                <a:solidFill>
                  <a:srgbClr val="C00000"/>
                </a:solidFill>
                <a:latin typeface="Cambria" pitchFamily="18" charset="0"/>
              </a:rPr>
              <a:t>kemampuan</a:t>
            </a:r>
            <a:r>
              <a:rPr lang="id-ID" sz="1600" b="1" dirty="0">
                <a:solidFill>
                  <a:srgbClr val="C00000"/>
                </a:solidFill>
                <a:latin typeface="Cambria" pitchFamily="18" charset="0"/>
              </a:rPr>
              <a:t> </a:t>
            </a:r>
            <a:r>
              <a:rPr lang="en-GB" sz="1600" b="1" dirty="0" err="1">
                <a:solidFill>
                  <a:srgbClr val="C00000"/>
                </a:solidFill>
                <a:latin typeface="Cambria" pitchFamily="18" charset="0"/>
              </a:rPr>
              <a:t>ilmu</a:t>
            </a:r>
            <a:r>
              <a:rPr lang="en-GB" sz="1600" b="1" dirty="0">
                <a:solidFill>
                  <a:srgbClr val="C00000"/>
                </a:solidFill>
                <a:latin typeface="Cambria" pitchFamily="18" charset="0"/>
              </a:rPr>
              <a:t> </a:t>
            </a:r>
            <a:r>
              <a:rPr lang="en-GB" sz="1600" b="1" dirty="0" err="1">
                <a:solidFill>
                  <a:srgbClr val="C00000"/>
                </a:solidFill>
                <a:latin typeface="Cambria" pitchFamily="18" charset="0"/>
              </a:rPr>
              <a:t>pengetahuan</a:t>
            </a:r>
            <a:r>
              <a:rPr lang="en-GB" sz="1600" b="1" dirty="0">
                <a:solidFill>
                  <a:srgbClr val="C00000"/>
                </a:solidFill>
                <a:latin typeface="Cambria" pitchFamily="18" charset="0"/>
              </a:rPr>
              <a:t> </a:t>
            </a:r>
            <a:r>
              <a:rPr lang="en-GB" sz="1600" b="1" dirty="0" err="1">
                <a:solidFill>
                  <a:srgbClr val="C00000"/>
                </a:solidFill>
                <a:latin typeface="Cambria" pitchFamily="18" charset="0"/>
              </a:rPr>
              <a:t>dan</a:t>
            </a:r>
            <a:r>
              <a:rPr lang="en-GB" sz="1600" b="1" dirty="0">
                <a:solidFill>
                  <a:srgbClr val="C00000"/>
                </a:solidFill>
                <a:latin typeface="Cambria" pitchFamily="18" charset="0"/>
              </a:rPr>
              <a:t> </a:t>
            </a:r>
            <a:r>
              <a:rPr lang="en-GB" sz="1600" b="1" dirty="0" err="1">
                <a:solidFill>
                  <a:srgbClr val="C00000"/>
                </a:solidFill>
                <a:latin typeface="Cambria" pitchFamily="18" charset="0"/>
              </a:rPr>
              <a:t>teknologi</a:t>
            </a:r>
            <a:r>
              <a:rPr lang="en-GB" sz="1600" b="1" dirty="0">
                <a:solidFill>
                  <a:srgbClr val="C00000"/>
                </a:solidFill>
                <a:latin typeface="Cambria" pitchFamily="18" charset="0"/>
              </a:rPr>
              <a:t> </a:t>
            </a:r>
            <a:r>
              <a:rPr lang="en-GB" sz="1600" b="1" dirty="0" err="1">
                <a:solidFill>
                  <a:srgbClr val="C00000"/>
                </a:solidFill>
                <a:latin typeface="Cambria" pitchFamily="18" charset="0"/>
              </a:rPr>
              <a:t>serta</a:t>
            </a:r>
            <a:r>
              <a:rPr lang="id-ID" sz="1600" b="1" dirty="0">
                <a:solidFill>
                  <a:srgbClr val="C00000"/>
                </a:solidFill>
                <a:latin typeface="Cambria" pitchFamily="18" charset="0"/>
              </a:rPr>
              <a:t> </a:t>
            </a:r>
            <a:r>
              <a:rPr lang="en-GB" sz="1600" b="1" dirty="0" err="1">
                <a:solidFill>
                  <a:srgbClr val="C00000"/>
                </a:solidFill>
                <a:latin typeface="Cambria" pitchFamily="18" charset="0"/>
              </a:rPr>
              <a:t>kecakapan</a:t>
            </a:r>
            <a:r>
              <a:rPr lang="en-GB" sz="1600" b="1" dirty="0">
                <a:solidFill>
                  <a:srgbClr val="C00000"/>
                </a:solidFill>
                <a:latin typeface="Cambria" pitchFamily="18" charset="0"/>
              </a:rPr>
              <a:t> </a:t>
            </a:r>
            <a:r>
              <a:rPr lang="en-GB" sz="1600" b="1" dirty="0" err="1">
                <a:solidFill>
                  <a:srgbClr val="C00000"/>
                </a:solidFill>
                <a:latin typeface="Cambria" pitchFamily="18" charset="0"/>
              </a:rPr>
              <a:t>kejuruan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para</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profesi</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sesuai</a:t>
            </a:r>
            <a:r>
              <a:rPr lang="id-ID"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dengan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kebutuhan</a:t>
            </a:r>
            <a:r>
              <a:rPr lang="en-GB" sz="1600" b="1" dirty="0">
                <a:solidFill>
                  <a:schemeClr val="accent1">
                    <a:lumMod val="75000"/>
                  </a:schemeClr>
                </a:solidFill>
                <a:latin typeface="Cambria" pitchFamily="18" charset="0"/>
              </a:rPr>
              <a:t> </a:t>
            </a:r>
            <a:r>
              <a:rPr lang="en-GB" sz="1600" b="1" dirty="0" err="1">
                <a:solidFill>
                  <a:schemeClr val="accent1">
                    <a:lumMod val="75000"/>
                  </a:schemeClr>
                </a:solidFill>
                <a:latin typeface="Cambria" pitchFamily="18" charset="0"/>
              </a:rPr>
              <a:t>masyarakat</a:t>
            </a:r>
            <a:r>
              <a:rPr lang="id-ID" sz="1600" b="1" dirty="0">
                <a:solidFill>
                  <a:schemeClr val="accent1">
                    <a:lumMod val="75000"/>
                  </a:schemeClr>
                </a:solidFill>
                <a:latin typeface="Cambria" pitchFamily="18" charset="0"/>
              </a:rPr>
              <a:t> (PP 17/2010 pasal 76)</a:t>
            </a:r>
            <a:endParaRPr lang="en-US" sz="1600" b="1" dirty="0">
              <a:solidFill>
                <a:schemeClr val="accent1">
                  <a:lumMod val="75000"/>
                </a:schemeClr>
              </a:solidFill>
              <a:latin typeface="Cambria" pitchFamily="18" charset="0"/>
            </a:endParaRPr>
          </a:p>
          <a:p>
            <a:pPr fontAlgn="auto">
              <a:spcBef>
                <a:spcPts val="0"/>
              </a:spcBef>
              <a:spcAft>
                <a:spcPts val="0"/>
              </a:spcAft>
              <a:buClr>
                <a:schemeClr val="accent1">
                  <a:lumMod val="75000"/>
                </a:schemeClr>
              </a:buClr>
              <a:defRPr/>
            </a:pPr>
            <a:endParaRPr lang="en-GB" sz="1600" b="1" dirty="0">
              <a:solidFill>
                <a:schemeClr val="accent1">
                  <a:lumMod val="75000"/>
                </a:schemeClr>
              </a:solidFill>
              <a:latin typeface="Cambria" pitchFamily="18" charset="0"/>
            </a:endParaRPr>
          </a:p>
        </p:txBody>
      </p:sp>
      <p:cxnSp>
        <p:nvCxnSpPr>
          <p:cNvPr id="6" name="Straight Connector 5"/>
          <p:cNvCxnSpPr/>
          <p:nvPr/>
        </p:nvCxnSpPr>
        <p:spPr>
          <a:xfrm>
            <a:off x="0" y="692696"/>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246617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 y="142875"/>
          <a:ext cx="9906001" cy="6681784"/>
        </p:xfrm>
        <a:graphic>
          <a:graphicData uri="http://schemas.openxmlformats.org/drawingml/2006/table">
            <a:tbl>
              <a:tblPr firstRow="1" bandRow="1">
                <a:tableStyleId>{073A0DAA-6AF3-43AB-8588-CEC1D06C72B9}</a:tableStyleId>
              </a:tblPr>
              <a:tblGrid>
                <a:gridCol w="3144493"/>
                <a:gridCol w="3124158"/>
                <a:gridCol w="3637350"/>
              </a:tblGrid>
              <a:tr h="359842">
                <a:tc>
                  <a:txBody>
                    <a:bodyPr/>
                    <a:lstStyle/>
                    <a:p>
                      <a:pPr algn="ctr"/>
                      <a:r>
                        <a:rPr lang="en-ID" sz="1600" b="1" noProof="0" dirty="0" smtClean="0">
                          <a:solidFill>
                            <a:srgbClr val="FFFF00"/>
                          </a:solidFill>
                          <a:latin typeface="+mj-lt"/>
                        </a:rPr>
                        <a:t>BIDANG STUDI KEAHLIAN  (6)</a:t>
                      </a:r>
                      <a:endParaRPr lang="en-ID" sz="1600" b="1" noProof="0" dirty="0">
                        <a:solidFill>
                          <a:srgbClr val="FFFF00"/>
                        </a:solidFill>
                        <a:latin typeface="+mj-lt"/>
                      </a:endParaRPr>
                    </a:p>
                  </a:txBody>
                  <a:tcPr marL="99060" marR="99060" marT="45721" marB="45721"/>
                </a:tc>
                <a:tc>
                  <a:txBody>
                    <a:bodyPr/>
                    <a:lstStyle/>
                    <a:p>
                      <a:pPr algn="l"/>
                      <a:r>
                        <a:rPr lang="en-ID" sz="1400" b="1" noProof="0" dirty="0" smtClean="0">
                          <a:solidFill>
                            <a:srgbClr val="FFFF00"/>
                          </a:solidFill>
                          <a:latin typeface="+mj-lt"/>
                        </a:rPr>
                        <a:t>PROGRAM STUDI KEAHLIAN (40)</a:t>
                      </a:r>
                      <a:endParaRPr lang="en-ID" sz="1600" b="1" noProof="0" dirty="0">
                        <a:solidFill>
                          <a:srgbClr val="FFFF00"/>
                        </a:solidFill>
                        <a:latin typeface="+mj-lt"/>
                      </a:endParaRPr>
                    </a:p>
                  </a:txBody>
                  <a:tcPr marL="99060" marR="99060" marT="45721" marB="45721"/>
                </a:tc>
                <a:tc>
                  <a:txBody>
                    <a:bodyPr/>
                    <a:lstStyle/>
                    <a:p>
                      <a:pPr algn="ctr"/>
                      <a:r>
                        <a:rPr lang="en-ID" sz="1600" b="1" noProof="0" dirty="0" smtClean="0">
                          <a:solidFill>
                            <a:srgbClr val="FFFF00"/>
                          </a:solidFill>
                          <a:latin typeface="+mj-lt"/>
                        </a:rPr>
                        <a:t>KOMPETENSI KEAHLIAN  (121)</a:t>
                      </a:r>
                      <a:endParaRPr lang="en-ID" sz="1600" b="1" noProof="0" dirty="0">
                        <a:solidFill>
                          <a:srgbClr val="FFFF00"/>
                        </a:solidFill>
                        <a:latin typeface="+mj-lt"/>
                      </a:endParaRPr>
                    </a:p>
                  </a:txBody>
                  <a:tcPr marL="99060" marR="99060" marT="45721" marB="45721"/>
                </a:tc>
              </a:tr>
              <a:tr h="345146">
                <a:tc>
                  <a:txBody>
                    <a:bodyPr/>
                    <a:lstStyle/>
                    <a:p>
                      <a:pPr marL="273050" indent="-273050"/>
                      <a:r>
                        <a:rPr lang="en-ID" sz="1600" b="1" noProof="0" dirty="0" smtClean="0">
                          <a:latin typeface="+mj-lt"/>
                        </a:rPr>
                        <a:t>1.	TEKNOLOGI DAN REKAYASA</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1.1	</a:t>
                      </a:r>
                      <a:r>
                        <a:rPr lang="en-ID" sz="1600" b="1" noProof="0" dirty="0" err="1" smtClean="0">
                          <a:latin typeface="+mj-lt"/>
                        </a:rPr>
                        <a:t>Teknik</a:t>
                      </a:r>
                      <a:r>
                        <a:rPr lang="en-ID" sz="1600" b="1" noProof="0" dirty="0" smtClean="0">
                          <a:latin typeface="+mj-lt"/>
                        </a:rPr>
                        <a:t>  </a:t>
                      </a:r>
                      <a:r>
                        <a:rPr lang="en-ID" sz="1600" b="1" noProof="0" dirty="0" err="1" smtClean="0">
                          <a:latin typeface="+mj-lt"/>
                        </a:rPr>
                        <a:t>Bangunan</a:t>
                      </a:r>
                      <a:endParaRPr lang="en-ID" sz="1600" b="1" noProof="0" dirty="0">
                        <a:latin typeface="+mj-lt"/>
                      </a:endParaRPr>
                    </a:p>
                  </a:txBody>
                  <a:tcPr marL="99060" marR="99060" marT="45721" marB="45721"/>
                </a:tc>
                <a:tc>
                  <a:txBody>
                    <a:bodyPr/>
                    <a:lstStyle/>
                    <a:p>
                      <a:pPr marL="546100" indent="-546100"/>
                      <a:r>
                        <a:rPr lang="en-ID" sz="1600" b="1" noProof="0" smtClean="0">
                          <a:latin typeface="+mj-lt"/>
                        </a:rPr>
                        <a:t>1.1.1	Teknik</a:t>
                      </a:r>
                      <a:r>
                        <a:rPr lang="en-ID" sz="1600" b="1" baseline="0" noProof="0" smtClean="0">
                          <a:latin typeface="+mj-lt"/>
                        </a:rPr>
                        <a:t> Konstruksi Baja</a:t>
                      </a:r>
                      <a:endParaRPr lang="en-ID" sz="1600" b="1" noProof="0">
                        <a:latin typeface="+mj-lt"/>
                      </a:endParaRPr>
                    </a:p>
                  </a:txBody>
                  <a:tcPr marL="99060" marR="99060" marT="45721" marB="45721"/>
                </a:tc>
              </a:tr>
              <a:tr h="345146">
                <a:tc>
                  <a:txBody>
                    <a:bodyPr/>
                    <a:lstStyle/>
                    <a:p>
                      <a:endParaRPr lang="en-ID" sz="1600" b="1" noProof="0">
                        <a:latin typeface="+mj-lt"/>
                      </a:endParaRPr>
                    </a:p>
                  </a:txBody>
                  <a:tcPr marL="99060" marR="99060" marT="45721" marB="45721"/>
                </a:tc>
                <a:tc>
                  <a:txBody>
                    <a:bodyPr/>
                    <a:lstStyle/>
                    <a:p>
                      <a:endParaRPr lang="en-ID" sz="1600" b="1" noProof="0">
                        <a:latin typeface="+mj-lt"/>
                      </a:endParaRPr>
                    </a:p>
                  </a:txBody>
                  <a:tcPr marL="99060" marR="99060" marT="45721" marB="45721"/>
                </a:tc>
                <a:tc>
                  <a:txBody>
                    <a:bodyPr/>
                    <a:lstStyle/>
                    <a:p>
                      <a:pPr marL="546100" indent="-546100"/>
                      <a:r>
                        <a:rPr lang="en-ID" sz="1600" b="1" noProof="0" dirty="0" smtClean="0">
                          <a:latin typeface="+mj-lt"/>
                        </a:rPr>
                        <a:t>1.1.2 	Teknik </a:t>
                      </a:r>
                      <a:r>
                        <a:rPr lang="en-ID" sz="1600" b="1" noProof="0" dirty="0" err="1" smtClean="0">
                          <a:latin typeface="+mj-lt"/>
                        </a:rPr>
                        <a:t>Konstruksi</a:t>
                      </a:r>
                      <a:r>
                        <a:rPr lang="en-ID" sz="1600" b="1" noProof="0" dirty="0" smtClean="0">
                          <a:latin typeface="+mj-lt"/>
                        </a:rPr>
                        <a:t> </a:t>
                      </a:r>
                      <a:r>
                        <a:rPr lang="en-ID" sz="1600" b="1" noProof="0" dirty="0" err="1" smtClean="0">
                          <a:latin typeface="+mj-lt"/>
                        </a:rPr>
                        <a:t>Kayu</a:t>
                      </a:r>
                      <a:endParaRPr lang="en-ID" sz="1600" b="1" noProof="0" dirty="0">
                        <a:latin typeface="+mj-lt"/>
                      </a:endParaRPr>
                    </a:p>
                  </a:txBody>
                  <a:tcPr marL="99060" marR="99060" marT="45721" marB="45721"/>
                </a:tc>
              </a:tr>
              <a:tr h="345146">
                <a:tc>
                  <a:txBody>
                    <a:bodyPr/>
                    <a:lstStyle/>
                    <a:p>
                      <a:endParaRPr lang="en-ID" sz="1600" b="1" noProof="0">
                        <a:latin typeface="+mj-lt"/>
                      </a:endParaRPr>
                    </a:p>
                  </a:txBody>
                  <a:tcPr marL="99060" marR="99060" marT="45721" marB="45721"/>
                </a:tc>
                <a:tc>
                  <a:txBody>
                    <a:bodyPr/>
                    <a:lstStyle/>
                    <a:p>
                      <a:pPr marL="352425" indent="-352425"/>
                      <a:r>
                        <a:rPr lang="en-ID" sz="1600" b="1" noProof="0" dirty="0" smtClean="0">
                          <a:latin typeface="+mj-lt"/>
                        </a:rPr>
                        <a:t>1.2	</a:t>
                      </a:r>
                      <a:r>
                        <a:rPr lang="en-ID" sz="1600" b="1" noProof="0" dirty="0" err="1" smtClean="0">
                          <a:latin typeface="+mj-lt"/>
                        </a:rPr>
                        <a:t>Teknik</a:t>
                      </a:r>
                      <a:r>
                        <a:rPr lang="en-ID" sz="1600" b="1" baseline="0" noProof="0" dirty="0" smtClean="0">
                          <a:latin typeface="+mj-lt"/>
                        </a:rPr>
                        <a:t>  </a:t>
                      </a:r>
                      <a:r>
                        <a:rPr lang="en-ID" sz="1600" b="1" baseline="0" noProof="0" dirty="0" err="1" smtClean="0">
                          <a:latin typeface="+mj-lt"/>
                        </a:rPr>
                        <a:t>Mekanik</a:t>
                      </a:r>
                      <a:r>
                        <a:rPr lang="en-ID" sz="1600" b="1" baseline="0" noProof="0" dirty="0" smtClean="0">
                          <a:latin typeface="+mj-lt"/>
                        </a:rPr>
                        <a:t> </a:t>
                      </a:r>
                      <a:r>
                        <a:rPr lang="en-ID" sz="1600" b="1" baseline="0" noProof="0" dirty="0" err="1" smtClean="0">
                          <a:latin typeface="+mj-lt"/>
                        </a:rPr>
                        <a:t>Otomotif</a:t>
                      </a:r>
                      <a:r>
                        <a:rPr lang="en-ID" sz="1600" b="1" baseline="0" noProof="0" dirty="0" smtClean="0">
                          <a:latin typeface="+mj-lt"/>
                        </a:rPr>
                        <a:t> </a:t>
                      </a:r>
                      <a:endParaRPr lang="en-ID" sz="1600" b="1" noProof="0" dirty="0">
                        <a:latin typeface="+mj-lt"/>
                      </a:endParaRPr>
                    </a:p>
                  </a:txBody>
                  <a:tcPr marL="99060" marR="99060" marT="45721" marB="45721"/>
                </a:tc>
                <a:tc>
                  <a:txBody>
                    <a:bodyPr/>
                    <a:lstStyle/>
                    <a:p>
                      <a:r>
                        <a:rPr lang="en-ID" sz="1600" b="1" noProof="0" dirty="0" smtClean="0">
                          <a:latin typeface="+mj-lt"/>
                        </a:rPr>
                        <a:t>1.2.1   </a:t>
                      </a:r>
                      <a:r>
                        <a:rPr lang="en-ID" sz="1600" b="1" noProof="0" dirty="0" err="1" smtClean="0">
                          <a:latin typeface="+mj-lt"/>
                        </a:rPr>
                        <a:t>Teknik</a:t>
                      </a:r>
                      <a:r>
                        <a:rPr lang="en-ID" sz="1600" b="1" noProof="0" dirty="0" smtClean="0">
                          <a:latin typeface="+mj-lt"/>
                        </a:rPr>
                        <a:t> </a:t>
                      </a:r>
                      <a:r>
                        <a:rPr lang="en-ID" sz="1600" b="1" noProof="0" dirty="0" err="1" smtClean="0">
                          <a:latin typeface="+mj-lt"/>
                        </a:rPr>
                        <a:t>Kendaraan</a:t>
                      </a:r>
                      <a:r>
                        <a:rPr lang="en-ID" sz="1600" b="1" noProof="0" dirty="0" smtClean="0">
                          <a:latin typeface="+mj-lt"/>
                        </a:rPr>
                        <a:t> </a:t>
                      </a:r>
                      <a:r>
                        <a:rPr lang="en-ID" sz="1600" b="1" noProof="0" dirty="0" err="1" smtClean="0">
                          <a:latin typeface="+mj-lt"/>
                        </a:rPr>
                        <a:t>Ringan</a:t>
                      </a:r>
                      <a:endParaRPr lang="en-ID" sz="1600" b="1" noProof="0" dirty="0">
                        <a:latin typeface="+mj-lt"/>
                      </a:endParaRPr>
                    </a:p>
                  </a:txBody>
                  <a:tcPr marL="99060" marR="99060" marT="45721" marB="45721"/>
                </a:tc>
              </a:tr>
              <a:tr h="579130">
                <a:tc>
                  <a:txBody>
                    <a:bodyPr/>
                    <a:lstStyle/>
                    <a:p>
                      <a:pPr marL="273050" indent="-273050"/>
                      <a:r>
                        <a:rPr lang="en-ID" sz="1600" b="1" noProof="0" dirty="0" smtClean="0">
                          <a:latin typeface="+mj-lt"/>
                        </a:rPr>
                        <a:t>2.	TEKNOLOGI INFORMASI DAN</a:t>
                      </a:r>
                      <a:r>
                        <a:rPr lang="en-ID" sz="1600" b="1" baseline="0" noProof="0" dirty="0" smtClean="0">
                          <a:latin typeface="+mj-lt"/>
                        </a:rPr>
                        <a:t> KOMUNIKASI</a:t>
                      </a:r>
                      <a:endParaRPr lang="en-ID" sz="1600" b="1" noProof="0" dirty="0">
                        <a:latin typeface="+mj-lt"/>
                      </a:endParaRPr>
                    </a:p>
                  </a:txBody>
                  <a:tcPr marL="99060" marR="99060" marT="45721" marB="45721"/>
                </a:tc>
                <a:tc>
                  <a:txBody>
                    <a:bodyPr/>
                    <a:lstStyle/>
                    <a:p>
                      <a:pPr marL="352425" indent="-352425"/>
                      <a:r>
                        <a:rPr lang="en-ID" sz="1600" b="1" noProof="0" smtClean="0">
                          <a:latin typeface="+mj-lt"/>
                        </a:rPr>
                        <a:t>2.1	Teknik Telekomunikasi</a:t>
                      </a:r>
                      <a:endParaRPr lang="en-ID" sz="1600" b="1" noProof="0">
                        <a:latin typeface="+mj-lt"/>
                      </a:endParaRPr>
                    </a:p>
                  </a:txBody>
                  <a:tcPr marL="99060" marR="99060" marT="45721" marB="45721"/>
                </a:tc>
                <a:tc>
                  <a:txBody>
                    <a:bodyPr/>
                    <a:lstStyle/>
                    <a:p>
                      <a:pPr marL="546100" indent="-546100"/>
                      <a:r>
                        <a:rPr lang="en-ID" sz="1600" b="1" noProof="0" dirty="0" smtClean="0">
                          <a:latin typeface="+mj-lt"/>
                        </a:rPr>
                        <a:t>2.1.1	Teknik Transmisi Telekomunikasi</a:t>
                      </a:r>
                      <a:r>
                        <a:rPr lang="en-ID" sz="1600" b="1" baseline="0" noProof="0" dirty="0" smtClean="0">
                          <a:latin typeface="+mj-lt"/>
                        </a:rPr>
                        <a:t> </a:t>
                      </a:r>
                      <a:endParaRPr lang="en-ID" sz="1600" b="1" noProof="0" dirty="0">
                        <a:latin typeface="+mj-lt"/>
                      </a:endParaRPr>
                    </a:p>
                  </a:txBody>
                  <a:tcPr marL="99060" marR="99060" marT="45721" marB="45721"/>
                </a:tc>
              </a:tr>
              <a:tr h="345146">
                <a:tc>
                  <a:txBody>
                    <a:bodyPr/>
                    <a:lstStyle/>
                    <a:p>
                      <a:endParaRPr lang="en-ID" sz="1600" b="1" noProof="0" dirty="0">
                        <a:latin typeface="+mj-lt"/>
                      </a:endParaRPr>
                    </a:p>
                  </a:txBody>
                  <a:tcPr marL="99060" marR="99060" marT="45721" marB="45721"/>
                </a:tc>
                <a:tc>
                  <a:txBody>
                    <a:bodyPr/>
                    <a:lstStyle/>
                    <a:p>
                      <a:pPr marL="352425" marR="0" indent="-352425" algn="l" defTabSz="914400" rtl="0" eaLnBrk="1" fontAlgn="auto" latinLnBrk="0" hangingPunct="1">
                        <a:lnSpc>
                          <a:spcPct val="100000"/>
                        </a:lnSpc>
                        <a:spcBef>
                          <a:spcPts val="0"/>
                        </a:spcBef>
                        <a:spcAft>
                          <a:spcPts val="0"/>
                        </a:spcAft>
                        <a:buClrTx/>
                        <a:buSzTx/>
                        <a:buFontTx/>
                        <a:buNone/>
                        <a:tabLst/>
                        <a:defRPr/>
                      </a:pPr>
                      <a:r>
                        <a:rPr lang="en-ID" sz="1600" b="1" noProof="0" dirty="0" smtClean="0">
                          <a:latin typeface="+mj-lt"/>
                        </a:rPr>
                        <a:t>2.2	</a:t>
                      </a:r>
                      <a:r>
                        <a:rPr lang="en-ID" sz="1600" b="1" noProof="0" dirty="0" err="1" smtClean="0">
                          <a:latin typeface="+mj-lt"/>
                        </a:rPr>
                        <a:t>Teknik</a:t>
                      </a:r>
                      <a:r>
                        <a:rPr lang="en-ID" sz="1600" b="1" baseline="0" noProof="0" dirty="0" smtClean="0">
                          <a:latin typeface="+mj-lt"/>
                        </a:rPr>
                        <a:t>  </a:t>
                      </a:r>
                      <a:r>
                        <a:rPr lang="en-ID" sz="1600" b="1" baseline="0" noProof="0" dirty="0" err="1" smtClean="0">
                          <a:latin typeface="+mj-lt"/>
                        </a:rPr>
                        <a:t>Komunikasi</a:t>
                      </a:r>
                      <a:r>
                        <a:rPr lang="en-ID" sz="1600" b="1" baseline="0" noProof="0" dirty="0" smtClean="0">
                          <a:latin typeface="+mj-lt"/>
                        </a:rPr>
                        <a:t> &amp; </a:t>
                      </a:r>
                      <a:r>
                        <a:rPr lang="en-ID" sz="1600" b="1" baseline="0" noProof="0" dirty="0" err="1" smtClean="0">
                          <a:latin typeface="+mj-lt"/>
                        </a:rPr>
                        <a:t>Infor</a:t>
                      </a:r>
                      <a:endParaRPr lang="en-ID" sz="1600" b="1" noProof="0" dirty="0" smtClean="0">
                        <a:latin typeface="+mj-lt"/>
                      </a:endParaRPr>
                    </a:p>
                  </a:txBody>
                  <a:tcPr marL="99060" marR="99060" marT="45721" marB="45721"/>
                </a:tc>
                <a:tc>
                  <a:txBody>
                    <a:bodyPr/>
                    <a:lstStyle/>
                    <a:p>
                      <a:r>
                        <a:rPr lang="en-ID" sz="1600" b="1" noProof="0" dirty="0" smtClean="0">
                          <a:latin typeface="+mj-lt"/>
                        </a:rPr>
                        <a:t>2.2.1  </a:t>
                      </a:r>
                      <a:r>
                        <a:rPr lang="en-ID" sz="1600" b="1" noProof="0" dirty="0" err="1" smtClean="0">
                          <a:latin typeface="+mj-lt"/>
                        </a:rPr>
                        <a:t>Tenik</a:t>
                      </a:r>
                      <a:r>
                        <a:rPr lang="en-ID" sz="1600" b="1" noProof="0" dirty="0" smtClean="0">
                          <a:latin typeface="+mj-lt"/>
                        </a:rPr>
                        <a:t> </a:t>
                      </a:r>
                      <a:r>
                        <a:rPr lang="en-ID" sz="1600" b="1" noProof="0" dirty="0" err="1" smtClean="0">
                          <a:latin typeface="+mj-lt"/>
                        </a:rPr>
                        <a:t>Komputer</a:t>
                      </a:r>
                      <a:r>
                        <a:rPr lang="en-ID" sz="1600" b="1" noProof="0" dirty="0" smtClean="0">
                          <a:latin typeface="+mj-lt"/>
                        </a:rPr>
                        <a:t> &amp; </a:t>
                      </a:r>
                      <a:r>
                        <a:rPr lang="en-ID" sz="1600" b="1" noProof="0" dirty="0" err="1" smtClean="0">
                          <a:latin typeface="+mj-lt"/>
                        </a:rPr>
                        <a:t>Jaringan</a:t>
                      </a:r>
                      <a:endParaRPr lang="en-ID" sz="1600" b="1" noProof="0" dirty="0">
                        <a:latin typeface="+mj-lt"/>
                      </a:endParaRPr>
                    </a:p>
                  </a:txBody>
                  <a:tcPr marL="99060" marR="99060" marT="45721" marB="45721"/>
                </a:tc>
              </a:tr>
              <a:tr h="345146">
                <a:tc>
                  <a:txBody>
                    <a:bodyPr/>
                    <a:lstStyle/>
                    <a:p>
                      <a:pPr marL="273050" indent="-273050">
                        <a:buAutoNum type="arabicPeriod" startAt="3"/>
                      </a:pPr>
                      <a:r>
                        <a:rPr lang="en-ID" sz="1600" b="1" noProof="0" dirty="0" smtClean="0">
                          <a:latin typeface="+mj-lt"/>
                        </a:rPr>
                        <a:t>KESEHATAN</a:t>
                      </a:r>
                      <a:endParaRPr lang="en-ID" sz="1600" b="1" noProof="0" dirty="0">
                        <a:latin typeface="+mj-lt"/>
                      </a:endParaRPr>
                    </a:p>
                  </a:txBody>
                  <a:tcPr marL="99060" marR="99060" marT="45721" marB="45721">
                    <a:solidFill>
                      <a:srgbClr val="FFFF00"/>
                    </a:solidFill>
                  </a:tcPr>
                </a:tc>
                <a:tc>
                  <a:txBody>
                    <a:bodyPr/>
                    <a:lstStyle/>
                    <a:p>
                      <a:pPr marL="352425" indent="-352425"/>
                      <a:r>
                        <a:rPr lang="en-ID" sz="1600" b="1" noProof="0" dirty="0" smtClean="0">
                          <a:latin typeface="+mj-lt"/>
                        </a:rPr>
                        <a:t>3.1	</a:t>
                      </a:r>
                      <a:r>
                        <a:rPr lang="en-ID" sz="1600" b="1" noProof="0" dirty="0" err="1" smtClean="0">
                          <a:latin typeface="+mj-lt"/>
                        </a:rPr>
                        <a:t>Kesehatan</a:t>
                      </a:r>
                      <a:endParaRPr lang="en-ID" sz="1600" b="1" noProof="0" dirty="0">
                        <a:latin typeface="+mj-lt"/>
                      </a:endParaRPr>
                    </a:p>
                  </a:txBody>
                  <a:tcPr marL="99060" marR="99060" marT="45721" marB="45721">
                    <a:solidFill>
                      <a:srgbClr val="FFFF00"/>
                    </a:solidFill>
                  </a:tcPr>
                </a:tc>
                <a:tc>
                  <a:txBody>
                    <a:bodyPr/>
                    <a:lstStyle/>
                    <a:p>
                      <a:pPr marL="546100" indent="-546100"/>
                      <a:r>
                        <a:rPr lang="en-ID" sz="1600" b="1" noProof="0" dirty="0" smtClean="0">
                          <a:latin typeface="+mj-lt"/>
                        </a:rPr>
                        <a:t>3.1.1	</a:t>
                      </a:r>
                      <a:r>
                        <a:rPr lang="en-ID" sz="1600" b="1" noProof="0" dirty="0" err="1" smtClean="0">
                          <a:latin typeface="+mj-lt"/>
                        </a:rPr>
                        <a:t>Keperawatan</a:t>
                      </a:r>
                      <a:endParaRPr lang="en-ID" sz="1600" b="1" noProof="0" dirty="0">
                        <a:latin typeface="+mj-lt"/>
                      </a:endParaRPr>
                    </a:p>
                  </a:txBody>
                  <a:tcPr marL="99060" marR="99060" marT="45721" marB="45721">
                    <a:solidFill>
                      <a:srgbClr val="FFFF00"/>
                    </a:solidFill>
                  </a:tcPr>
                </a:tc>
              </a:tr>
              <a:tr h="345146">
                <a:tc>
                  <a:txBody>
                    <a:bodyPr/>
                    <a:lstStyle/>
                    <a:p>
                      <a:endParaRPr lang="en-ID" sz="1600" b="1" noProof="0" dirty="0">
                        <a:latin typeface="+mj-lt"/>
                      </a:endParaRPr>
                    </a:p>
                  </a:txBody>
                  <a:tcPr marL="99060" marR="99060" marT="45721" marB="45721">
                    <a:solidFill>
                      <a:srgbClr val="FFFF00"/>
                    </a:solidFill>
                  </a:tcPr>
                </a:tc>
                <a:tc>
                  <a:txBody>
                    <a:bodyPr/>
                    <a:lstStyle/>
                    <a:p>
                      <a:endParaRPr lang="en-ID" sz="1600" b="1" noProof="0" dirty="0">
                        <a:latin typeface="+mj-lt"/>
                      </a:endParaRPr>
                    </a:p>
                  </a:txBody>
                  <a:tcPr marL="99060" marR="99060" marT="45721" marB="45721">
                    <a:solidFill>
                      <a:srgbClr val="FFFF00"/>
                    </a:solidFill>
                  </a:tcPr>
                </a:tc>
                <a:tc>
                  <a:txBody>
                    <a:bodyPr/>
                    <a:lstStyle/>
                    <a:p>
                      <a:pPr marL="546100" indent="-546100"/>
                      <a:r>
                        <a:rPr lang="en-ID" sz="1600" b="1" noProof="0" dirty="0" smtClean="0">
                          <a:latin typeface="+mj-lt"/>
                        </a:rPr>
                        <a:t>3.1.2	</a:t>
                      </a:r>
                      <a:r>
                        <a:rPr lang="en-ID" sz="1600" b="1" noProof="0" dirty="0" err="1" smtClean="0">
                          <a:latin typeface="+mj-lt"/>
                        </a:rPr>
                        <a:t>Keperawatan</a:t>
                      </a:r>
                      <a:r>
                        <a:rPr lang="en-ID" sz="1600" b="1" baseline="0" noProof="0" dirty="0" smtClean="0">
                          <a:latin typeface="+mj-lt"/>
                        </a:rPr>
                        <a:t> </a:t>
                      </a:r>
                      <a:r>
                        <a:rPr lang="en-ID" sz="1600" b="1" baseline="0" noProof="0" dirty="0" err="1" smtClean="0">
                          <a:latin typeface="+mj-lt"/>
                        </a:rPr>
                        <a:t>Gigi</a:t>
                      </a:r>
                      <a:endParaRPr lang="en-ID" sz="1600" b="1" noProof="0" dirty="0">
                        <a:latin typeface="+mj-lt"/>
                      </a:endParaRPr>
                    </a:p>
                  </a:txBody>
                  <a:tcPr marL="99060" marR="99060" marT="45721" marB="45721">
                    <a:solidFill>
                      <a:srgbClr val="FFFF00"/>
                    </a:solidFill>
                  </a:tcPr>
                </a:tc>
              </a:tr>
              <a:tr h="345146">
                <a:tc>
                  <a:txBody>
                    <a:bodyPr/>
                    <a:lstStyle/>
                    <a:p>
                      <a:endParaRPr lang="en-ID" sz="1600" b="1" noProof="0">
                        <a:latin typeface="+mj-lt"/>
                      </a:endParaRPr>
                    </a:p>
                  </a:txBody>
                  <a:tcPr marL="99060" marR="99060" marT="45721" marB="45721">
                    <a:solidFill>
                      <a:srgbClr val="FFFF00"/>
                    </a:solidFill>
                  </a:tcPr>
                </a:tc>
                <a:tc>
                  <a:txBody>
                    <a:bodyPr/>
                    <a:lstStyle/>
                    <a:p>
                      <a:pPr marL="352425" indent="-352425"/>
                      <a:r>
                        <a:rPr lang="en-ID" sz="1600" b="1" noProof="0" dirty="0" smtClean="0">
                          <a:latin typeface="+mj-lt"/>
                        </a:rPr>
                        <a:t>3.2	</a:t>
                      </a:r>
                      <a:r>
                        <a:rPr lang="en-ID" sz="1600" b="1" noProof="0" dirty="0" err="1" smtClean="0">
                          <a:latin typeface="+mj-lt"/>
                        </a:rPr>
                        <a:t>Kefarmasian</a:t>
                      </a:r>
                      <a:endParaRPr lang="en-ID" sz="1600" b="1" noProof="0" dirty="0">
                        <a:latin typeface="+mj-lt"/>
                      </a:endParaRPr>
                    </a:p>
                  </a:txBody>
                  <a:tcPr marL="99060" marR="99060" marT="45721" marB="45721">
                    <a:solidFill>
                      <a:srgbClr val="FFFF00"/>
                    </a:solidFill>
                  </a:tcPr>
                </a:tc>
                <a:tc>
                  <a:txBody>
                    <a:bodyPr/>
                    <a:lstStyle/>
                    <a:p>
                      <a:r>
                        <a:rPr lang="en-ID" sz="1600" b="1" noProof="0" dirty="0" smtClean="0">
                          <a:latin typeface="+mj-lt"/>
                        </a:rPr>
                        <a:t>3.2.1  </a:t>
                      </a:r>
                      <a:r>
                        <a:rPr lang="en-ID" sz="1600" b="1" noProof="0" dirty="0" err="1" smtClean="0">
                          <a:latin typeface="+mj-lt"/>
                        </a:rPr>
                        <a:t>Farmasi</a:t>
                      </a:r>
                      <a:endParaRPr lang="en-ID" sz="1600" b="1" noProof="0" dirty="0">
                        <a:latin typeface="+mj-lt"/>
                      </a:endParaRPr>
                    </a:p>
                  </a:txBody>
                  <a:tcPr marL="99060" marR="99060" marT="45721" marB="45721">
                    <a:solidFill>
                      <a:srgbClr val="FFFF00"/>
                    </a:solidFill>
                  </a:tcPr>
                </a:tc>
              </a:tr>
              <a:tr h="579130">
                <a:tc>
                  <a:txBody>
                    <a:bodyPr/>
                    <a:lstStyle/>
                    <a:p>
                      <a:pPr marL="273050" indent="-273050"/>
                      <a:r>
                        <a:rPr lang="en-ID" sz="1600" b="1" noProof="0" dirty="0" smtClean="0">
                          <a:latin typeface="+mj-lt"/>
                        </a:rPr>
                        <a:t>4.	SENI, KERAJINAN DAN PARIWISATA</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4.1	</a:t>
                      </a:r>
                      <a:r>
                        <a:rPr lang="en-ID" sz="1600" b="1" noProof="0" dirty="0" err="1" smtClean="0">
                          <a:latin typeface="+mj-lt"/>
                        </a:rPr>
                        <a:t>Seni</a:t>
                      </a:r>
                      <a:r>
                        <a:rPr lang="en-ID" sz="1600" b="1" baseline="0" noProof="0" dirty="0" smtClean="0">
                          <a:latin typeface="+mj-lt"/>
                        </a:rPr>
                        <a:t> </a:t>
                      </a:r>
                      <a:r>
                        <a:rPr lang="en-ID" sz="1600" b="1" baseline="0" noProof="0" dirty="0" err="1" smtClean="0">
                          <a:latin typeface="+mj-lt"/>
                        </a:rPr>
                        <a:t>Rupa</a:t>
                      </a:r>
                      <a:endParaRPr lang="en-ID" sz="1600" b="1" noProof="0" dirty="0">
                        <a:latin typeface="+mj-lt"/>
                      </a:endParaRPr>
                    </a:p>
                  </a:txBody>
                  <a:tcPr marL="99060" marR="99060" marT="45721" marB="45721"/>
                </a:tc>
                <a:tc>
                  <a:txBody>
                    <a:bodyPr/>
                    <a:lstStyle/>
                    <a:p>
                      <a:pPr marL="546100" indent="-546100"/>
                      <a:r>
                        <a:rPr lang="en-ID" sz="1600" b="1" noProof="0" smtClean="0">
                          <a:latin typeface="+mj-lt"/>
                        </a:rPr>
                        <a:t>4.1.1	Seni Lukis</a:t>
                      </a:r>
                      <a:endParaRPr lang="en-ID" sz="1600" b="1" noProof="0">
                        <a:latin typeface="+mj-lt"/>
                      </a:endParaRPr>
                    </a:p>
                  </a:txBody>
                  <a:tcPr marL="99060" marR="99060" marT="45721" marB="45721"/>
                </a:tc>
              </a:tr>
              <a:tr h="345146">
                <a:tc>
                  <a:txBody>
                    <a:bodyPr/>
                    <a:lstStyle/>
                    <a:p>
                      <a:endParaRPr lang="en-ID" sz="1600" b="1" noProof="0" dirty="0">
                        <a:latin typeface="+mj-lt"/>
                      </a:endParaRPr>
                    </a:p>
                  </a:txBody>
                  <a:tcPr marL="99060" marR="99060" marT="45721" marB="45721"/>
                </a:tc>
                <a:tc>
                  <a:txBody>
                    <a:bodyPr/>
                    <a:lstStyle/>
                    <a:p>
                      <a:r>
                        <a:rPr lang="en-ID" sz="1600" b="1" noProof="0" dirty="0" smtClean="0">
                          <a:latin typeface="+mj-lt"/>
                        </a:rPr>
                        <a:t>4.2. </a:t>
                      </a:r>
                      <a:r>
                        <a:rPr lang="en-ID" sz="1600" b="1" noProof="0" dirty="0" err="1" smtClean="0">
                          <a:latin typeface="+mj-lt"/>
                        </a:rPr>
                        <a:t>Kerajinan</a:t>
                      </a:r>
                      <a:endParaRPr lang="en-ID" sz="1600" b="1" noProof="0" dirty="0">
                        <a:latin typeface="+mj-lt"/>
                      </a:endParaRPr>
                    </a:p>
                  </a:txBody>
                  <a:tcPr marL="99060" marR="99060" marT="45721" marB="45721"/>
                </a:tc>
                <a:tc>
                  <a:txBody>
                    <a:bodyPr/>
                    <a:lstStyle/>
                    <a:p>
                      <a:r>
                        <a:rPr lang="en-ID" sz="1600" b="1" noProof="0" dirty="0" smtClean="0">
                          <a:latin typeface="+mj-lt"/>
                        </a:rPr>
                        <a:t>4.2.1 </a:t>
                      </a:r>
                      <a:r>
                        <a:rPr lang="en-ID" sz="1600" b="1" noProof="0" dirty="0" err="1" smtClean="0">
                          <a:latin typeface="+mj-lt"/>
                        </a:rPr>
                        <a:t>Kriya</a:t>
                      </a:r>
                      <a:r>
                        <a:rPr lang="en-ID" sz="1600" b="1" baseline="0" noProof="0" dirty="0" smtClean="0">
                          <a:latin typeface="+mj-lt"/>
                        </a:rPr>
                        <a:t>  </a:t>
                      </a:r>
                      <a:r>
                        <a:rPr lang="en-ID" sz="1600" b="1" baseline="0" noProof="0" dirty="0" err="1" smtClean="0">
                          <a:latin typeface="+mj-lt"/>
                        </a:rPr>
                        <a:t>Kayu</a:t>
                      </a:r>
                      <a:r>
                        <a:rPr lang="en-ID" sz="1600" b="1" baseline="0" noProof="0" dirty="0" smtClean="0">
                          <a:latin typeface="+mj-lt"/>
                        </a:rPr>
                        <a:t>  </a:t>
                      </a:r>
                      <a:r>
                        <a:rPr lang="en-ID" sz="1600" b="1" baseline="0" noProof="0" dirty="0" err="1" smtClean="0">
                          <a:latin typeface="+mj-lt"/>
                        </a:rPr>
                        <a:t>dst</a:t>
                      </a:r>
                      <a:endParaRPr lang="en-ID" sz="1600" b="1" noProof="0" dirty="0">
                        <a:latin typeface="+mj-lt"/>
                      </a:endParaRPr>
                    </a:p>
                  </a:txBody>
                  <a:tcPr marL="99060" marR="99060" marT="45721" marB="45721"/>
                </a:tc>
              </a:tr>
              <a:tr h="442800">
                <a:tc>
                  <a:txBody>
                    <a:bodyPr/>
                    <a:lstStyle/>
                    <a:p>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4.3	</a:t>
                      </a:r>
                      <a:r>
                        <a:rPr lang="en-ID" sz="1600" b="1" noProof="0" dirty="0" err="1" smtClean="0">
                          <a:latin typeface="+mj-lt"/>
                        </a:rPr>
                        <a:t>Pariwisata</a:t>
                      </a:r>
                      <a:endParaRPr lang="en-ID" sz="1600" b="1" noProof="0" dirty="0">
                        <a:latin typeface="+mj-lt"/>
                      </a:endParaRPr>
                    </a:p>
                  </a:txBody>
                  <a:tcPr marL="99060" marR="99060" marT="45721" marB="45721"/>
                </a:tc>
                <a:tc>
                  <a:txBody>
                    <a:bodyPr/>
                    <a:lstStyle/>
                    <a:p>
                      <a:r>
                        <a:rPr lang="en-ID" sz="1600" b="1" noProof="0" dirty="0" smtClean="0">
                          <a:latin typeface="+mj-lt"/>
                        </a:rPr>
                        <a:t>4.3.1 </a:t>
                      </a:r>
                      <a:r>
                        <a:rPr lang="en-ID" sz="1600" b="1" noProof="0" dirty="0" err="1" smtClean="0">
                          <a:latin typeface="+mj-lt"/>
                        </a:rPr>
                        <a:t>Akomodasi</a:t>
                      </a:r>
                      <a:r>
                        <a:rPr lang="en-ID" sz="1600" b="1" noProof="0" dirty="0" smtClean="0">
                          <a:latin typeface="+mj-lt"/>
                        </a:rPr>
                        <a:t> </a:t>
                      </a:r>
                      <a:r>
                        <a:rPr lang="en-ID" sz="1600" b="1" noProof="0" dirty="0" err="1" smtClean="0">
                          <a:latin typeface="+mj-lt"/>
                        </a:rPr>
                        <a:t>Perhotelan</a:t>
                      </a:r>
                      <a:endParaRPr lang="en-ID" sz="1600" b="1" noProof="0" dirty="0">
                        <a:latin typeface="+mj-lt"/>
                      </a:endParaRPr>
                    </a:p>
                  </a:txBody>
                  <a:tcPr marL="99060" marR="99060" marT="45721" marB="45721"/>
                </a:tc>
              </a:tr>
              <a:tr h="579130">
                <a:tc>
                  <a:txBody>
                    <a:bodyPr/>
                    <a:lstStyle/>
                    <a:p>
                      <a:pPr marL="273050" indent="-273050"/>
                      <a:r>
                        <a:rPr lang="en-ID" sz="1600" b="1" noProof="0" dirty="0" smtClean="0">
                          <a:latin typeface="+mj-lt"/>
                        </a:rPr>
                        <a:t>5.	AGRIBISNIS DAN AGROINDUSTRI	</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5.1	</a:t>
                      </a:r>
                      <a:r>
                        <a:rPr lang="en-ID" sz="1600" b="1" noProof="0" dirty="0" err="1" smtClean="0">
                          <a:latin typeface="+mj-lt"/>
                        </a:rPr>
                        <a:t>Agribisnis</a:t>
                      </a:r>
                      <a:r>
                        <a:rPr lang="en-ID" sz="1600" b="1" baseline="0" noProof="0" dirty="0" smtClean="0">
                          <a:latin typeface="+mj-lt"/>
                        </a:rPr>
                        <a:t> </a:t>
                      </a:r>
                      <a:r>
                        <a:rPr lang="en-ID" sz="1600" b="1" baseline="0" noProof="0" dirty="0" err="1" smtClean="0">
                          <a:latin typeface="+mj-lt"/>
                        </a:rPr>
                        <a:t>Produksi</a:t>
                      </a:r>
                      <a:r>
                        <a:rPr lang="en-ID" sz="1600" b="1" baseline="0" noProof="0" dirty="0" smtClean="0">
                          <a:latin typeface="+mj-lt"/>
                        </a:rPr>
                        <a:t> </a:t>
                      </a:r>
                      <a:r>
                        <a:rPr lang="en-ID" sz="1600" b="1" baseline="0" noProof="0" dirty="0" err="1" smtClean="0">
                          <a:latin typeface="+mj-lt"/>
                        </a:rPr>
                        <a:t>Tanaman</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noProof="0" smtClean="0">
                          <a:latin typeface="+mj-lt"/>
                        </a:rPr>
                        <a:t>5.1.1 	</a:t>
                      </a:r>
                      <a:r>
                        <a:rPr lang="en-ID" sz="1600" b="1" u="none" strike="noStrike" noProof="0" smtClean="0">
                          <a:effectLst/>
                          <a:latin typeface="+mj-lt"/>
                          <a:ea typeface="Times New Roman"/>
                          <a:cs typeface="Arial" pitchFamily="34" charset="0"/>
                        </a:rPr>
                        <a:t>Agribisnis Tanaman Pangan dan Holtikultura</a:t>
                      </a:r>
                    </a:p>
                  </a:txBody>
                  <a:tcPr marL="99060" marR="99060" marT="45721" marB="45721"/>
                </a:tc>
              </a:tr>
              <a:tr h="345146">
                <a:tc>
                  <a:txBody>
                    <a:bodyPr/>
                    <a:lstStyle/>
                    <a:p>
                      <a:pPr marL="273050" indent="-273050"/>
                      <a:endParaRPr lang="en-ID" sz="1600" b="1" noProof="0" dirty="0">
                        <a:latin typeface="+mj-lt"/>
                      </a:endParaRPr>
                    </a:p>
                  </a:txBody>
                  <a:tcPr marL="99060" marR="99060" marT="45721" marB="45721"/>
                </a:tc>
                <a:tc>
                  <a:txBody>
                    <a:bodyPr/>
                    <a:lstStyle/>
                    <a:p>
                      <a:pPr marL="352425" indent="-352425"/>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5.1.2   </a:t>
                      </a:r>
                      <a:r>
                        <a:rPr lang="en-ID" sz="1600" b="1" u="none" strike="noStrike" noProof="0" dirty="0" err="1" smtClean="0">
                          <a:effectLst/>
                          <a:latin typeface="+mj-lt"/>
                          <a:ea typeface="Times New Roman"/>
                          <a:cs typeface="Arial" pitchFamily="34" charset="0"/>
                        </a:rPr>
                        <a:t>Pengolahan</a:t>
                      </a:r>
                      <a:r>
                        <a:rPr lang="en-ID" sz="1600" b="1" u="none" strike="noStrike" noProof="0" dirty="0" smtClean="0">
                          <a:effectLst/>
                          <a:latin typeface="+mj-lt"/>
                          <a:ea typeface="Times New Roman"/>
                          <a:cs typeface="Arial" pitchFamily="34" charset="0"/>
                        </a:rPr>
                        <a:t>  </a:t>
                      </a:r>
                      <a:r>
                        <a:rPr lang="en-ID" sz="1600" b="1" u="none" strike="noStrike" noProof="0" dirty="0" err="1" smtClean="0">
                          <a:effectLst/>
                          <a:latin typeface="+mj-lt"/>
                          <a:ea typeface="Times New Roman"/>
                          <a:cs typeface="Arial" pitchFamily="34" charset="0"/>
                        </a:rPr>
                        <a:t>Hasil</a:t>
                      </a:r>
                      <a:r>
                        <a:rPr lang="en-ID" sz="1600" b="1" u="none" strike="noStrike" noProof="0" dirty="0" smtClean="0">
                          <a:effectLst/>
                          <a:latin typeface="+mj-lt"/>
                          <a:ea typeface="Times New Roman"/>
                          <a:cs typeface="Arial" pitchFamily="34" charset="0"/>
                        </a:rPr>
                        <a:t>  </a:t>
                      </a:r>
                      <a:r>
                        <a:rPr lang="en-ID" sz="1600" b="1" u="none" strike="noStrike" noProof="0" dirty="0" err="1" smtClean="0">
                          <a:effectLst/>
                          <a:latin typeface="+mj-lt"/>
                          <a:ea typeface="Times New Roman"/>
                          <a:cs typeface="Arial" pitchFamily="34" charset="0"/>
                        </a:rPr>
                        <a:t>Pertanian</a:t>
                      </a:r>
                      <a:endParaRPr lang="en-ID" sz="1600" b="1" u="none" strike="noStrike" noProof="0" dirty="0" smtClean="0">
                        <a:effectLst/>
                        <a:latin typeface="+mj-lt"/>
                        <a:ea typeface="Times New Roman"/>
                        <a:cs typeface="Arial" pitchFamily="34" charset="0"/>
                      </a:endParaRPr>
                    </a:p>
                  </a:txBody>
                  <a:tcPr marL="99060" marR="99060" marT="45721" marB="45721"/>
                </a:tc>
              </a:tr>
              <a:tr h="345146">
                <a:tc>
                  <a:txBody>
                    <a:bodyPr/>
                    <a:lstStyle/>
                    <a:p>
                      <a:pPr marL="273050" indent="-273050"/>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5.2	</a:t>
                      </a:r>
                      <a:r>
                        <a:rPr lang="en-ID" sz="1600" b="1" noProof="0" dirty="0" err="1" smtClean="0">
                          <a:latin typeface="+mj-lt"/>
                        </a:rPr>
                        <a:t>Agribisnis</a:t>
                      </a:r>
                      <a:r>
                        <a:rPr lang="en-ID" sz="1600" b="1" noProof="0" dirty="0" smtClean="0">
                          <a:latin typeface="+mj-lt"/>
                        </a:rPr>
                        <a:t> </a:t>
                      </a:r>
                      <a:r>
                        <a:rPr lang="en-ID" sz="1600" b="1" noProof="0" dirty="0" err="1" smtClean="0">
                          <a:latin typeface="+mj-lt"/>
                        </a:rPr>
                        <a:t>Produksi</a:t>
                      </a:r>
                      <a:r>
                        <a:rPr lang="en-ID" sz="1600" b="1" noProof="0" dirty="0" smtClean="0">
                          <a:latin typeface="+mj-lt"/>
                        </a:rPr>
                        <a:t> </a:t>
                      </a:r>
                      <a:r>
                        <a:rPr lang="en-ID" sz="1600" b="1" noProof="0" dirty="0" err="1" smtClean="0">
                          <a:latin typeface="+mj-lt"/>
                        </a:rPr>
                        <a:t>Ternak</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5.2.1	Agribisnis</a:t>
                      </a:r>
                      <a:r>
                        <a:rPr lang="en-ID" sz="1600" b="1" u="none" strike="noStrike" baseline="0" noProof="0" dirty="0" smtClean="0">
                          <a:effectLst/>
                          <a:latin typeface="+mj-lt"/>
                          <a:ea typeface="Times New Roman"/>
                          <a:cs typeface="Arial" pitchFamily="34" charset="0"/>
                        </a:rPr>
                        <a:t> Ternak Ruminansia</a:t>
                      </a:r>
                      <a:endParaRPr lang="en-ID" sz="1600" b="1" u="none" strike="noStrike" noProof="0" dirty="0" smtClean="0">
                        <a:effectLst/>
                        <a:latin typeface="+mj-lt"/>
                        <a:ea typeface="Times New Roman"/>
                        <a:cs typeface="Arial" pitchFamily="34" charset="0"/>
                      </a:endParaRPr>
                    </a:p>
                  </a:txBody>
                  <a:tcPr marL="99060" marR="99060" marT="45721" marB="45721"/>
                </a:tc>
              </a:tr>
              <a:tr h="345146">
                <a:tc>
                  <a:txBody>
                    <a:bodyPr/>
                    <a:lstStyle/>
                    <a:p>
                      <a:pPr marL="273050" indent="-273050"/>
                      <a:r>
                        <a:rPr lang="en-ID" sz="1600" b="1" noProof="0" dirty="0" smtClean="0">
                          <a:latin typeface="+mj-lt"/>
                        </a:rPr>
                        <a:t>6.	BISNIS DAN MANAJEMEN</a:t>
                      </a:r>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6.1	Administrasi</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6.1.1	Administrasi Perkantoran</a:t>
                      </a:r>
                    </a:p>
                  </a:txBody>
                  <a:tcPr marL="99060" marR="99060" marT="45721" marB="45721"/>
                </a:tc>
              </a:tr>
              <a:tr h="345146">
                <a:tc>
                  <a:txBody>
                    <a:bodyPr/>
                    <a:lstStyle/>
                    <a:p>
                      <a:pPr marL="273050" indent="-273050"/>
                      <a:endParaRPr lang="en-ID" sz="1600" b="1" noProof="0" dirty="0">
                        <a:latin typeface="+mj-lt"/>
                      </a:endParaRPr>
                    </a:p>
                  </a:txBody>
                  <a:tcPr marL="99060" marR="99060" marT="45721" marB="45721"/>
                </a:tc>
                <a:tc>
                  <a:txBody>
                    <a:bodyPr/>
                    <a:lstStyle/>
                    <a:p>
                      <a:pPr marL="352425" indent="-352425"/>
                      <a:r>
                        <a:rPr lang="en-ID" sz="1600" b="1" noProof="0" dirty="0" smtClean="0">
                          <a:latin typeface="+mj-lt"/>
                        </a:rPr>
                        <a:t>6.2. </a:t>
                      </a:r>
                      <a:r>
                        <a:rPr lang="en-ID" sz="1600" b="1" noProof="0" dirty="0" err="1" smtClean="0">
                          <a:latin typeface="+mj-lt"/>
                        </a:rPr>
                        <a:t>Keuangan</a:t>
                      </a:r>
                      <a:endParaRPr lang="en-ID" sz="1600" b="1" noProof="0" dirty="0">
                        <a:latin typeface="+mj-lt"/>
                      </a:endParaRPr>
                    </a:p>
                  </a:txBody>
                  <a:tcPr marL="99060" marR="99060" marT="45721" marB="45721"/>
                </a:tc>
                <a:tc>
                  <a:txBody>
                    <a:bodyPr/>
                    <a:lstStyle/>
                    <a:p>
                      <a:pPr marL="546100" marR="0" lvl="1" indent="-546100" algn="l" defTabSz="914400" rtl="0" eaLnBrk="1" fontAlgn="auto" latinLnBrk="0" hangingPunct="1">
                        <a:lnSpc>
                          <a:spcPct val="100000"/>
                        </a:lnSpc>
                        <a:spcBef>
                          <a:spcPts val="0"/>
                        </a:spcBef>
                        <a:spcAft>
                          <a:spcPts val="0"/>
                        </a:spcAft>
                        <a:buClrTx/>
                        <a:buSzTx/>
                        <a:buFontTx/>
                        <a:buNone/>
                        <a:tabLst/>
                        <a:defRPr/>
                      </a:pPr>
                      <a:r>
                        <a:rPr lang="en-ID" sz="1600" b="1" u="none" strike="noStrike" noProof="0" dirty="0" smtClean="0">
                          <a:effectLst/>
                          <a:latin typeface="+mj-lt"/>
                          <a:ea typeface="Times New Roman"/>
                          <a:cs typeface="Arial" pitchFamily="34" charset="0"/>
                        </a:rPr>
                        <a:t>6.1.2	</a:t>
                      </a:r>
                      <a:r>
                        <a:rPr lang="en-ID" sz="1600" b="1" u="none" strike="noStrike" baseline="0" noProof="0" dirty="0" smtClean="0">
                          <a:effectLst/>
                          <a:latin typeface="+mj-lt"/>
                          <a:ea typeface="Times New Roman"/>
                          <a:cs typeface="Arial" pitchFamily="34" charset="0"/>
                        </a:rPr>
                        <a:t> </a:t>
                      </a:r>
                      <a:r>
                        <a:rPr lang="en-ID" sz="1600" b="1" u="none" strike="noStrike" baseline="0" noProof="0" dirty="0" err="1" smtClean="0">
                          <a:effectLst/>
                          <a:latin typeface="+mj-lt"/>
                          <a:ea typeface="Times New Roman"/>
                          <a:cs typeface="Arial" pitchFamily="34" charset="0"/>
                        </a:rPr>
                        <a:t>Akuntasi</a:t>
                      </a:r>
                      <a:endParaRPr lang="en-ID" sz="1600" b="1" u="none" strike="noStrike" noProof="0" dirty="0" smtClean="0">
                        <a:effectLst/>
                        <a:latin typeface="+mj-lt"/>
                        <a:ea typeface="Times New Roman"/>
                        <a:cs typeface="Arial" pitchFamily="34" charset="0"/>
                      </a:endParaRPr>
                    </a:p>
                  </a:txBody>
                  <a:tcPr marL="99060" marR="99060" marT="45721" marB="45721"/>
                </a:tc>
              </a:tr>
            </a:tbl>
          </a:graphicData>
        </a:graphic>
      </p:graphicFrame>
      <p:sp>
        <p:nvSpPr>
          <p:cNvPr id="2" name="Slide Number Placeholder 1"/>
          <p:cNvSpPr>
            <a:spLocks noGrp="1"/>
          </p:cNvSpPr>
          <p:nvPr>
            <p:ph type="sldNum" sz="quarter" idx="12"/>
          </p:nvPr>
        </p:nvSpPr>
        <p:spPr/>
        <p:txBody>
          <a:bodyPr/>
          <a:lstStyle/>
          <a:p>
            <a:fld id="{F9FDEDF1-2D69-4A24-90B2-688D088CE037}" type="slidenum">
              <a:rPr lang="id-ID" smtClean="0"/>
              <a:pPr/>
              <a:t>54</a:t>
            </a:fld>
            <a:endParaRPr lang="id-ID"/>
          </a:p>
        </p:txBody>
      </p:sp>
    </p:spTree>
    <p:extLst>
      <p:ext uri="{BB962C8B-B14F-4D97-AF65-F5344CB8AC3E}">
        <p14:creationId xmlns:p14="http://schemas.microsoft.com/office/powerpoint/2010/main" xmlns="" val="5419693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879709590"/>
              </p:ext>
            </p:extLst>
          </p:nvPr>
        </p:nvGraphicFramePr>
        <p:xfrm>
          <a:off x="247650" y="971128"/>
          <a:ext cx="9328150" cy="5678424"/>
        </p:xfrm>
        <a:graphic>
          <a:graphicData uri="http://schemas.openxmlformats.org/drawingml/2006/table">
            <a:tbl>
              <a:tblPr/>
              <a:tblGrid>
                <a:gridCol w="557213"/>
                <a:gridCol w="4523052"/>
                <a:gridCol w="708554"/>
                <a:gridCol w="708554"/>
                <a:gridCol w="706835"/>
                <a:gridCol w="708554"/>
                <a:gridCol w="706834"/>
                <a:gridCol w="708554"/>
              </a:tblGrid>
              <a:tr h="175909">
                <a:tc rowSpan="2"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MS PGothic" pitchFamily="34" charset="-128"/>
                        </a:rPr>
                        <a:t> </a:t>
                      </a:r>
                      <a:endParaRPr kumimoji="0" lang="en-US" sz="16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endParaRPr>
                    </a:p>
                    <a:p>
                      <a:pPr marL="0" marR="0" lvl="0" indent="0" algn="ctr" defTabSz="4572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MS PGothic" pitchFamily="34" charset="-128"/>
                          <a:cs typeface="Times New Roman" pitchFamily="18" charset="0"/>
                        </a:rPr>
                        <a:t>MATA PELAJARAN</a:t>
                      </a:r>
                      <a:endParaRPr kumimoji="0" lang="en-US" sz="2000" b="1" i="0" u="none" strike="noStrike" cap="none" normalizeH="0" baseline="0" dirty="0" smtClean="0">
                        <a:ln>
                          <a:noFill/>
                        </a:ln>
                        <a:solidFill>
                          <a:schemeClr val="tx1"/>
                        </a:solidFill>
                        <a:effectLst/>
                        <a:latin typeface="Calibri" pitchFamily="34" charset="0"/>
                        <a:ea typeface="MS PGothic" pitchFamily="34" charset="-128"/>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rowSpan="2" hMerge="1">
                  <a:txBody>
                    <a:bodyPr/>
                    <a:lstStyle/>
                    <a:p>
                      <a:endParaRPr lang="id-ID"/>
                    </a:p>
                  </a:txBody>
                  <a:tcPr/>
                </a:tc>
                <a:tc gridSpan="6">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ALOKASI WAKTU MINIMAL JAM/MG</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35965">
                <a:tc gridSpan="2" vMerge="1">
                  <a:txBody>
                    <a:bodyPr/>
                    <a:lstStyle/>
                    <a:p>
                      <a:endParaRPr lang="id-ID"/>
                    </a:p>
                  </a:txBody>
                  <a:tcPr/>
                </a:tc>
                <a:tc hMerge="1" vMerge="1">
                  <a:txBody>
                    <a:bodyPr/>
                    <a:lstStyle/>
                    <a:p>
                      <a:endParaRPr lang="id-ID"/>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KELAS X</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KELAS XI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KELAS XII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hMerge="1">
                  <a:txBody>
                    <a:bodyPr/>
                    <a:lstStyle/>
                    <a:p>
                      <a:endParaRPr lang="id-ID"/>
                    </a:p>
                  </a:txBody>
                  <a:tcPr/>
                </a:tc>
              </a:tr>
              <a:tr h="215853">
                <a:tc gridSpan="2">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mn-lt"/>
                          <a:ea typeface="MS PGothic" pitchFamily="34" charset="-128"/>
                          <a:cs typeface="Times New Roman" pitchFamily="18" charset="0"/>
                        </a:rPr>
                        <a:t>Kelompok</a:t>
                      </a:r>
                      <a:r>
                        <a:rPr kumimoji="0" lang="en-US" sz="1600" b="1" i="0" u="none" strike="noStrike" cap="none" normalizeH="0" baseline="0" dirty="0" smtClean="0">
                          <a:ln>
                            <a:noFill/>
                          </a:ln>
                          <a:solidFill>
                            <a:schemeClr val="tx1"/>
                          </a:solidFill>
                          <a:effectLst/>
                          <a:latin typeface="+mn-lt"/>
                          <a:ea typeface="MS PGothic" pitchFamily="34" charset="-128"/>
                          <a:cs typeface="Times New Roman" pitchFamily="18" charset="0"/>
                        </a:rPr>
                        <a:t> A</a:t>
                      </a:r>
                      <a:endParaRPr kumimoji="0" lang="en-US" sz="1600" b="1"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SM I</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II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III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IV</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SM V </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SM VI</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1.</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Pendidikan</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Agama</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Pendidikan</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Pancasila</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dan</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Kewarganegaraan</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3.</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Bahasa</a:t>
                      </a: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Indonesia</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MS PGothic" pitchFamily="34" charset="-128"/>
                          <a:cs typeface="Times New Roman" pitchFamily="18" charset="0"/>
                        </a:rPr>
                        <a:t>Matematika</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5.</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Fisika</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4</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Kimia  </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7</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Kemampuan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Komputer</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dan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Pengelolaan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Informasi</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8</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Bahasa</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Inggris</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4</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9</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Keterampilan</a:t>
                      </a: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a:t>
                      </a:r>
                      <a:r>
                        <a:rPr kumimoji="0" lang="en-US" sz="1600" b="0" i="0" u="none" strike="noStrike" cap="none" normalizeH="0" baseline="0" dirty="0" err="1" smtClean="0">
                          <a:ln>
                            <a:noFill/>
                          </a:ln>
                          <a:solidFill>
                            <a:schemeClr val="tx1"/>
                          </a:solidFill>
                          <a:effectLst/>
                          <a:latin typeface="+mn-lt"/>
                          <a:ea typeface="Calibri" pitchFamily="34" charset="0"/>
                          <a:cs typeface="Times New Roman" pitchFamily="18" charset="0"/>
                        </a:rPr>
                        <a:t>Kejuruan</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13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13</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15</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15</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40</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40</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10</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mn-lt"/>
                          <a:ea typeface="Calibri" pitchFamily="34" charset="0"/>
                          <a:cs typeface="Times New Roman" pitchFamily="18" charset="0"/>
                        </a:rPr>
                        <a:t>Life &amp; Carrier Skills </a:t>
                      </a: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(non mata pelajaran)</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559">
                <a:tc gridSpan="2">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ea typeface="MS PGothic" pitchFamily="34" charset="-128"/>
                          <a:cs typeface="Times New Roman" pitchFamily="18" charset="0"/>
                        </a:rPr>
                        <a:t>Kelompok B</a:t>
                      </a:r>
                      <a:endParaRPr kumimoji="0" lang="en-US" sz="1600" b="1"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688">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1.</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Seni Budaya (termasuk muatan lokal)</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2</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rgbClr val="FF0000"/>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376">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Pendidikan Jasmani, Olah Raga, dan Kesehatan </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(termasuk muatan lokal)</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2</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ea typeface="MS PGothic" pitchFamily="34" charset="-128"/>
                          <a:cs typeface="Times New Roman" pitchFamily="18" charset="0"/>
                        </a:rPr>
                        <a:t> -</a:t>
                      </a:r>
                      <a:endParaRPr kumimoji="0" lang="en-US" sz="16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376">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rPr>
                        <a:t>3.</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Muatan Lokal  Ketrampilan ( Kejuruan/ Bahasa  daerah/ bahasa Asing )</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MS PGothic" pitchFamily="34" charset="-128"/>
                          <a:cs typeface="Times New Roman" pitchFamily="18" charset="0"/>
                        </a:rPr>
                        <a:t>2</a:t>
                      </a:r>
                      <a:endPar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ea typeface="Calibri" pitchFamily="34" charset="0"/>
                          <a:cs typeface="Times New Roman" pitchFamily="18" charset="0"/>
                        </a:rPr>
                        <a:t>-</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endParaRPr kumimoji="0" lang="id-ID" sz="1600" b="0" i="0" u="none" strike="noStrike" cap="none" normalizeH="0" baseline="0" dirty="0" smtClean="0">
                        <a:ln>
                          <a:noFill/>
                        </a:ln>
                        <a:solidFill>
                          <a:srgbClr val="FF0000"/>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699">
                <a:tc gridSpan="2">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Jumlah</a:t>
                      </a:r>
                      <a:r>
                        <a:rPr kumimoji="0" lang="en-US" sz="1600" b="1" i="0" u="none" strike="noStrike" cap="none" normalizeH="0" baseline="0" dirty="0" smtClean="0">
                          <a:ln>
                            <a:noFill/>
                          </a:ln>
                          <a:solidFill>
                            <a:srgbClr val="C00000"/>
                          </a:solidFill>
                          <a:effectLst/>
                          <a:latin typeface="+mn-lt"/>
                          <a:ea typeface="MS PGothic" pitchFamily="34" charset="-128"/>
                          <a:cs typeface="Times New Roman" pitchFamily="18" charset="0"/>
                        </a:rPr>
                        <a:t> </a:t>
                      </a: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Alokasi</a:t>
                      </a:r>
                      <a:r>
                        <a:rPr kumimoji="0" lang="en-US" sz="1600" b="1" i="0" u="none" strike="noStrike" cap="none" normalizeH="0" baseline="0" dirty="0" smtClean="0">
                          <a:ln>
                            <a:noFill/>
                          </a:ln>
                          <a:solidFill>
                            <a:srgbClr val="C00000"/>
                          </a:solidFill>
                          <a:effectLst/>
                          <a:latin typeface="+mn-lt"/>
                          <a:ea typeface="MS PGothic" pitchFamily="34" charset="-128"/>
                          <a:cs typeface="Times New Roman" pitchFamily="18" charset="0"/>
                        </a:rPr>
                        <a:t> </a:t>
                      </a: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Waktu</a:t>
                      </a:r>
                      <a:r>
                        <a:rPr kumimoji="0" lang="en-US" sz="1600" b="1" i="0" u="none" strike="noStrike" cap="none" normalizeH="0" baseline="0" dirty="0" smtClean="0">
                          <a:ln>
                            <a:noFill/>
                          </a:ln>
                          <a:solidFill>
                            <a:srgbClr val="C00000"/>
                          </a:solidFill>
                          <a:effectLst/>
                          <a:latin typeface="+mn-lt"/>
                          <a:ea typeface="MS PGothic" pitchFamily="34" charset="-128"/>
                          <a:cs typeface="Times New Roman" pitchFamily="18" charset="0"/>
                        </a:rPr>
                        <a:t> per </a:t>
                      </a:r>
                      <a:r>
                        <a:rPr kumimoji="0" lang="en-US" sz="1600" b="1" i="0" u="none" strike="noStrike" cap="none" normalizeH="0" baseline="0" dirty="0" err="1" smtClean="0">
                          <a:ln>
                            <a:noFill/>
                          </a:ln>
                          <a:solidFill>
                            <a:srgbClr val="C00000"/>
                          </a:solidFill>
                          <a:effectLst/>
                          <a:latin typeface="+mn-lt"/>
                          <a:ea typeface="MS PGothic" pitchFamily="34" charset="-128"/>
                          <a:cs typeface="Times New Roman" pitchFamily="18" charset="0"/>
                        </a:rPr>
                        <a:t>Minggu</a:t>
                      </a:r>
                      <a:endPar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endParaRP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mn-lt"/>
                          <a:ea typeface="Calibri" pitchFamily="34" charset="0"/>
                          <a:cs typeface="Times New Roman" pitchFamily="18" charset="0"/>
                        </a:rPr>
                        <a:t>46</a:t>
                      </a:r>
                    </a:p>
                  </a:txBody>
                  <a:tcPr marL="45903" marR="4590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298" name="TextBox 5"/>
          <p:cNvSpPr txBox="1">
            <a:spLocks noChangeArrowheads="1"/>
          </p:cNvSpPr>
          <p:nvPr/>
        </p:nvSpPr>
        <p:spPr bwMode="auto">
          <a:xfrm>
            <a:off x="0" y="-27384"/>
            <a:ext cx="9906000" cy="936104"/>
          </a:xfrm>
          <a:prstGeom prst="rect">
            <a:avLst/>
          </a:prstGeom>
        </p:spPr>
        <p:txBody>
          <a:bodyPr vert="horz" lIns="91440" tIns="45720" rIns="91440" bIns="45720" rtlCol="0" anchor="ctr">
            <a:noAutofit/>
          </a:bodyPr>
          <a:lstStyle>
            <a:defPPr>
              <a:defRPr lang="id-ID"/>
            </a:defPPr>
            <a:lvl1pPr algn="ctr">
              <a:spcBef>
                <a:spcPct val="0"/>
              </a:spcBef>
              <a:buNone/>
              <a:defRPr sz="3200" b="1">
                <a:solidFill>
                  <a:schemeClr val="accent5">
                    <a:lumMod val="75000"/>
                  </a:schemeClr>
                </a:solidFill>
                <a:latin typeface="+mj-lt"/>
                <a:ea typeface="+mj-ea"/>
                <a:cs typeface="+mj-cs"/>
              </a:defRPr>
            </a:lvl1pPr>
          </a:lstStyle>
          <a:p>
            <a:r>
              <a:rPr lang="id-ID" sz="2800" dirty="0"/>
              <a:t>CONTOH </a:t>
            </a:r>
            <a:r>
              <a:rPr lang="en-US" sz="2800" dirty="0"/>
              <a:t>USULAN STRUKTUR </a:t>
            </a:r>
            <a:r>
              <a:rPr lang="en-US" sz="2800" dirty="0">
                <a:solidFill>
                  <a:schemeClr val="accent6">
                    <a:lumMod val="75000"/>
                  </a:schemeClr>
                </a:solidFill>
              </a:rPr>
              <a:t>KURIKULUM SMK </a:t>
            </a:r>
          </a:p>
          <a:p>
            <a:r>
              <a:rPr lang="en-US" sz="2800" dirty="0"/>
              <a:t>BIDANG STUDI KEAHLIAN TEKNOLOGI DAN REKAYASA  </a:t>
            </a:r>
          </a:p>
        </p:txBody>
      </p:sp>
      <p:sp>
        <p:nvSpPr>
          <p:cNvPr id="2" name="Slide Number Placeholder 1"/>
          <p:cNvSpPr>
            <a:spLocks noGrp="1"/>
          </p:cNvSpPr>
          <p:nvPr>
            <p:ph type="sldNum" sz="quarter" idx="12"/>
          </p:nvPr>
        </p:nvSpPr>
        <p:spPr/>
        <p:txBody>
          <a:bodyPr/>
          <a:lstStyle/>
          <a:p>
            <a:fld id="{F9FDEDF1-2D69-4A24-90B2-688D088CE037}" type="slidenum">
              <a:rPr lang="id-ID" smtClean="0"/>
              <a:pPr/>
              <a:t>55</a:t>
            </a:fld>
            <a:endParaRPr lang="id-ID"/>
          </a:p>
        </p:txBody>
      </p:sp>
    </p:spTree>
    <p:extLst>
      <p:ext uri="{BB962C8B-B14F-4D97-AF65-F5344CB8AC3E}">
        <p14:creationId xmlns:p14="http://schemas.microsoft.com/office/powerpoint/2010/main" xmlns="" val="12701976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7651" y="2971800"/>
            <a:ext cx="9364663" cy="1106488"/>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smtClean="0">
                <a:solidFill>
                  <a:schemeClr val="accent1"/>
                </a:solidFill>
                <a:latin typeface="Aharoni" pitchFamily="2" charset="-79"/>
                <a:cs typeface="Aharoni" pitchFamily="2" charset="-79"/>
              </a:rPr>
              <a:t>Kompetensi</a:t>
            </a:r>
            <a:r>
              <a:rPr lang="en-US" sz="3200" b="1" dirty="0" smtClean="0">
                <a:solidFill>
                  <a:schemeClr val="accent1"/>
                </a:solidFill>
                <a:latin typeface="Aharoni" pitchFamily="2" charset="-79"/>
                <a:cs typeface="Aharoni" pitchFamily="2" charset="-79"/>
              </a:rPr>
              <a:t> </a:t>
            </a:r>
            <a:r>
              <a:rPr lang="id-ID" sz="3200" b="1" dirty="0" smtClean="0">
                <a:solidFill>
                  <a:schemeClr val="accent1"/>
                </a:solidFill>
                <a:latin typeface="Aharoni" pitchFamily="2" charset="-79"/>
                <a:cs typeface="Aharoni" pitchFamily="2" charset="-79"/>
              </a:rPr>
              <a:t>Inti dan Kompetensi </a:t>
            </a:r>
            <a:r>
              <a:rPr lang="en-US" sz="3200" b="1" dirty="0" err="1" smtClean="0">
                <a:solidFill>
                  <a:schemeClr val="accent1"/>
                </a:solidFill>
                <a:latin typeface="Aharoni" pitchFamily="2" charset="-79"/>
                <a:cs typeface="Aharoni" pitchFamily="2" charset="-79"/>
              </a:rPr>
              <a:t>Dasar</a:t>
            </a:r>
            <a:endParaRPr lang="id-ID" sz="3200" b="1" dirty="0">
              <a:solidFill>
                <a:schemeClr val="accent1"/>
              </a:solidFill>
              <a:latin typeface="Aharoni" pitchFamily="2" charset="-79"/>
              <a:cs typeface="Aharoni" pitchFamily="2" charset="-79"/>
            </a:endParaRPr>
          </a:p>
        </p:txBody>
      </p:sp>
      <p:sp>
        <p:nvSpPr>
          <p:cNvPr id="3" name="Rectangle 2"/>
          <p:cNvSpPr/>
          <p:nvPr/>
        </p:nvSpPr>
        <p:spPr>
          <a:xfrm>
            <a:off x="4622801" y="2133602"/>
            <a:ext cx="874713" cy="720725"/>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3200" dirty="0" smtClean="0">
                <a:solidFill>
                  <a:schemeClr val="accent1"/>
                </a:solidFill>
                <a:effectLst>
                  <a:outerShdw blurRad="38100" dist="38100" dir="2700000" algn="tl">
                    <a:srgbClr val="000000">
                      <a:alpha val="43137"/>
                    </a:srgbClr>
                  </a:outerShdw>
                </a:effectLst>
              </a:rPr>
              <a:t>8</a:t>
            </a:r>
            <a:endParaRPr lang="id-ID" sz="3200" dirty="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0C3AF3A-188F-4E2E-AFE9-730B7D69BF70}" type="slidenum">
              <a:rPr lang="en-US" smtClean="0"/>
              <a:pPr>
                <a:defRPr/>
              </a:pPr>
              <a:t>56</a:t>
            </a:fld>
            <a:endParaRPr lang="en-US"/>
          </a:p>
        </p:txBody>
      </p:sp>
    </p:spTree>
    <p:extLst>
      <p:ext uri="{BB962C8B-B14F-4D97-AF65-F5344CB8AC3E}">
        <p14:creationId xmlns:p14="http://schemas.microsoft.com/office/powerpoint/2010/main" xmlns="" val="16377670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6988"/>
            <a:ext cx="9906000" cy="633413"/>
          </a:xfrm>
        </p:spPr>
        <p:txBody>
          <a:bodyPr vert="horz" lIns="91440" tIns="45720" rIns="91440" bIns="45720" rtlCol="0" anchor="ctr">
            <a:noAutofit/>
          </a:bodyPr>
          <a:lstStyle/>
          <a:p>
            <a:r>
              <a:rPr lang="id-ID" sz="3600" b="1" dirty="0">
                <a:solidFill>
                  <a:schemeClr val="accent5">
                    <a:lumMod val="75000"/>
                  </a:schemeClr>
                </a:solidFill>
              </a:rPr>
              <a:t>Prosedur Penyusunan </a:t>
            </a:r>
            <a:r>
              <a:rPr lang="id-ID" sz="3600" b="1" dirty="0" smtClean="0">
                <a:solidFill>
                  <a:schemeClr val="accent6">
                    <a:lumMod val="75000"/>
                  </a:schemeClr>
                </a:solidFill>
              </a:rPr>
              <a:t>Kompetensi Dasar </a:t>
            </a:r>
            <a:r>
              <a:rPr lang="id-ID" sz="3600" b="1" dirty="0">
                <a:solidFill>
                  <a:schemeClr val="accent6">
                    <a:lumMod val="75000"/>
                  </a:schemeClr>
                </a:solidFill>
              </a:rPr>
              <a:t>Baru</a:t>
            </a:r>
          </a:p>
        </p:txBody>
      </p:sp>
      <p:cxnSp>
        <p:nvCxnSpPr>
          <p:cNvPr id="27" name="Straight Connector 26"/>
          <p:cNvCxnSpPr/>
          <p:nvPr/>
        </p:nvCxnSpPr>
        <p:spPr>
          <a:xfrm>
            <a:off x="0" y="620713"/>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3" name="Rounded Rectangle 2"/>
          <p:cNvSpPr/>
          <p:nvPr/>
        </p:nvSpPr>
        <p:spPr>
          <a:xfrm>
            <a:off x="5889104" y="908720"/>
            <a:ext cx="2880320" cy="83253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defRPr/>
            </a:pPr>
            <a:r>
              <a:rPr lang="id-ID" sz="2400" b="1" dirty="0"/>
              <a:t>SK-KD Lama Mapel per kelas</a:t>
            </a:r>
          </a:p>
        </p:txBody>
      </p:sp>
      <p:sp>
        <p:nvSpPr>
          <p:cNvPr id="28" name="Rounded Rectangle 27"/>
          <p:cNvSpPr/>
          <p:nvPr/>
        </p:nvSpPr>
        <p:spPr>
          <a:xfrm>
            <a:off x="272480" y="922040"/>
            <a:ext cx="2880320" cy="83253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defRPr/>
            </a:pPr>
            <a:r>
              <a:rPr lang="id-ID" sz="3200" b="1" dirty="0"/>
              <a:t>SKL Baru</a:t>
            </a:r>
          </a:p>
        </p:txBody>
      </p:sp>
      <p:sp>
        <p:nvSpPr>
          <p:cNvPr id="6" name="Oval 5"/>
          <p:cNvSpPr/>
          <p:nvPr/>
        </p:nvSpPr>
        <p:spPr>
          <a:xfrm>
            <a:off x="3656856" y="1916832"/>
            <a:ext cx="1512168" cy="108012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id-ID" sz="2400" dirty="0"/>
          </a:p>
        </p:txBody>
      </p:sp>
      <p:sp>
        <p:nvSpPr>
          <p:cNvPr id="10" name="Rectangle 9"/>
          <p:cNvSpPr/>
          <p:nvPr/>
        </p:nvSpPr>
        <p:spPr>
          <a:xfrm>
            <a:off x="5889104" y="2060848"/>
            <a:ext cx="3528392" cy="1502976"/>
          </a:xfrm>
          <a:prstGeom prst="rect">
            <a:avLst/>
          </a:prstGeom>
          <a:solidFill>
            <a:schemeClr val="accent5">
              <a:lumMod val="40000"/>
              <a:lumOff val="60000"/>
            </a:schemeClr>
          </a:solidFill>
        </p:spPr>
        <p:txBody>
          <a:bodyPr wrap="square">
            <a:spAutoFit/>
          </a:bodyPr>
          <a:lstStyle/>
          <a:p>
            <a:pPr marL="361950" indent="-361950">
              <a:spcBef>
                <a:spcPts val="100"/>
              </a:spcBef>
              <a:buFont typeface="Arial" pitchFamily="34" charset="0"/>
              <a:buChar char="•"/>
              <a:defRPr/>
            </a:pPr>
            <a:r>
              <a:rPr lang="id-ID" dirty="0"/>
              <a:t>Mempertahankan SK KD lama yang sesuai dengan SKL Baru</a:t>
            </a:r>
          </a:p>
          <a:p>
            <a:pPr marL="361950" indent="-361950">
              <a:spcBef>
                <a:spcPts val="100"/>
              </a:spcBef>
              <a:buFont typeface="Arial" pitchFamily="34" charset="0"/>
              <a:buChar char="•"/>
              <a:defRPr/>
            </a:pPr>
            <a:r>
              <a:rPr lang="id-ID" dirty="0"/>
              <a:t>Merevisi SK KD lama disesuaikan dengan SKL Baru</a:t>
            </a:r>
          </a:p>
          <a:p>
            <a:pPr marL="361950" indent="-361950">
              <a:spcBef>
                <a:spcPts val="100"/>
              </a:spcBef>
              <a:buFont typeface="Arial" pitchFamily="34" charset="0"/>
              <a:buChar char="•"/>
              <a:defRPr/>
            </a:pPr>
            <a:r>
              <a:rPr lang="id-ID" dirty="0"/>
              <a:t>Menyusun SK KD Baru</a:t>
            </a:r>
          </a:p>
        </p:txBody>
      </p:sp>
      <p:sp>
        <p:nvSpPr>
          <p:cNvPr id="14" name="Rectangle 13"/>
          <p:cNvSpPr/>
          <p:nvPr/>
        </p:nvSpPr>
        <p:spPr>
          <a:xfrm>
            <a:off x="3828110" y="2204864"/>
            <a:ext cx="1212576" cy="461665"/>
          </a:xfrm>
          <a:prstGeom prst="rect">
            <a:avLst/>
          </a:prstGeom>
        </p:spPr>
        <p:txBody>
          <a:bodyPr wrap="none">
            <a:spAutoFit/>
          </a:bodyPr>
          <a:lstStyle/>
          <a:p>
            <a:pPr algn="ctr"/>
            <a:r>
              <a:rPr lang="id-ID" sz="2400" b="1" dirty="0">
                <a:solidFill>
                  <a:schemeClr val="bg1"/>
                </a:solidFill>
              </a:rPr>
              <a:t>Evaluasi</a:t>
            </a:r>
          </a:p>
        </p:txBody>
      </p:sp>
      <p:cxnSp>
        <p:nvCxnSpPr>
          <p:cNvPr id="31" name="Straight Arrow Connector 30"/>
          <p:cNvCxnSpPr>
            <a:endCxn id="6" idx="1"/>
          </p:cNvCxnSpPr>
          <p:nvPr/>
        </p:nvCxnSpPr>
        <p:spPr>
          <a:xfrm>
            <a:off x="3515554" y="1306225"/>
            <a:ext cx="362754" cy="768787"/>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530" name="Straight Arrow Connector 22529"/>
          <p:cNvCxnSpPr/>
          <p:nvPr/>
        </p:nvCxnSpPr>
        <p:spPr>
          <a:xfrm flipH="1">
            <a:off x="4953000" y="1324989"/>
            <a:ext cx="432048" cy="750023"/>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533" name="Straight Connector 22532"/>
          <p:cNvCxnSpPr>
            <a:stCxn id="28" idx="3"/>
          </p:cNvCxnSpPr>
          <p:nvPr/>
        </p:nvCxnSpPr>
        <p:spPr>
          <a:xfrm>
            <a:off x="3152800" y="1338309"/>
            <a:ext cx="362754"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385048" y="1338309"/>
            <a:ext cx="46800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535" name="Straight Connector 22534"/>
          <p:cNvCxnSpPr/>
          <p:nvPr/>
        </p:nvCxnSpPr>
        <p:spPr>
          <a:xfrm>
            <a:off x="4953000" y="2522006"/>
            <a:ext cx="432048" cy="29033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10" idx="1"/>
          </p:cNvCxnSpPr>
          <p:nvPr/>
        </p:nvCxnSpPr>
        <p:spPr>
          <a:xfrm>
            <a:off x="5388514" y="2812336"/>
            <a:ext cx="50059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2537" name="Rounded Rectangle 22536"/>
          <p:cNvSpPr/>
          <p:nvPr/>
        </p:nvSpPr>
        <p:spPr>
          <a:xfrm>
            <a:off x="1739374" y="3645024"/>
            <a:ext cx="5341782"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id-ID" sz="2400" b="1" dirty="0"/>
              <a:t>Sumber Kompetensi [Mapel per kelas]</a:t>
            </a:r>
          </a:p>
        </p:txBody>
      </p:sp>
      <p:sp>
        <p:nvSpPr>
          <p:cNvPr id="46" name="Rounded Rectangle 45"/>
          <p:cNvSpPr/>
          <p:nvPr/>
        </p:nvSpPr>
        <p:spPr>
          <a:xfrm>
            <a:off x="1726007" y="4509120"/>
            <a:ext cx="5341782" cy="72008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defRPr/>
            </a:pPr>
            <a:r>
              <a:rPr lang="id-ID" sz="2400" b="1" dirty="0"/>
              <a:t>Kompetensi  Inti</a:t>
            </a:r>
          </a:p>
        </p:txBody>
      </p:sp>
      <p:sp>
        <p:nvSpPr>
          <p:cNvPr id="47" name="Rounded Rectangle 46"/>
          <p:cNvSpPr/>
          <p:nvPr/>
        </p:nvSpPr>
        <p:spPr>
          <a:xfrm>
            <a:off x="1731205" y="5445224"/>
            <a:ext cx="5341782" cy="7200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defRPr/>
            </a:pPr>
            <a:r>
              <a:rPr lang="id-ID" sz="2400" b="1" dirty="0" smtClean="0"/>
              <a:t>Kompetensi  Dasar Baru</a:t>
            </a:r>
            <a:endParaRPr lang="id-ID" sz="2400" b="1" dirty="0"/>
          </a:p>
        </p:txBody>
      </p:sp>
      <p:cxnSp>
        <p:nvCxnSpPr>
          <p:cNvPr id="22540" name="Straight Arrow Connector 22539"/>
          <p:cNvCxnSpPr>
            <a:stCxn id="6" idx="4"/>
            <a:endCxn id="22537" idx="0"/>
          </p:cNvCxnSpPr>
          <p:nvPr/>
        </p:nvCxnSpPr>
        <p:spPr>
          <a:xfrm flipH="1">
            <a:off x="4410265" y="2996952"/>
            <a:ext cx="0" cy="648072"/>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4432902" y="4221088"/>
            <a:ext cx="0" cy="4680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4416860" y="5121240"/>
            <a:ext cx="0" cy="4680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542" name="Elbow Connector 22541"/>
          <p:cNvCxnSpPr>
            <a:endCxn id="47" idx="1"/>
          </p:cNvCxnSpPr>
          <p:nvPr/>
        </p:nvCxnSpPr>
        <p:spPr>
          <a:xfrm rot="16200000" flipH="1">
            <a:off x="-735469" y="3338590"/>
            <a:ext cx="4050686" cy="882661"/>
          </a:xfrm>
          <a:prstGeom prst="bentConnector2">
            <a:avLst/>
          </a:prstGeom>
          <a:ln w="285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48543" y="4869160"/>
            <a:ext cx="864000" cy="0"/>
          </a:xfrm>
          <a:prstGeom prst="line">
            <a:avLst/>
          </a:prstGeom>
          <a:ln w="285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75374" y="4005064"/>
            <a:ext cx="864000" cy="0"/>
          </a:xfrm>
          <a:prstGeom prst="line">
            <a:avLst/>
          </a:prstGeom>
          <a:ln w="28575">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2543" name="Slide Number Placeholder 22542"/>
          <p:cNvSpPr>
            <a:spLocks noGrp="1"/>
          </p:cNvSpPr>
          <p:nvPr>
            <p:ph type="sldNum" sz="quarter" idx="12"/>
          </p:nvPr>
        </p:nvSpPr>
        <p:spPr/>
        <p:txBody>
          <a:bodyPr/>
          <a:lstStyle/>
          <a:p>
            <a:fld id="{F9FDEDF1-2D69-4A24-90B2-688D088CE037}" type="slidenum">
              <a:rPr lang="id-ID" smtClean="0"/>
              <a:pPr/>
              <a:t>57</a:t>
            </a:fld>
            <a:endParaRPr lang="id-ID"/>
          </a:p>
        </p:txBody>
      </p:sp>
    </p:spTree>
    <p:extLst>
      <p:ext uri="{BB962C8B-B14F-4D97-AF65-F5344CB8AC3E}">
        <p14:creationId xmlns:p14="http://schemas.microsoft.com/office/powerpoint/2010/main" xmlns="" val="24743152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63" y="0"/>
            <a:ext cx="9673075" cy="678706"/>
          </a:xfrm>
          <a:solidFill>
            <a:schemeClr val="tx2">
              <a:lumMod val="20000"/>
              <a:lumOff val="80000"/>
            </a:schemeClr>
          </a:solidFill>
        </p:spPr>
        <p:txBody>
          <a:bodyPr>
            <a:normAutofit fontScale="90000"/>
          </a:bodyPr>
          <a:lstStyle/>
          <a:p>
            <a:r>
              <a:rPr lang="id-ID" dirty="0" smtClean="0"/>
              <a:t>SKL dan KI Sekolah Dasar Kelas I</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97304928"/>
              </p:ext>
            </p:extLst>
          </p:nvPr>
        </p:nvGraphicFramePr>
        <p:xfrm>
          <a:off x="116463" y="692696"/>
          <a:ext cx="9673075" cy="5998448"/>
        </p:xfrm>
        <a:graphic>
          <a:graphicData uri="http://schemas.openxmlformats.org/drawingml/2006/table">
            <a:tbl>
              <a:tblPr firstRow="1" bandRow="1">
                <a:tableStyleId>{5C22544A-7EE6-4342-B048-85BDC9FD1C3A}</a:tableStyleId>
              </a:tblPr>
              <a:tblGrid>
                <a:gridCol w="5382598"/>
                <a:gridCol w="4290477"/>
              </a:tblGrid>
              <a:tr h="370840">
                <a:tc>
                  <a:txBody>
                    <a:bodyPr/>
                    <a:lstStyle/>
                    <a:p>
                      <a:pPr algn="ctr"/>
                      <a:r>
                        <a:rPr lang="id-ID" dirty="0" smtClean="0"/>
                        <a:t>Standar Kompetensi Lulusan</a:t>
                      </a:r>
                      <a:endParaRPr lang="id-ID" dirty="0"/>
                    </a:p>
                  </a:txBody>
                  <a:tcPr marL="99060" marR="99060"/>
                </a:tc>
                <a:tc>
                  <a:txBody>
                    <a:bodyPr/>
                    <a:lstStyle/>
                    <a:p>
                      <a:pPr algn="ctr"/>
                      <a:r>
                        <a:rPr lang="id-ID" dirty="0" smtClean="0"/>
                        <a:t>Kompetensi Inti Kelas I</a:t>
                      </a:r>
                      <a:endParaRPr lang="id-ID" dirty="0"/>
                    </a:p>
                  </a:txBody>
                  <a:tcPr marL="99060" marR="99060"/>
                </a:tc>
              </a:tr>
              <a:tr h="781288">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smtClean="0">
                          <a:solidFill>
                            <a:srgbClr val="000000"/>
                          </a:solidFill>
                          <a:ea typeface="Calibri"/>
                          <a:cs typeface="Times New Roman" pitchFamily="18" charset="0"/>
                        </a:rPr>
                        <a:t>Memiliki </a:t>
                      </a:r>
                      <a:r>
                        <a:rPr lang="id-ID" sz="1800" b="0" smtClean="0">
                          <a:solidFill>
                            <a:schemeClr val="tx1"/>
                          </a:solidFill>
                        </a:rPr>
                        <a:t>[melalui menerima, menjalankan, menghargai, menghayati, mengamalkan] </a:t>
                      </a:r>
                      <a:r>
                        <a:rPr lang="id-ID" sz="1800" b="0" smtClean="0">
                          <a:solidFill>
                            <a:srgbClr val="000000"/>
                          </a:solidFill>
                          <a:ea typeface="Calibri"/>
                          <a:cs typeface="Times New Roman" pitchFamily="18" charset="0"/>
                        </a:rPr>
                        <a:t>perilaku </a:t>
                      </a:r>
                      <a:r>
                        <a:rPr lang="id-ID" sz="1800" b="0" dirty="0" smtClean="0">
                          <a:solidFill>
                            <a:srgbClr val="000000"/>
                          </a:solidFill>
                          <a:ea typeface="Calibri"/>
                          <a:cs typeface="Times New Roman" pitchFamily="18" charset="0"/>
                        </a:rPr>
                        <a:t>yang mencerminkan sikap  </a:t>
                      </a:r>
                      <a:r>
                        <a:rPr lang="en-US" sz="1800" b="0" dirty="0" smtClean="0">
                          <a:solidFill>
                            <a:srgbClr val="0070C0"/>
                          </a:solidFill>
                          <a:cs typeface="Times New Roman" pitchFamily="18" charset="0"/>
                        </a:rPr>
                        <a:t>or</a:t>
                      </a:r>
                      <a:r>
                        <a:rPr lang="id-ID" sz="1800" b="0" dirty="0" smtClean="0">
                          <a:solidFill>
                            <a:srgbClr val="0070C0"/>
                          </a:solidFill>
                        </a:rPr>
                        <a:t>ang beriman, berakhlak mulia, percaya diri, dan bertanggung jawab dalam berinteraksi secara efektif dengan lingkungan sosial dan alam</a:t>
                      </a:r>
                      <a:r>
                        <a:rPr lang="id-ID" sz="1800" b="0" dirty="0" smtClean="0">
                          <a:solidFill>
                            <a:srgbClr val="000090"/>
                          </a:solidFill>
                        </a:rPr>
                        <a:t> </a:t>
                      </a:r>
                      <a:r>
                        <a:rPr lang="en-US" sz="1800" b="0" dirty="0" smtClean="0">
                          <a:solidFill>
                            <a:srgbClr val="000090"/>
                          </a:solidFill>
                        </a:rPr>
                        <a:t>, </a:t>
                      </a:r>
                      <a:r>
                        <a:rPr lang="en-US" sz="1800" b="0" dirty="0" smtClean="0">
                          <a:solidFill>
                            <a:schemeClr val="accent2">
                              <a:lumMod val="75000"/>
                            </a:schemeClr>
                          </a:solidFill>
                        </a:rPr>
                        <a:t>d</a:t>
                      </a:r>
                      <a:r>
                        <a:rPr lang="id-ID" sz="1800" b="0" dirty="0" smtClean="0">
                          <a:solidFill>
                            <a:schemeClr val="accent2">
                              <a:lumMod val="75000"/>
                            </a:schemeClr>
                          </a:solidFill>
                        </a:rPr>
                        <a:t>i sekitar rumah, sekolah, dan </a:t>
                      </a:r>
                      <a:r>
                        <a:rPr lang="id-ID" sz="1800" b="0" smtClean="0">
                          <a:solidFill>
                            <a:schemeClr val="accent2">
                              <a:lumMod val="75000"/>
                            </a:schemeClr>
                          </a:solidFill>
                        </a:rPr>
                        <a:t>tempat bermain</a:t>
                      </a:r>
                      <a:endParaRPr lang="en-US" sz="1800" b="0" dirty="0" smtClean="0"/>
                    </a:p>
                  </a:txBody>
                  <a:tcPr marL="99060" marR="99060"/>
                </a:tc>
                <a:tc>
                  <a:txBody>
                    <a:bodyPr/>
                    <a:lstStyle/>
                    <a:p>
                      <a:pPr marL="4763" marR="0" lvl="0" indent="-9525">
                        <a:lnSpc>
                          <a:spcPct val="100000"/>
                        </a:lnSpc>
                        <a:spcBef>
                          <a:spcPts val="600"/>
                        </a:spcBef>
                        <a:spcAft>
                          <a:spcPts val="600"/>
                        </a:spcAft>
                        <a:buFont typeface="Arial"/>
                        <a:buNone/>
                      </a:pPr>
                      <a:r>
                        <a:rPr lang="id-ID" sz="1800" b="0" dirty="0">
                          <a:solidFill>
                            <a:schemeClr val="tx1"/>
                          </a:solidFill>
                          <a:effectLst/>
                        </a:rPr>
                        <a:t>Menerima</a:t>
                      </a:r>
                      <a:r>
                        <a:rPr lang="en-US" sz="1800" b="0" dirty="0">
                          <a:solidFill>
                            <a:schemeClr val="tx1"/>
                          </a:solidFill>
                          <a:effectLst/>
                        </a:rPr>
                        <a:t> </a:t>
                      </a:r>
                      <a:r>
                        <a:rPr lang="en-US" sz="1800" b="0" dirty="0" err="1">
                          <a:solidFill>
                            <a:schemeClr val="tx1"/>
                          </a:solidFill>
                          <a:effectLst/>
                        </a:rPr>
                        <a:t>dan</a:t>
                      </a:r>
                      <a:r>
                        <a:rPr lang="en-US" sz="1800" b="0" dirty="0">
                          <a:solidFill>
                            <a:schemeClr val="tx1"/>
                          </a:solidFill>
                          <a:effectLst/>
                        </a:rPr>
                        <a:t> </a:t>
                      </a:r>
                      <a:r>
                        <a:rPr lang="id-ID" sz="1800" b="0" dirty="0" smtClean="0">
                          <a:solidFill>
                            <a:schemeClr val="tx1"/>
                          </a:solidFill>
                          <a:effectLst/>
                        </a:rPr>
                        <a:t>menjalan</a:t>
                      </a:r>
                      <a:r>
                        <a:rPr lang="en-US" sz="1800" b="0" dirty="0" err="1" smtClean="0">
                          <a:solidFill>
                            <a:schemeClr val="tx1"/>
                          </a:solidFill>
                          <a:effectLst/>
                        </a:rPr>
                        <a:t>kan</a:t>
                      </a:r>
                      <a:r>
                        <a:rPr lang="en-US" sz="1800" b="0" dirty="0" smtClean="0">
                          <a:solidFill>
                            <a:schemeClr val="tx1"/>
                          </a:solidFill>
                          <a:effectLst/>
                        </a:rPr>
                        <a:t> </a:t>
                      </a:r>
                      <a:r>
                        <a:rPr lang="id-ID" sz="1800" b="0" dirty="0">
                          <a:solidFill>
                            <a:schemeClr val="tx1"/>
                          </a:solidFill>
                          <a:effectLst/>
                        </a:rPr>
                        <a:t>ajaran agama </a:t>
                      </a:r>
                      <a:r>
                        <a:rPr lang="id-ID" sz="1800" b="0" dirty="0" smtClean="0">
                          <a:solidFill>
                            <a:schemeClr val="tx1"/>
                          </a:solidFill>
                          <a:effectLst/>
                        </a:rPr>
                        <a:t>dan kepercayaan yang </a:t>
                      </a:r>
                      <a:r>
                        <a:rPr lang="id-ID" sz="1800" b="0" dirty="0">
                          <a:solidFill>
                            <a:schemeClr val="tx1"/>
                          </a:solidFill>
                          <a:effectLst/>
                        </a:rPr>
                        <a:t>di</a:t>
                      </a:r>
                      <a:r>
                        <a:rPr lang="en-US" sz="1800" b="0" dirty="0" err="1">
                          <a:solidFill>
                            <a:schemeClr val="tx1"/>
                          </a:solidFill>
                          <a:effectLst/>
                        </a:rPr>
                        <a:t>anutnya</a:t>
                      </a:r>
                      <a:r>
                        <a:rPr lang="en-US" sz="1800" b="0" dirty="0" smtClean="0">
                          <a:solidFill>
                            <a:schemeClr val="tx1"/>
                          </a:solidFill>
                          <a:effectLst/>
                        </a:rPr>
                        <a:t>.</a:t>
                      </a:r>
                      <a:endParaRPr lang="en-US" sz="1800" b="0" dirty="0">
                        <a:solidFill>
                          <a:schemeClr val="tx1"/>
                        </a:solidFill>
                        <a:effectLst/>
                      </a:endParaRPr>
                    </a:p>
                  </a:txBody>
                  <a:tcPr marL="28973" marR="28973" marT="0" marB="0" anchor="ctr"/>
                </a:tc>
              </a:tr>
              <a:tr h="370840">
                <a:tc vMerge="1">
                  <a:txBody>
                    <a:bodyPr/>
                    <a:lstStyle/>
                    <a:p>
                      <a:endParaRPr lang="id-ID" dirty="0"/>
                    </a:p>
                  </a:txBody>
                  <a:tcPr/>
                </a:tc>
                <a:tc>
                  <a:txBody>
                    <a:bodyPr/>
                    <a:lstStyle/>
                    <a:p>
                      <a:pPr marL="0" marR="0" lvl="0" indent="0">
                        <a:lnSpc>
                          <a:spcPct val="100000"/>
                        </a:lnSpc>
                        <a:spcBef>
                          <a:spcPts val="600"/>
                        </a:spcBef>
                        <a:spcAft>
                          <a:spcPts val="600"/>
                        </a:spcAft>
                        <a:buFont typeface="Arial"/>
                        <a:buNone/>
                      </a:pPr>
                      <a:r>
                        <a:rPr lang="id-ID" sz="1800" b="0" kern="1200" dirty="0" smtClean="0">
                          <a:solidFill>
                            <a:schemeClr val="tx1"/>
                          </a:solidFill>
                          <a:effectLst/>
                          <a:latin typeface="+mn-lt"/>
                          <a:ea typeface="+mn-ea"/>
                          <a:cs typeface="+mn-cs"/>
                        </a:rPr>
                        <a:t>Memiliki </a:t>
                      </a:r>
                      <a:r>
                        <a:rPr lang="id-ID" sz="1800" b="0" kern="1200" dirty="0">
                          <a:solidFill>
                            <a:schemeClr val="tx1"/>
                          </a:solidFill>
                          <a:effectLst/>
                          <a:latin typeface="+mn-lt"/>
                          <a:ea typeface="+mn-ea"/>
                          <a:cs typeface="+mn-cs"/>
                        </a:rPr>
                        <a:t>perilaku jujur, </a:t>
                      </a:r>
                      <a:r>
                        <a:rPr lang="en-US" sz="1800" b="0" kern="1200" dirty="0" err="1">
                          <a:solidFill>
                            <a:schemeClr val="tx1"/>
                          </a:solidFill>
                          <a:effectLst/>
                          <a:latin typeface="+mn-lt"/>
                          <a:ea typeface="+mn-ea"/>
                          <a:cs typeface="+mn-cs"/>
                        </a:rPr>
                        <a:t>disiplin</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tanggung</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jawab</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santun</a:t>
                      </a:r>
                      <a:r>
                        <a:rPr lang="en-US" sz="1800" b="0" kern="1200" dirty="0">
                          <a:solidFill>
                            <a:schemeClr val="tx1"/>
                          </a:solidFill>
                          <a:effectLst/>
                          <a:latin typeface="+mn-lt"/>
                          <a:ea typeface="+mn-ea"/>
                          <a:cs typeface="+mn-cs"/>
                        </a:rPr>
                        <a:t>,</a:t>
                      </a:r>
                      <a:r>
                        <a:rPr lang="id-ID" sz="1800" b="0" kern="1200" dirty="0">
                          <a:solidFill>
                            <a:schemeClr val="tx1"/>
                          </a:solidFill>
                          <a:effectLst/>
                          <a:latin typeface="+mn-lt"/>
                          <a:ea typeface="+mn-ea"/>
                          <a:cs typeface="+mn-cs"/>
                        </a:rPr>
                        <a:t> peduli</a:t>
                      </a:r>
                      <a:r>
                        <a:rPr lang="en-US" sz="1800" b="0" kern="1200" dirty="0">
                          <a:solidFill>
                            <a:schemeClr val="tx1"/>
                          </a:solidFill>
                          <a:effectLst/>
                          <a:latin typeface="+mn-lt"/>
                          <a:ea typeface="+mn-ea"/>
                          <a:cs typeface="+mn-cs"/>
                        </a:rPr>
                        <a:t>, </a:t>
                      </a:r>
                      <a:r>
                        <a:rPr lang="id-ID" sz="1800" b="0" kern="1200" dirty="0">
                          <a:solidFill>
                            <a:schemeClr val="tx1"/>
                          </a:solidFill>
                          <a:effectLst/>
                          <a:latin typeface="+mn-lt"/>
                          <a:ea typeface="+mn-ea"/>
                          <a:cs typeface="+mn-cs"/>
                        </a:rPr>
                        <a:t>dan percaya diri dalam berinteraksi dengan keluarga</a:t>
                      </a:r>
                      <a:r>
                        <a:rPr lang="en-US" sz="1800" b="0" kern="1200" dirty="0">
                          <a:solidFill>
                            <a:schemeClr val="tx1"/>
                          </a:solidFill>
                          <a:effectLst/>
                          <a:latin typeface="+mn-lt"/>
                          <a:ea typeface="+mn-ea"/>
                          <a:cs typeface="+mn-cs"/>
                        </a:rPr>
                        <a:t>, </a:t>
                      </a:r>
                      <a:r>
                        <a:rPr lang="id-ID" sz="1800" b="0" kern="1200" dirty="0">
                          <a:solidFill>
                            <a:schemeClr val="tx1"/>
                          </a:solidFill>
                          <a:effectLst/>
                          <a:latin typeface="+mn-lt"/>
                          <a:ea typeface="+mn-ea"/>
                          <a:cs typeface="+mn-cs"/>
                        </a:rPr>
                        <a:t>teman,</a:t>
                      </a:r>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dan</a:t>
                      </a:r>
                      <a:r>
                        <a:rPr lang="en-US" sz="1800" b="0" kern="1200" dirty="0">
                          <a:solidFill>
                            <a:schemeClr val="tx1"/>
                          </a:solidFill>
                          <a:effectLst/>
                          <a:latin typeface="+mn-lt"/>
                          <a:ea typeface="+mn-ea"/>
                          <a:cs typeface="+mn-cs"/>
                        </a:rPr>
                        <a:t> </a:t>
                      </a:r>
                      <a:r>
                        <a:rPr lang="id-ID" sz="1800" b="0" kern="1200" dirty="0">
                          <a:solidFill>
                            <a:schemeClr val="tx1"/>
                          </a:solidFill>
                          <a:effectLst/>
                          <a:latin typeface="+mn-lt"/>
                          <a:ea typeface="+mn-ea"/>
                          <a:cs typeface="+mn-cs"/>
                        </a:rPr>
                        <a:t>guru</a:t>
                      </a:r>
                      <a:r>
                        <a:rPr lang="en-US" sz="1800" b="0" kern="1200" dirty="0" smtClean="0">
                          <a:solidFill>
                            <a:schemeClr val="tx1"/>
                          </a:solidFill>
                          <a:effectLst/>
                          <a:latin typeface="+mn-lt"/>
                          <a:ea typeface="+mn-ea"/>
                          <a:cs typeface="+mn-cs"/>
                        </a:rPr>
                        <a:t>.</a:t>
                      </a:r>
                      <a:endParaRPr lang="en-US" sz="1800" b="0" kern="1200" dirty="0">
                        <a:solidFill>
                          <a:schemeClr val="tx1"/>
                        </a:solidFill>
                        <a:effectLst/>
                        <a:latin typeface="+mn-lt"/>
                        <a:ea typeface="+mn-ea"/>
                        <a:cs typeface="+mn-cs"/>
                      </a:endParaRPr>
                    </a:p>
                  </a:txBody>
                  <a:tcPr marL="34288" marR="34288" marT="0" marB="0" anchor="ctr"/>
                </a:tc>
              </a:tr>
              <a:tr h="370840">
                <a:tc>
                  <a:txBody>
                    <a:bodyPr/>
                    <a:lstStyle/>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id-ID" sz="1800" b="0" dirty="0" smtClean="0"/>
                        <a:t>Memiliki [melalui</a:t>
                      </a:r>
                      <a:r>
                        <a:rPr lang="id-ID" sz="1800" b="0" baseline="0" dirty="0" smtClean="0"/>
                        <a:t> m</a:t>
                      </a:r>
                      <a:r>
                        <a:rPr lang="id-ID" sz="1800" b="0" dirty="0" smtClean="0">
                          <a:solidFill>
                            <a:schemeClr val="tx1"/>
                          </a:solidFill>
                          <a:effectLst/>
                        </a:rPr>
                        <a:t>engamati, menanya, mencoba,</a:t>
                      </a:r>
                      <a:r>
                        <a:rPr lang="id-ID" sz="1800" b="0" baseline="0" dirty="0" smtClean="0">
                          <a:solidFill>
                            <a:schemeClr val="tx1"/>
                          </a:solidFill>
                          <a:effectLst/>
                        </a:rPr>
                        <a:t> m</a:t>
                      </a:r>
                      <a:r>
                        <a:rPr lang="id-ID" sz="1800" b="0" dirty="0" smtClean="0">
                          <a:solidFill>
                            <a:schemeClr val="tx1"/>
                          </a:solidFill>
                          <a:effectLst/>
                        </a:rPr>
                        <a:t>engolah,</a:t>
                      </a:r>
                      <a:r>
                        <a:rPr lang="id-ID" sz="1800" b="0" baseline="0" dirty="0" smtClean="0">
                          <a:solidFill>
                            <a:schemeClr val="tx1"/>
                          </a:solidFill>
                          <a:effectLst/>
                        </a:rPr>
                        <a:t> m</a:t>
                      </a:r>
                      <a:r>
                        <a:rPr lang="id-ID" sz="1800" b="0" dirty="0" smtClean="0">
                          <a:solidFill>
                            <a:schemeClr val="tx1"/>
                          </a:solidFill>
                          <a:effectLst/>
                        </a:rPr>
                        <a:t>enyaji,</a:t>
                      </a:r>
                      <a:r>
                        <a:rPr lang="id-ID" sz="1800" b="0" baseline="0" dirty="0" smtClean="0">
                          <a:solidFill>
                            <a:schemeClr val="tx1"/>
                          </a:solidFill>
                          <a:effectLst/>
                        </a:rPr>
                        <a:t> m</a:t>
                      </a:r>
                      <a:r>
                        <a:rPr lang="id-ID" sz="1800" b="0" dirty="0" smtClean="0">
                          <a:solidFill>
                            <a:schemeClr val="tx1"/>
                          </a:solidFill>
                          <a:effectLst/>
                        </a:rPr>
                        <a:t>enalar,</a:t>
                      </a:r>
                      <a:r>
                        <a:rPr lang="id-ID" sz="1800" b="0" baseline="0" dirty="0" smtClean="0">
                          <a:solidFill>
                            <a:schemeClr val="tx1"/>
                          </a:solidFill>
                          <a:effectLst/>
                        </a:rPr>
                        <a:t> m</a:t>
                      </a:r>
                      <a:r>
                        <a:rPr lang="id-ID" sz="1800" b="0" dirty="0" smtClean="0">
                          <a:solidFill>
                            <a:schemeClr val="tx1"/>
                          </a:solidFill>
                          <a:effectLst/>
                        </a:rPr>
                        <a:t>encipta]</a:t>
                      </a:r>
                      <a:r>
                        <a:rPr lang="id-ID" sz="1800" b="0" baseline="0" dirty="0" smtClean="0">
                          <a:solidFill>
                            <a:schemeClr val="tx1"/>
                          </a:solidFill>
                          <a:effectLst/>
                        </a:rPr>
                        <a:t> </a:t>
                      </a:r>
                      <a:r>
                        <a:rPr lang="id-ID" sz="1800" b="0" dirty="0" smtClean="0">
                          <a:solidFill>
                            <a:srgbClr val="0070C0"/>
                          </a:solidFill>
                        </a:rPr>
                        <a:t>kemampuan pikir dan tindak yang efektif dan kreatif dalam ranah abstrak dan konkret</a:t>
                      </a:r>
                      <a:r>
                        <a:rPr lang="id-ID" sz="1800" b="0" dirty="0" smtClean="0">
                          <a:solidFill>
                            <a:schemeClr val="tx2">
                              <a:lumMod val="75000"/>
                            </a:schemeClr>
                          </a:solidFill>
                        </a:rPr>
                        <a:t> </a:t>
                      </a:r>
                      <a:r>
                        <a:rPr lang="en-US" sz="1800" b="0" dirty="0" smtClean="0">
                          <a:solidFill>
                            <a:schemeClr val="tx2">
                              <a:lumMod val="75000"/>
                            </a:schemeClr>
                          </a:solidFill>
                        </a:rPr>
                        <a:t> </a:t>
                      </a:r>
                      <a:r>
                        <a:rPr lang="en-US" sz="1800" b="0" dirty="0" smtClean="0">
                          <a:solidFill>
                            <a:schemeClr val="accent2">
                              <a:lumMod val="75000"/>
                            </a:schemeClr>
                          </a:solidFill>
                        </a:rPr>
                        <a:t>t</a:t>
                      </a:r>
                      <a:r>
                        <a:rPr lang="id-ID" sz="1800" b="0" dirty="0" smtClean="0">
                          <a:solidFill>
                            <a:schemeClr val="accent2">
                              <a:lumMod val="75000"/>
                            </a:schemeClr>
                          </a:solidFill>
                        </a:rPr>
                        <a:t>erkait dengan yang  ditugaskan kepadanya.</a:t>
                      </a:r>
                      <a:r>
                        <a:rPr lang="id-ID" sz="1800" b="0" dirty="0" smtClean="0">
                          <a:solidFill>
                            <a:schemeClr val="accent2">
                              <a:lumMod val="75000"/>
                            </a:schemeClr>
                          </a:solidFill>
                          <a:latin typeface="Times New Roman"/>
                          <a:ea typeface="Calibri"/>
                          <a:cs typeface="Times New Roman"/>
                        </a:rPr>
                        <a:t> </a:t>
                      </a:r>
                    </a:p>
                  </a:txBody>
                  <a:tcPr marL="99060" marR="990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b="0" dirty="0" smtClean="0">
                          <a:effectLst/>
                          <a:latin typeface="+mn-lt"/>
                          <a:ea typeface="Calibri"/>
                          <a:cs typeface="Calibri"/>
                        </a:rPr>
                        <a:t>Menyajikan pengetahuan </a:t>
                      </a:r>
                      <a:r>
                        <a:rPr lang="en-US" sz="1800" b="0" dirty="0" smtClean="0">
                          <a:effectLst/>
                          <a:latin typeface="+mn-lt"/>
                          <a:ea typeface="Calibri"/>
                          <a:cs typeface="Calibri"/>
                        </a:rPr>
                        <a:t>f</a:t>
                      </a:r>
                      <a:r>
                        <a:rPr lang="id-ID" sz="1800" b="0" dirty="0" smtClean="0">
                          <a:effectLst/>
                          <a:latin typeface="+mn-lt"/>
                          <a:ea typeface="Calibri"/>
                          <a:cs typeface="Calibri"/>
                        </a:rPr>
                        <a:t>aktual dalam bahasa yang jelas dan logis</a:t>
                      </a:r>
                      <a:r>
                        <a:rPr lang="en-US" sz="1800" b="0" dirty="0" smtClean="0">
                          <a:effectLst/>
                          <a:latin typeface="+mn-lt"/>
                          <a:ea typeface="Calibri"/>
                          <a:cs typeface="Calibri"/>
                        </a:rPr>
                        <a:t>, </a:t>
                      </a:r>
                      <a:r>
                        <a:rPr lang="id-ID" sz="1800" b="0" dirty="0" smtClean="0">
                          <a:effectLst/>
                          <a:latin typeface="+mn-lt"/>
                          <a:ea typeface="Calibri"/>
                          <a:cs typeface="Calibri"/>
                        </a:rPr>
                        <a:t>dalam karya yang estetis</a:t>
                      </a:r>
                      <a:r>
                        <a:rPr lang="en-US" sz="1800" b="0" dirty="0" smtClean="0">
                          <a:effectLst/>
                          <a:latin typeface="+mn-lt"/>
                          <a:ea typeface="Calibri"/>
                          <a:cs typeface="Calibri"/>
                        </a:rPr>
                        <a:t>, </a:t>
                      </a:r>
                      <a:r>
                        <a:rPr lang="id-ID" sz="1800" b="0" dirty="0" smtClean="0">
                          <a:effectLst/>
                          <a:latin typeface="+mn-lt"/>
                          <a:ea typeface="Calibri"/>
                          <a:cs typeface="Calibri"/>
                        </a:rPr>
                        <a:t>dalam </a:t>
                      </a:r>
                      <a:r>
                        <a:rPr lang="en-US" sz="1800" b="0" dirty="0" err="1" smtClean="0">
                          <a:effectLst/>
                          <a:latin typeface="+mn-lt"/>
                          <a:ea typeface="Calibri"/>
                          <a:cs typeface="Calibri"/>
                        </a:rPr>
                        <a:t>gerakan</a:t>
                      </a:r>
                      <a:r>
                        <a:rPr lang="en-US" sz="1800" b="0" dirty="0" smtClean="0">
                          <a:effectLst/>
                          <a:latin typeface="+mn-lt"/>
                          <a:ea typeface="Calibri"/>
                          <a:cs typeface="Calibri"/>
                        </a:rPr>
                        <a:t> </a:t>
                      </a:r>
                      <a:r>
                        <a:rPr lang="id-ID" sz="1800" b="0" dirty="0" smtClean="0">
                          <a:effectLst/>
                          <a:latin typeface="+mn-lt"/>
                          <a:ea typeface="Calibri"/>
                          <a:cs typeface="Calibri"/>
                        </a:rPr>
                        <a:t>yang mencerminkan anak sehat, dan dalam tindakan yang mencerminkan perilaku anak beriman dan berakhlak mulia.</a:t>
                      </a:r>
                      <a:endParaRPr lang="en-US" sz="1800" b="0" dirty="0" smtClean="0">
                        <a:effectLst/>
                        <a:latin typeface="+mn-lt"/>
                        <a:ea typeface="Calibri"/>
                        <a:cs typeface="Times New Roman"/>
                      </a:endParaRPr>
                    </a:p>
                  </a:txBody>
                  <a:tcPr marL="99060" marR="9906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0" dirty="0" smtClean="0">
                          <a:solidFill>
                            <a:srgbClr val="000000"/>
                          </a:solidFill>
                          <a:ea typeface="Calibri"/>
                          <a:cs typeface="Times New Roman"/>
                        </a:rPr>
                        <a:t>Memiliki [melalui mengetahui, memahami, menerapkan, menganalisis, mengevaluasi] pengetahuan </a:t>
                      </a:r>
                      <a:r>
                        <a:rPr lang="id-ID" sz="1800" b="0" dirty="0" smtClean="0">
                          <a:solidFill>
                            <a:schemeClr val="accent2">
                              <a:lumMod val="75000"/>
                            </a:schemeClr>
                          </a:solidFill>
                          <a:ea typeface="Calibri"/>
                          <a:cs typeface="Times New Roman"/>
                        </a:rPr>
                        <a:t>faktual dan konseptual </a:t>
                      </a:r>
                      <a:r>
                        <a:rPr lang="en-US" sz="1800" b="0" dirty="0" err="1" smtClean="0">
                          <a:solidFill>
                            <a:schemeClr val="accent2">
                              <a:lumMod val="75000"/>
                            </a:schemeClr>
                          </a:solidFill>
                          <a:ea typeface="Calibri"/>
                          <a:cs typeface="Times New Roman"/>
                        </a:rPr>
                        <a:t>dalam</a:t>
                      </a:r>
                      <a:r>
                        <a:rPr lang="en-US" sz="1800" b="0" dirty="0" smtClean="0">
                          <a:solidFill>
                            <a:schemeClr val="accent2">
                              <a:lumMod val="75000"/>
                            </a:schemeClr>
                          </a:solidFill>
                          <a:ea typeface="Calibri"/>
                          <a:cs typeface="Times New Roman"/>
                        </a:rPr>
                        <a:t> </a:t>
                      </a:r>
                      <a:r>
                        <a:rPr lang="cs-CZ" sz="1800" b="0" dirty="0" smtClean="0">
                          <a:solidFill>
                            <a:srgbClr val="0070C0"/>
                          </a:solidFill>
                        </a:rPr>
                        <a:t>ilmu pengetahuan, teknologi,seni, budaya</a:t>
                      </a:r>
                      <a:r>
                        <a:rPr lang="id-ID" sz="1800" b="0" dirty="0" smtClean="0">
                          <a:solidFill>
                            <a:srgbClr val="0070C0"/>
                          </a:solidFill>
                        </a:rPr>
                        <a:t>, humaniora, dengan wawasan kebangsaan, kenegaraan, dan peradaban </a:t>
                      </a:r>
                      <a:r>
                        <a:rPr lang="id-ID" sz="1800" b="0" dirty="0" smtClean="0">
                          <a:solidFill>
                            <a:schemeClr val="accent2">
                              <a:lumMod val="75000"/>
                            </a:schemeClr>
                          </a:solidFill>
                        </a:rPr>
                        <a:t>terkait fenomena dan kejadian di lingkungan rumah, sekolah, dan tempat bermain</a:t>
                      </a:r>
                      <a:endParaRPr lang="en-US" sz="1800" b="0" dirty="0" smtClean="0"/>
                    </a:p>
                  </a:txBody>
                  <a:tcPr marL="99060" marR="990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b="0" dirty="0" smtClean="0">
                          <a:effectLst/>
                          <a:latin typeface="+mn-lt"/>
                          <a:ea typeface="Calibri"/>
                          <a:cs typeface="Calibri"/>
                        </a:rPr>
                        <a:t>Memahami pengetahuan faktual </a:t>
                      </a:r>
                      <a:r>
                        <a:rPr lang="en-US" sz="1800" b="0" dirty="0" err="1" smtClean="0">
                          <a:effectLst/>
                          <a:latin typeface="+mn-lt"/>
                          <a:ea typeface="Calibri"/>
                          <a:cs typeface="Calibri"/>
                        </a:rPr>
                        <a:t>dengan</a:t>
                      </a:r>
                      <a:r>
                        <a:rPr lang="en-US" sz="1800" b="0" dirty="0" smtClean="0">
                          <a:effectLst/>
                          <a:latin typeface="+mn-lt"/>
                          <a:ea typeface="Calibri"/>
                          <a:cs typeface="Calibri"/>
                        </a:rPr>
                        <a:t> </a:t>
                      </a:r>
                      <a:r>
                        <a:rPr lang="en-US" sz="1800" b="0" dirty="0" err="1" smtClean="0">
                          <a:effectLst/>
                          <a:latin typeface="+mn-lt"/>
                          <a:ea typeface="Calibri"/>
                          <a:cs typeface="Calibri"/>
                        </a:rPr>
                        <a:t>cara</a:t>
                      </a:r>
                      <a:r>
                        <a:rPr lang="en-US" sz="1800" b="0" dirty="0" smtClean="0">
                          <a:effectLst/>
                          <a:latin typeface="+mn-lt"/>
                          <a:ea typeface="Calibri"/>
                          <a:cs typeface="Calibri"/>
                        </a:rPr>
                        <a:t> </a:t>
                      </a:r>
                      <a:r>
                        <a:rPr lang="en-US" sz="1800" b="0" dirty="0" err="1" smtClean="0">
                          <a:effectLst/>
                          <a:latin typeface="+mn-lt"/>
                          <a:ea typeface="Calibri"/>
                          <a:cs typeface="Calibri"/>
                        </a:rPr>
                        <a:t>mengamati</a:t>
                      </a:r>
                      <a:r>
                        <a:rPr lang="en-US" sz="1800" b="0" dirty="0" smtClean="0">
                          <a:effectLst/>
                          <a:latin typeface="+mn-lt"/>
                          <a:ea typeface="Calibri"/>
                          <a:cs typeface="Calibri"/>
                        </a:rPr>
                        <a:t> </a:t>
                      </a:r>
                      <a:r>
                        <a:rPr lang="id-ID" sz="1800" b="0" dirty="0" smtClean="0">
                          <a:effectLst/>
                          <a:latin typeface="+mn-lt"/>
                          <a:ea typeface="Calibri"/>
                          <a:cs typeface="Calibri"/>
                        </a:rPr>
                        <a:t>berdasarkan rasa ingin tahu tentang dirinya, makhluk ciptaan Tuhan dan kegiatannya, dan benda-benda</a:t>
                      </a:r>
                      <a:r>
                        <a:rPr lang="id-ID" sz="1800" b="0" baseline="0" dirty="0" smtClean="0">
                          <a:effectLst/>
                          <a:latin typeface="+mn-lt"/>
                          <a:ea typeface="Calibri"/>
                          <a:cs typeface="Calibri"/>
                        </a:rPr>
                        <a:t> </a:t>
                      </a:r>
                      <a:r>
                        <a:rPr lang="id-ID" sz="1800" b="0" dirty="0" smtClean="0">
                          <a:effectLst/>
                          <a:latin typeface="+mn-lt"/>
                          <a:ea typeface="Calibri"/>
                          <a:cs typeface="Calibri"/>
                        </a:rPr>
                        <a:t>yang dijumpainya di rumah dan di sekolah</a:t>
                      </a:r>
                      <a:endParaRPr lang="en-US" sz="1800" b="0" dirty="0" smtClean="0">
                        <a:effectLst/>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latin typeface="+mn-lt"/>
                        <a:ea typeface="Calibri"/>
                        <a:cs typeface="Times New Roman"/>
                      </a:endParaRPr>
                    </a:p>
                  </a:txBody>
                  <a:tcPr marL="99060" marR="99060"/>
                </a:tc>
              </a:tr>
            </a:tbl>
          </a:graphicData>
        </a:graphic>
      </p:graphicFrame>
      <p:sp>
        <p:nvSpPr>
          <p:cNvPr id="3" name="Slide Number Placeholder 2"/>
          <p:cNvSpPr>
            <a:spLocks noGrp="1"/>
          </p:cNvSpPr>
          <p:nvPr>
            <p:ph type="sldNum" sz="quarter" idx="12"/>
          </p:nvPr>
        </p:nvSpPr>
        <p:spPr/>
        <p:txBody>
          <a:bodyPr/>
          <a:lstStyle/>
          <a:p>
            <a:fld id="{F9FDEDF1-2D69-4A24-90B2-688D088CE037}" type="slidenum">
              <a:rPr lang="id-ID" smtClean="0"/>
              <a:pPr/>
              <a:t>58</a:t>
            </a:fld>
            <a:endParaRPr lang="id-ID"/>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59</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1046792592"/>
              </p:ext>
            </p:extLst>
          </p:nvPr>
        </p:nvGraphicFramePr>
        <p:xfrm>
          <a:off x="128464" y="1124744"/>
          <a:ext cx="9649072" cy="5398008"/>
        </p:xfrm>
        <a:graphic>
          <a:graphicData uri="http://schemas.openxmlformats.org/drawingml/2006/table">
            <a:tbl>
              <a:tblPr firstRow="1" firstCol="1" bandRow="1">
                <a:tableStyleId>{BC89EF96-8CEA-46FF-86C4-4CE0E7609802}</a:tableStyleId>
              </a:tblPr>
              <a:tblGrid>
                <a:gridCol w="1584176"/>
                <a:gridCol w="5688632"/>
                <a:gridCol w="2376264"/>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1464713">
                <a:tc>
                  <a:txBody>
                    <a:bodyPr/>
                    <a:lstStyle/>
                    <a:p>
                      <a:pPr marL="8890" indent="-8890">
                        <a:spcBef>
                          <a:spcPts val="600"/>
                        </a:spcBef>
                        <a:spcAft>
                          <a:spcPts val="600"/>
                        </a:spcAft>
                      </a:pPr>
                      <a:r>
                        <a:rPr lang="id-ID" sz="1400" kern="1200" dirty="0">
                          <a:effectLst/>
                        </a:rPr>
                        <a:t>Menerima</a:t>
                      </a:r>
                      <a:r>
                        <a:rPr lang="en-US" sz="1400" kern="1200" dirty="0">
                          <a:effectLst/>
                        </a:rPr>
                        <a:t> </a:t>
                      </a:r>
                      <a:r>
                        <a:rPr lang="en-US" sz="1400" kern="1200" dirty="0" err="1">
                          <a:effectLst/>
                        </a:rPr>
                        <a:t>dan</a:t>
                      </a:r>
                      <a:r>
                        <a:rPr lang="en-US" sz="1400" kern="1200" dirty="0">
                          <a:effectLst/>
                        </a:rPr>
                        <a:t> </a:t>
                      </a:r>
                      <a:r>
                        <a:rPr lang="id-ID" sz="1400" kern="1200" dirty="0">
                          <a:effectLst/>
                        </a:rPr>
                        <a:t>menjalan</a:t>
                      </a:r>
                      <a:r>
                        <a:rPr lang="en-US" sz="1400" kern="1200" dirty="0" err="1">
                          <a:effectLst/>
                        </a:rPr>
                        <a:t>kan</a:t>
                      </a:r>
                      <a:r>
                        <a:rPr lang="en-US" sz="1400" kern="1200" dirty="0">
                          <a:effectLst/>
                        </a:rPr>
                        <a:t> </a:t>
                      </a:r>
                      <a:r>
                        <a:rPr lang="id-ID" sz="1400" kern="1200" dirty="0">
                          <a:effectLst/>
                        </a:rPr>
                        <a:t>ajaran agama </a:t>
                      </a:r>
                      <a:r>
                        <a:rPr lang="id-ID" sz="1400" kern="1200" dirty="0" smtClean="0">
                          <a:effectLst/>
                        </a:rPr>
                        <a:t>yang </a:t>
                      </a:r>
                      <a:r>
                        <a:rPr lang="id-ID" sz="1400" kern="1200" dirty="0">
                          <a:effectLst/>
                        </a:rPr>
                        <a:t>di</a:t>
                      </a:r>
                      <a:r>
                        <a:rPr lang="en-US" sz="1400" kern="1200" dirty="0" err="1">
                          <a:effectLst/>
                        </a:rPr>
                        <a:t>anutnya</a:t>
                      </a:r>
                      <a:r>
                        <a:rPr lang="en-US" sz="1400" kern="1200" dirty="0">
                          <a:effectLst/>
                        </a:rPr>
                        <a:t>. </a:t>
                      </a:r>
                      <a:endParaRPr lang="id-ID" sz="1400" dirty="0">
                        <a:effectLst/>
                        <a:latin typeface="Tahoma"/>
                        <a:ea typeface="Times New Roman"/>
                      </a:endParaRPr>
                    </a:p>
                  </a:txBody>
                  <a:tcPr marL="36000" marR="36000" marT="0" marB="0"/>
                </a:tc>
                <a:tc>
                  <a:txBody>
                    <a:bodyPr/>
                    <a:lstStyle/>
                    <a:p>
                      <a:pPr marL="342900" lvl="0" indent="-342900">
                        <a:lnSpc>
                          <a:spcPct val="115000"/>
                        </a:lnSpc>
                        <a:spcAft>
                          <a:spcPts val="0"/>
                        </a:spcAft>
                        <a:buFont typeface="+mj-lt"/>
                        <a:buAutoNum type="arabicPeriod"/>
                      </a:pPr>
                      <a:r>
                        <a:rPr lang="en-US" sz="1400" dirty="0">
                          <a:effectLst/>
                        </a:rPr>
                        <a:t>Al-Qur’an </a:t>
                      </a:r>
                      <a:endParaRPr lang="id-ID" sz="1400" dirty="0">
                        <a:effectLst/>
                      </a:endParaRP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Melafalkan huruf hijaiyah sesuai makharijul huruf</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Melafalkan Al- Qur’an Surat Al-Fatihah dan Al-Ikhlas</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Al</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 Qur’an Surat Al-Fatihah</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Al-Ikhlas</a:t>
                      </a:r>
                    </a:p>
                    <a:p>
                      <a:pPr marL="742950" lvl="1" indent="-285750">
                        <a:lnSpc>
                          <a:spcPct val="115000"/>
                        </a:lnSpc>
                        <a:spcAft>
                          <a:spcPts val="0"/>
                        </a:spcAft>
                        <a:buClr>
                          <a:srgbClr val="000000"/>
                        </a:buClr>
                        <a:buFont typeface="+mj-lt"/>
                        <a:buAutoNum type="arabicPeriod"/>
                      </a:pPr>
                      <a:r>
                        <a:rPr lang="en-US" sz="1400" kern="1200" dirty="0" err="1">
                          <a:solidFill>
                            <a:schemeClr val="tx1"/>
                          </a:solidFill>
                          <a:effectLst/>
                          <a:latin typeface="+mn-lt"/>
                          <a:ea typeface="+mn-ea"/>
                          <a:cs typeface="+mn-cs"/>
                        </a:rPr>
                        <a:t>Membaca</a:t>
                      </a:r>
                      <a:r>
                        <a:rPr lang="id-ID" sz="1400" kern="1200" dirty="0">
                          <a:solidFill>
                            <a:schemeClr val="tx1"/>
                          </a:solidFill>
                          <a:effectLst/>
                          <a:latin typeface="+mn-lt"/>
                          <a:ea typeface="+mn-ea"/>
                          <a:cs typeface="+mn-cs"/>
                        </a:rPr>
                        <a:t> huruf hijaiyah </a:t>
                      </a:r>
                      <a:r>
                        <a:rPr lang="en-US" sz="1400" kern="1200" dirty="0" err="1">
                          <a:solidFill>
                            <a:schemeClr val="tx1"/>
                          </a:solidFill>
                          <a:effectLst/>
                          <a:latin typeface="+mn-lt"/>
                          <a:ea typeface="+mn-ea"/>
                          <a:cs typeface="+mn-cs"/>
                        </a:rPr>
                        <a:t>berharakat</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sesuai makharijul </a:t>
                      </a:r>
                      <a:r>
                        <a:rPr lang="id-ID" sz="1400" kern="1200" dirty="0" smtClean="0">
                          <a:solidFill>
                            <a:schemeClr val="tx1"/>
                          </a:solidFill>
                          <a:effectLst/>
                          <a:latin typeface="+mn-lt"/>
                          <a:ea typeface="+mn-ea"/>
                          <a:cs typeface="+mn-cs"/>
                        </a:rPr>
                        <a:t>huruf</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err="1">
                          <a:solidFill>
                            <a:schemeClr val="tx1"/>
                          </a:solidFill>
                          <a:effectLst/>
                          <a:latin typeface="+mn-lt"/>
                          <a:ea typeface="+mn-ea"/>
                          <a:cs typeface="+mn-cs"/>
                        </a:rPr>
                        <a:t>Aqidah</a:t>
                      </a:r>
                      <a:endParaRPr lang="id-ID" sz="1400" kern="1200" dirty="0">
                        <a:solidFill>
                          <a:schemeClr val="tx1"/>
                        </a:solidFill>
                        <a:effectLst/>
                        <a:latin typeface="+mn-lt"/>
                        <a:ea typeface="+mn-ea"/>
                        <a:cs typeface="+mn-cs"/>
                      </a:endParaRP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Menyebutkan enam Rukun Iman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arti dua kalimat syahadat</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Melafalkan dua kalimat syahadat</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enam Rukun Iman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dua kalimat </a:t>
                      </a:r>
                      <a:r>
                        <a:rPr lang="id-ID" sz="1400" kern="1200" dirty="0" smtClean="0">
                          <a:solidFill>
                            <a:schemeClr val="tx1"/>
                          </a:solidFill>
                          <a:effectLst/>
                          <a:latin typeface="+mn-lt"/>
                          <a:ea typeface="+mn-ea"/>
                          <a:cs typeface="+mn-cs"/>
                        </a:rPr>
                        <a:t>syahadat</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err="1">
                          <a:solidFill>
                            <a:schemeClr val="tx1"/>
                          </a:solidFill>
                          <a:effectLst/>
                          <a:latin typeface="+mn-lt"/>
                          <a:ea typeface="+mn-ea"/>
                          <a:cs typeface="+mn-cs"/>
                        </a:rPr>
                        <a:t>Akhlak</a:t>
                      </a:r>
                      <a:endParaRPr lang="id-ID" sz="1400" kern="1200" dirty="0">
                        <a:solidFill>
                          <a:schemeClr val="tx1"/>
                        </a:solidFill>
                        <a:effectLst/>
                        <a:latin typeface="+mn-lt"/>
                        <a:ea typeface="+mn-ea"/>
                        <a:cs typeface="+mn-cs"/>
                      </a:endParaRPr>
                    </a:p>
                    <a:p>
                      <a:pPr marL="742950" lvl="1" indent="-285750">
                        <a:lnSpc>
                          <a:spcPct val="115000"/>
                        </a:lnSpc>
                        <a:spcAft>
                          <a:spcPts val="0"/>
                        </a:spcAft>
                        <a:buClr>
                          <a:srgbClr val="000000"/>
                        </a:buClr>
                        <a:buFont typeface="+mj-lt"/>
                        <a:buAutoNum type="arabicPeriod"/>
                      </a:pPr>
                      <a:r>
                        <a:rPr lang="en-US" sz="1400" kern="1200" dirty="0" err="1">
                          <a:solidFill>
                            <a:schemeClr val="tx1"/>
                          </a:solidFill>
                          <a:effectLst/>
                          <a:latin typeface="+mn-lt"/>
                          <a:ea typeface="+mn-ea"/>
                          <a:cs typeface="+mn-cs"/>
                        </a:rPr>
                        <a:t>Melafalkan</a:t>
                      </a:r>
                      <a:r>
                        <a:rPr lang="id-ID" sz="1400" kern="1200" dirty="0">
                          <a:solidFill>
                            <a:schemeClr val="tx1"/>
                          </a:solidFill>
                          <a:effectLst/>
                          <a:latin typeface="+mn-lt"/>
                          <a:ea typeface="+mn-ea"/>
                          <a:cs typeface="+mn-cs"/>
                        </a:rPr>
                        <a:t> do</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a  sebelum dan sesudah belajar</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do</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a  sebelum dan sesudah belajar</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Membiasakan </a:t>
                      </a:r>
                      <a:r>
                        <a:rPr lang="en-US" sz="1400" kern="1200" dirty="0" err="1">
                          <a:solidFill>
                            <a:schemeClr val="tx1"/>
                          </a:solidFill>
                          <a:effectLst/>
                          <a:latin typeface="+mn-lt"/>
                          <a:ea typeface="+mn-ea"/>
                          <a:cs typeface="+mn-cs"/>
                        </a:rPr>
                        <a:t>ber</a:t>
                      </a:r>
                      <a:r>
                        <a:rPr lang="id-ID" sz="1400" kern="1200" dirty="0">
                          <a:solidFill>
                            <a:schemeClr val="tx1"/>
                          </a:solidFill>
                          <a:effectLst/>
                          <a:latin typeface="+mn-lt"/>
                          <a:ea typeface="+mn-ea"/>
                          <a:cs typeface="+mn-cs"/>
                        </a:rPr>
                        <a:t>do</a:t>
                      </a:r>
                      <a:r>
                        <a:rPr lang="en-US" sz="1400" kern="1200" dirty="0">
                          <a:solidFill>
                            <a:schemeClr val="tx1"/>
                          </a:solidFill>
                          <a:effectLst/>
                          <a:latin typeface="+mn-lt"/>
                          <a:ea typeface="+mn-ea"/>
                          <a:cs typeface="+mn-cs"/>
                        </a:rPr>
                        <a:t>’</a:t>
                      </a:r>
                      <a:r>
                        <a:rPr lang="id-ID" sz="1400" kern="1200" dirty="0">
                          <a:solidFill>
                            <a:schemeClr val="tx1"/>
                          </a:solidFill>
                          <a:effectLst/>
                          <a:latin typeface="+mn-lt"/>
                          <a:ea typeface="+mn-ea"/>
                          <a:cs typeface="+mn-cs"/>
                        </a:rPr>
                        <a:t>a sebelum dan sesudah belajar</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Menampilkan perilaku kasih sayang</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hormat</a:t>
                      </a:r>
                      <a:r>
                        <a:rPr lang="id-ID" sz="1400" kern="1200" dirty="0">
                          <a:solidFill>
                            <a:schemeClr val="tx1"/>
                          </a:solidFill>
                          <a:effectLst/>
                          <a:latin typeface="+mn-lt"/>
                          <a:ea typeface="+mn-ea"/>
                          <a:cs typeface="+mn-cs"/>
                        </a:rPr>
                        <a:t>  dan patuh kepada orangtua</a:t>
                      </a:r>
                      <a:r>
                        <a:rPr lang="en-US" sz="1400" kern="1200" dirty="0">
                          <a:solidFill>
                            <a:schemeClr val="tx1"/>
                          </a:solidFill>
                          <a:effectLst/>
                          <a:latin typeface="+mn-lt"/>
                          <a:ea typeface="+mn-ea"/>
                          <a:cs typeface="+mn-cs"/>
                        </a:rPr>
                        <a:t>, guru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sesama</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anggota</a:t>
                      </a:r>
                      <a:r>
                        <a:rPr lang="en-US" sz="1400" kern="1200" dirty="0">
                          <a:solidFill>
                            <a:schemeClr val="tx1"/>
                          </a:solidFill>
                          <a:effectLst/>
                          <a:latin typeface="+mn-lt"/>
                          <a:ea typeface="+mn-ea"/>
                          <a:cs typeface="+mn-cs"/>
                        </a:rPr>
                        <a:t> </a:t>
                      </a:r>
                      <a:r>
                        <a:rPr lang="en-US" sz="1400" kern="1200" dirty="0" err="1" smtClean="0">
                          <a:solidFill>
                            <a:schemeClr val="tx1"/>
                          </a:solidFill>
                          <a:effectLst/>
                          <a:latin typeface="+mn-lt"/>
                          <a:ea typeface="+mn-ea"/>
                          <a:cs typeface="+mn-cs"/>
                        </a:rPr>
                        <a:t>keluarga</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err="1">
                          <a:solidFill>
                            <a:schemeClr val="tx1"/>
                          </a:solidFill>
                          <a:effectLst/>
                          <a:latin typeface="+mn-lt"/>
                          <a:ea typeface="+mn-ea"/>
                          <a:cs typeface="+mn-cs"/>
                        </a:rPr>
                        <a:t>Fiqih</a:t>
                      </a:r>
                      <a:endParaRPr lang="id-ID" sz="1400" kern="1200" dirty="0">
                        <a:solidFill>
                          <a:schemeClr val="tx1"/>
                        </a:solidFill>
                        <a:effectLst/>
                        <a:latin typeface="+mn-lt"/>
                        <a:ea typeface="+mn-ea"/>
                        <a:cs typeface="+mn-cs"/>
                      </a:endParaRP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Menyebutkan 5 Rukun  Islam</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Menghafal 5 Rukun Islam</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Menyebutkan arti </a:t>
                      </a:r>
                      <a:r>
                        <a:rPr lang="en-US" sz="1400" kern="1200" dirty="0" err="1">
                          <a:solidFill>
                            <a:schemeClr val="tx1"/>
                          </a:solidFill>
                          <a:effectLst/>
                          <a:latin typeface="+mn-lt"/>
                          <a:ea typeface="+mn-ea"/>
                          <a:cs typeface="+mn-cs"/>
                        </a:rPr>
                        <a:t>dan</a:t>
                      </a:r>
                      <a:r>
                        <a:rPr lang="en-US" sz="1400" kern="1200" dirty="0">
                          <a:solidFill>
                            <a:schemeClr val="tx1"/>
                          </a:solidFill>
                          <a:effectLst/>
                          <a:latin typeface="+mn-lt"/>
                          <a:ea typeface="+mn-ea"/>
                          <a:cs typeface="+mn-cs"/>
                        </a:rPr>
                        <a:t> </a:t>
                      </a:r>
                      <a:r>
                        <a:rPr lang="en-US" sz="1400" kern="1200" dirty="0" err="1">
                          <a:solidFill>
                            <a:schemeClr val="tx1"/>
                          </a:solidFill>
                          <a:effectLst/>
                          <a:latin typeface="+mn-lt"/>
                          <a:ea typeface="+mn-ea"/>
                          <a:cs typeface="+mn-cs"/>
                        </a:rPr>
                        <a:t>macam-macam</a:t>
                      </a:r>
                      <a:r>
                        <a:rPr lang="en-US" sz="1400" kern="1200" dirty="0">
                          <a:solidFill>
                            <a:schemeClr val="tx1"/>
                          </a:solidFill>
                          <a:effectLst/>
                          <a:latin typeface="+mn-lt"/>
                          <a:ea typeface="+mn-ea"/>
                          <a:cs typeface="+mn-cs"/>
                        </a:rPr>
                        <a:t> </a:t>
                      </a:r>
                      <a:r>
                        <a:rPr lang="id-ID" sz="1400" kern="1200" dirty="0">
                          <a:solidFill>
                            <a:schemeClr val="tx1"/>
                          </a:solidFill>
                          <a:effectLst/>
                          <a:latin typeface="+mn-lt"/>
                          <a:ea typeface="+mn-ea"/>
                          <a:cs typeface="+mn-cs"/>
                        </a:rPr>
                        <a:t>bersuci</a:t>
                      </a:r>
                    </a:p>
                    <a:p>
                      <a:pPr marL="742950" lvl="1" indent="-285750">
                        <a:lnSpc>
                          <a:spcPct val="115000"/>
                        </a:lnSpc>
                        <a:spcAft>
                          <a:spcPts val="0"/>
                        </a:spcAft>
                        <a:buClr>
                          <a:srgbClr val="000000"/>
                        </a:buClr>
                        <a:buFont typeface="+mj-lt"/>
                        <a:buAutoNum type="arabicPeriod"/>
                      </a:pPr>
                      <a:r>
                        <a:rPr lang="id-ID" sz="1400" kern="1200" dirty="0">
                          <a:solidFill>
                            <a:schemeClr val="tx1"/>
                          </a:solidFill>
                          <a:effectLst/>
                          <a:latin typeface="+mn-lt"/>
                          <a:ea typeface="+mn-ea"/>
                          <a:cs typeface="+mn-cs"/>
                        </a:rPr>
                        <a:t>Mempraktikkan tata cara bersuc</a:t>
                      </a:r>
                      <a:r>
                        <a:rPr lang="id-ID" sz="1400" dirty="0">
                          <a:effectLst/>
                          <a:highlight>
                            <a:srgbClr val="FFFF00"/>
                          </a:highlight>
                        </a:rPr>
                        <a:t>i</a:t>
                      </a:r>
                      <a:endParaRPr lang="id-ID" sz="1400" dirty="0">
                        <a:effectLst/>
                        <a:latin typeface="Calibri"/>
                        <a:ea typeface="Calibri"/>
                        <a:cs typeface="Arial"/>
                      </a:endParaRPr>
                    </a:p>
                  </a:txBody>
                  <a:tcPr marL="36000" marR="3600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id-ID" sz="1400" dirty="0" smtClean="0">
                          <a:effectLst/>
                        </a:rPr>
                        <a:t>Membaca bismillah tiap kali akan melakukan kegiatan</a:t>
                      </a:r>
                    </a:p>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US" sz="1400" kern="1200" dirty="0" err="1" smtClean="0">
                          <a:solidFill>
                            <a:schemeClr val="tx1"/>
                          </a:solidFill>
                          <a:latin typeface="+mn-lt"/>
                          <a:ea typeface="+mn-ea"/>
                          <a:cs typeface="+mn-cs"/>
                        </a:rPr>
                        <a:t>Mensyukuri</a:t>
                      </a:r>
                      <a:r>
                        <a:rPr lang="en-US" sz="1400" kern="1200" dirty="0" smtClean="0">
                          <a:solidFill>
                            <a:schemeClr val="tx1"/>
                          </a:solidFill>
                          <a:latin typeface="+mn-lt"/>
                          <a:ea typeface="+mn-ea"/>
                          <a:cs typeface="+mn-cs"/>
                        </a:rPr>
                        <a:t> </a:t>
                      </a:r>
                      <a:r>
                        <a:rPr lang="id-ID" sz="1400" kern="1200" dirty="0" smtClean="0">
                          <a:solidFill>
                            <a:schemeClr val="tx1"/>
                          </a:solidFill>
                          <a:latin typeface="+mn-lt"/>
                          <a:ea typeface="+mn-ea"/>
                          <a:cs typeface="+mn-cs"/>
                        </a:rPr>
                        <a:t>karunia dan pemberian sebagai implementasi dari pemahaman </a:t>
                      </a:r>
                      <a:r>
                        <a:rPr lang="en-US" sz="1400" kern="1200" dirty="0" smtClean="0">
                          <a:solidFill>
                            <a:schemeClr val="tx1"/>
                          </a:solidFill>
                          <a:latin typeface="+mn-lt"/>
                          <a:ea typeface="+mn-ea"/>
                          <a:cs typeface="+mn-cs"/>
                        </a:rPr>
                        <a:t>S</a:t>
                      </a:r>
                      <a:r>
                        <a:rPr lang="id-ID" sz="1400" kern="1200" dirty="0" smtClean="0">
                          <a:solidFill>
                            <a:schemeClr val="tx1"/>
                          </a:solidFill>
                          <a:latin typeface="+mn-lt"/>
                          <a:ea typeface="+mn-ea"/>
                          <a:cs typeface="+mn-cs"/>
                        </a:rPr>
                        <a:t>urat Al Fatihah</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dan</a:t>
                      </a:r>
                      <a:r>
                        <a:rPr lang="en-US" sz="1400" kern="1200" dirty="0" smtClean="0">
                          <a:solidFill>
                            <a:schemeClr val="tx1"/>
                          </a:solidFill>
                          <a:latin typeface="+mn-lt"/>
                          <a:ea typeface="+mn-ea"/>
                          <a:cs typeface="+mn-cs"/>
                        </a:rPr>
                        <a:t> S</a:t>
                      </a:r>
                      <a:r>
                        <a:rPr lang="id-ID" sz="1400" kern="1200" dirty="0" smtClean="0">
                          <a:solidFill>
                            <a:schemeClr val="tx1"/>
                          </a:solidFill>
                          <a:latin typeface="+mn-lt"/>
                          <a:ea typeface="+mn-ea"/>
                          <a:cs typeface="+mn-cs"/>
                        </a:rPr>
                        <a:t>urat</a:t>
                      </a:r>
                      <a:r>
                        <a:rPr lang="en-US" sz="1400" kern="1200" dirty="0" smtClean="0">
                          <a:solidFill>
                            <a:schemeClr val="tx1"/>
                          </a:solidFill>
                          <a:latin typeface="+mn-lt"/>
                          <a:ea typeface="+mn-ea"/>
                          <a:cs typeface="+mn-cs"/>
                        </a:rPr>
                        <a:t> Al </a:t>
                      </a:r>
                      <a:r>
                        <a:rPr lang="en-US" sz="1400" kern="1200" dirty="0" err="1" smtClean="0">
                          <a:solidFill>
                            <a:schemeClr val="tx1"/>
                          </a:solidFill>
                          <a:latin typeface="+mn-lt"/>
                          <a:ea typeface="+mn-ea"/>
                          <a:cs typeface="+mn-cs"/>
                        </a:rPr>
                        <a:t>Ikhlas</a:t>
                      </a:r>
                      <a:r>
                        <a:rPr lang="en-US" sz="1400" kern="1200" dirty="0" smtClean="0">
                          <a:solidFill>
                            <a:schemeClr val="tx1"/>
                          </a:solidFill>
                          <a:latin typeface="+mn-lt"/>
                          <a:ea typeface="+mn-ea"/>
                          <a:cs typeface="+mn-cs"/>
                        </a:rPr>
                        <a:t> </a:t>
                      </a:r>
                      <a:endParaRPr lang="id-ID" sz="1400" dirty="0" smtClean="0">
                        <a:effectLst/>
                      </a:endParaRPr>
                    </a:p>
                    <a:p>
                      <a:pPr marL="342900" lvl="0" indent="-342900">
                        <a:lnSpc>
                          <a:spcPct val="115000"/>
                        </a:lnSpc>
                        <a:spcAft>
                          <a:spcPts val="0"/>
                        </a:spcAft>
                        <a:buFont typeface="+mj-lt"/>
                        <a:buAutoNum type="arabicPeriod"/>
                      </a:pPr>
                      <a:r>
                        <a:rPr lang="id-ID" sz="1400" dirty="0" smtClean="0">
                          <a:effectLst/>
                        </a:rPr>
                        <a:t>Berdoa </a:t>
                      </a:r>
                      <a:r>
                        <a:rPr lang="id-ID" sz="1400" dirty="0">
                          <a:effectLst/>
                        </a:rPr>
                        <a:t>sebelum dan sesudah belajar sebagai bentuk pemahaman terhadap surat Al Fatihah </a:t>
                      </a:r>
                      <a:r>
                        <a:rPr lang="id-ID" sz="1400" kern="1200" dirty="0" smtClean="0">
                          <a:solidFill>
                            <a:schemeClr val="tx1"/>
                          </a:solidFill>
                          <a:effectLst/>
                          <a:latin typeface="+mn-lt"/>
                          <a:ea typeface="+mn-ea"/>
                          <a:cs typeface="+mn-cs"/>
                        </a:rPr>
                        <a:t>dan </a:t>
                      </a:r>
                      <a:r>
                        <a:rPr lang="id-ID" sz="1400" kern="1200" dirty="0">
                          <a:solidFill>
                            <a:schemeClr val="tx1"/>
                          </a:solidFill>
                          <a:effectLst/>
                          <a:latin typeface="+mn-lt"/>
                          <a:ea typeface="+mn-ea"/>
                          <a:cs typeface="+mn-cs"/>
                        </a:rPr>
                        <a:t>Al </a:t>
                      </a:r>
                      <a:r>
                        <a:rPr lang="id-ID" sz="1400" kern="1200" dirty="0" smtClean="0">
                          <a:solidFill>
                            <a:schemeClr val="tx1"/>
                          </a:solidFill>
                          <a:effectLst/>
                          <a:latin typeface="+mn-lt"/>
                          <a:ea typeface="+mn-ea"/>
                          <a:cs typeface="+mn-cs"/>
                        </a:rPr>
                        <a:t>Alaq ayat 1-5</a:t>
                      </a:r>
                      <a:endParaRPr lang="id-ID" sz="1400" kern="1200" dirty="0">
                        <a:solidFill>
                          <a:schemeClr val="tx1"/>
                        </a:solidFill>
                        <a:effectLst/>
                        <a:latin typeface="+mn-lt"/>
                        <a:ea typeface="+mn-ea"/>
                        <a:cs typeface="+mn-cs"/>
                      </a:endParaRPr>
                    </a:p>
                    <a:p>
                      <a:pPr marL="342900" lvl="0" indent="-342900">
                        <a:lnSpc>
                          <a:spcPct val="115000"/>
                        </a:lnSpc>
                        <a:spcAft>
                          <a:spcPts val="1000"/>
                        </a:spcAft>
                        <a:buFont typeface="+mj-lt"/>
                        <a:buAutoNum type="arabicPeriod"/>
                      </a:pPr>
                      <a:r>
                        <a:rPr lang="id-ID" sz="1400" dirty="0">
                          <a:effectLst/>
                        </a:rPr>
                        <a:t>Bersuci sebelum </a:t>
                      </a:r>
                      <a:r>
                        <a:rPr lang="id-ID" sz="1400" dirty="0" smtClean="0">
                          <a:effectLst/>
                        </a:rPr>
                        <a:t>beribadah</a:t>
                      </a:r>
                      <a:endParaRPr lang="id-ID" sz="1400" dirty="0">
                        <a:effectLst/>
                        <a:latin typeface="Calibri"/>
                        <a:ea typeface="Calibri"/>
                        <a:cs typeface="Times New Roman"/>
                      </a:endParaRPr>
                    </a:p>
                  </a:txBody>
                  <a:tcPr marL="36000" marR="36000" marT="0" marB="0"/>
                </a:tc>
              </a:tr>
            </a:tbl>
          </a:graphicData>
        </a:graphic>
      </p:graphicFrame>
    </p:spTree>
    <p:extLst>
      <p:ext uri="{BB962C8B-B14F-4D97-AF65-F5344CB8AC3E}">
        <p14:creationId xmlns:p14="http://schemas.microsoft.com/office/powerpoint/2010/main" xmlns="" val="1627307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6</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smtClean="0">
                <a:solidFill>
                  <a:srgbClr val="0070C0"/>
                </a:solidFill>
              </a:rPr>
              <a:t>Strategi Pengembangan Pendidikan</a:t>
            </a:r>
            <a:endParaRPr lang="id-ID" sz="3200" b="1" dirty="0">
              <a:solidFill>
                <a:srgbClr val="0070C0"/>
              </a:solidFill>
            </a:endParaRP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2</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4020631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60</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2192451954"/>
              </p:ext>
            </p:extLst>
          </p:nvPr>
        </p:nvGraphicFramePr>
        <p:xfrm>
          <a:off x="128464" y="1124744"/>
          <a:ext cx="9649072" cy="4661916"/>
        </p:xfrm>
        <a:graphic>
          <a:graphicData uri="http://schemas.openxmlformats.org/drawingml/2006/table">
            <a:tbl>
              <a:tblPr firstRow="1" firstCol="1" bandRow="1">
                <a:tableStyleId>{BC89EF96-8CEA-46FF-86C4-4CE0E7609802}</a:tableStyleId>
              </a:tblPr>
              <a:tblGrid>
                <a:gridCol w="2736304"/>
                <a:gridCol w="3312368"/>
                <a:gridCol w="3600400"/>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761651">
                <a:tc>
                  <a:txBody>
                    <a:bodyPr/>
                    <a:lstStyle/>
                    <a:p>
                      <a:pPr>
                        <a:spcBef>
                          <a:spcPts val="600"/>
                        </a:spcBef>
                        <a:spcAft>
                          <a:spcPts val="600"/>
                        </a:spcAft>
                      </a:pPr>
                      <a:r>
                        <a:rPr lang="id-ID" sz="1400" kern="1200" dirty="0">
                          <a:effectLst/>
                        </a:rPr>
                        <a:t>Memiliki perilaku jujur, </a:t>
                      </a:r>
                      <a:r>
                        <a:rPr lang="en-US" sz="1400" kern="1200" dirty="0" err="1">
                          <a:effectLst/>
                        </a:rPr>
                        <a:t>disiplin</a:t>
                      </a:r>
                      <a:r>
                        <a:rPr lang="en-US" sz="1400" kern="1200" dirty="0">
                          <a:effectLst/>
                        </a:rPr>
                        <a:t>, </a:t>
                      </a:r>
                      <a:r>
                        <a:rPr lang="en-US" sz="1400" kern="1200" dirty="0" err="1">
                          <a:effectLst/>
                        </a:rPr>
                        <a:t>tanggung</a:t>
                      </a:r>
                      <a:r>
                        <a:rPr lang="en-US" sz="1400" kern="1200" dirty="0">
                          <a:effectLst/>
                        </a:rPr>
                        <a:t> </a:t>
                      </a:r>
                      <a:r>
                        <a:rPr lang="en-US" sz="1400" kern="1200" dirty="0" err="1">
                          <a:effectLst/>
                        </a:rPr>
                        <a:t>jawab</a:t>
                      </a:r>
                      <a:r>
                        <a:rPr lang="en-US" sz="1400" kern="1200" dirty="0">
                          <a:effectLst/>
                        </a:rPr>
                        <a:t>, </a:t>
                      </a:r>
                      <a:r>
                        <a:rPr lang="en-US" sz="1400" kern="1200" dirty="0" err="1">
                          <a:effectLst/>
                        </a:rPr>
                        <a:t>santun</a:t>
                      </a:r>
                      <a:r>
                        <a:rPr lang="en-US" sz="1400" kern="1200" dirty="0">
                          <a:effectLst/>
                        </a:rPr>
                        <a:t>,</a:t>
                      </a:r>
                      <a:r>
                        <a:rPr lang="id-ID" sz="1400" kern="1200" dirty="0">
                          <a:effectLst/>
                        </a:rPr>
                        <a:t> peduli</a:t>
                      </a:r>
                      <a:r>
                        <a:rPr lang="en-US" sz="1400" kern="1200" dirty="0">
                          <a:effectLst/>
                        </a:rPr>
                        <a:t>, </a:t>
                      </a:r>
                      <a:r>
                        <a:rPr lang="id-ID" sz="1400" kern="1200" dirty="0">
                          <a:effectLst/>
                        </a:rPr>
                        <a:t>dan percaya diri dalam berinteraksi dengan keluarga</a:t>
                      </a:r>
                      <a:r>
                        <a:rPr lang="en-US" sz="1400" kern="1200" dirty="0">
                          <a:effectLst/>
                        </a:rPr>
                        <a:t>, </a:t>
                      </a:r>
                      <a:r>
                        <a:rPr lang="id-ID" sz="1400" kern="1200" dirty="0">
                          <a:effectLst/>
                        </a:rPr>
                        <a:t>teman,</a:t>
                      </a:r>
                      <a:r>
                        <a:rPr lang="en-US" sz="1400" kern="1200" dirty="0">
                          <a:effectLst/>
                        </a:rPr>
                        <a:t> </a:t>
                      </a:r>
                      <a:r>
                        <a:rPr lang="en-US" sz="1400" kern="1200" dirty="0" err="1">
                          <a:effectLst/>
                        </a:rPr>
                        <a:t>dan</a:t>
                      </a:r>
                      <a:r>
                        <a:rPr lang="en-US" sz="1400" kern="1200" dirty="0">
                          <a:effectLst/>
                        </a:rPr>
                        <a:t> </a:t>
                      </a:r>
                      <a:r>
                        <a:rPr lang="id-ID" sz="1400" kern="1200" dirty="0">
                          <a:effectLst/>
                        </a:rPr>
                        <a:t>guru</a:t>
                      </a:r>
                      <a:r>
                        <a:rPr lang="en-US" sz="1400" kern="1200" dirty="0">
                          <a:effectLst/>
                        </a:rPr>
                        <a:t>. </a:t>
                      </a:r>
                      <a:endParaRPr lang="id-ID" sz="1400" dirty="0">
                        <a:effectLst/>
                        <a:latin typeface="Tahoma"/>
                        <a:ea typeface="Times New Roman"/>
                      </a:endParaRPr>
                    </a:p>
                  </a:txBody>
                  <a:tcPr marL="36000" marR="36000" marT="0" marB="0"/>
                </a:tc>
                <a:tc>
                  <a:txBody>
                    <a:bodyPr/>
                    <a:lstStyle/>
                    <a:p>
                      <a:pPr>
                        <a:lnSpc>
                          <a:spcPct val="115000"/>
                        </a:lnSpc>
                        <a:spcAft>
                          <a:spcPts val="0"/>
                        </a:spcAft>
                      </a:pPr>
                      <a:r>
                        <a:rPr lang="en-US" sz="1400">
                          <a:effectLst/>
                        </a:rPr>
                        <a:t> </a:t>
                      </a:r>
                      <a:endParaRPr lang="id-ID" sz="1400">
                        <a:effectLst/>
                        <a:latin typeface="Tahoma"/>
                        <a:ea typeface="Calibri"/>
                      </a:endParaRPr>
                    </a:p>
                  </a:txBody>
                  <a:tcPr marL="36000" marR="36000" marT="0" marB="0"/>
                </a:tc>
                <a:tc>
                  <a:txBody>
                    <a:bodyPr/>
                    <a:lstStyle/>
                    <a:p>
                      <a:pPr marL="342900" lvl="0" indent="-342900">
                        <a:lnSpc>
                          <a:spcPct val="115000"/>
                        </a:lnSpc>
                        <a:spcAft>
                          <a:spcPts val="0"/>
                        </a:spcAft>
                        <a:buFont typeface="+mj-lt"/>
                        <a:buAutoNum type="arabicPeriod"/>
                      </a:pPr>
                      <a:r>
                        <a:rPr lang="id-ID" sz="1400" kern="1200" dirty="0">
                          <a:solidFill>
                            <a:schemeClr val="tx1"/>
                          </a:solidFill>
                          <a:effectLst/>
                          <a:latin typeface="+mn-lt"/>
                          <a:ea typeface="+mn-ea"/>
                          <a:cs typeface="+mn-cs"/>
                        </a:rPr>
                        <a:t>Selalu berterima kasih atas segenap </a:t>
                      </a:r>
                      <a:r>
                        <a:rPr lang="id-ID" sz="1400" kern="1200" dirty="0" smtClean="0">
                          <a:solidFill>
                            <a:schemeClr val="tx1"/>
                          </a:solidFill>
                          <a:effectLst/>
                          <a:latin typeface="+mn-lt"/>
                          <a:ea typeface="+mn-ea"/>
                          <a:cs typeface="+mn-cs"/>
                        </a:rPr>
                        <a:t>pemberian </a:t>
                      </a:r>
                      <a:r>
                        <a:rPr lang="id-ID" sz="1400" kern="1200" dirty="0">
                          <a:solidFill>
                            <a:schemeClr val="tx1"/>
                          </a:solidFill>
                          <a:effectLst/>
                          <a:latin typeface="+mn-lt"/>
                          <a:ea typeface="+mn-ea"/>
                          <a:cs typeface="+mn-cs"/>
                        </a:rPr>
                        <a:t>sebagai implementasi dari pemahaman surat Al </a:t>
                      </a:r>
                      <a:r>
                        <a:rPr lang="id-ID" sz="1400" kern="1200" dirty="0" smtClean="0">
                          <a:solidFill>
                            <a:schemeClr val="tx1"/>
                          </a:solidFill>
                          <a:effectLst/>
                          <a:latin typeface="+mn-lt"/>
                          <a:ea typeface="+mn-ea"/>
                          <a:cs typeface="+mn-cs"/>
                        </a:rPr>
                        <a:t>Fatihah</a:t>
                      </a:r>
                      <a:endParaRPr lang="id-ID" sz="1400" kern="1200" dirty="0">
                        <a:solidFill>
                          <a:schemeClr val="tx1"/>
                        </a:solidFill>
                        <a:effectLst/>
                        <a:latin typeface="+mn-lt"/>
                        <a:ea typeface="+mn-ea"/>
                        <a:cs typeface="+mn-cs"/>
                      </a:endParaRPr>
                    </a:p>
                    <a:p>
                      <a:pPr marL="342900" lvl="0" indent="-342900">
                        <a:lnSpc>
                          <a:spcPct val="115000"/>
                        </a:lnSpc>
                        <a:spcAft>
                          <a:spcPts val="0"/>
                        </a:spcAft>
                        <a:buFont typeface="+mj-lt"/>
                        <a:buAutoNum type="arabicPeriod"/>
                      </a:pPr>
                      <a:r>
                        <a:rPr lang="en-US" sz="1400" kern="1200" dirty="0" smtClean="0">
                          <a:solidFill>
                            <a:schemeClr val="tx1"/>
                          </a:solidFill>
                          <a:latin typeface="+mn-lt"/>
                          <a:ea typeface="+mn-ea"/>
                          <a:cs typeface="+mn-cs"/>
                        </a:rPr>
                        <a:t>M</a:t>
                      </a:r>
                      <a:r>
                        <a:rPr lang="id-ID" sz="1400" kern="1200" dirty="0" smtClean="0">
                          <a:solidFill>
                            <a:schemeClr val="tx1"/>
                          </a:solidFill>
                          <a:latin typeface="+mn-lt"/>
                          <a:ea typeface="+mn-ea"/>
                          <a:cs typeface="+mn-cs"/>
                        </a:rPr>
                        <a:t>e</a:t>
                      </a:r>
                      <a:r>
                        <a:rPr lang="en-US" sz="1400" kern="1200" dirty="0" err="1" smtClean="0">
                          <a:solidFill>
                            <a:schemeClr val="tx1"/>
                          </a:solidFill>
                          <a:latin typeface="+mn-lt"/>
                          <a:ea typeface="+mn-ea"/>
                          <a:cs typeface="+mn-cs"/>
                        </a:rPr>
                        <a:t>miliki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perilaku</a:t>
                      </a:r>
                      <a:r>
                        <a:rPr lang="en-US" sz="1400" kern="1200" dirty="0" smtClean="0">
                          <a:solidFill>
                            <a:schemeClr val="tx1"/>
                          </a:solidFill>
                          <a:latin typeface="+mn-lt"/>
                          <a:ea typeface="+mn-ea"/>
                          <a:cs typeface="+mn-cs"/>
                        </a:rPr>
                        <a:t> </a:t>
                      </a:r>
                      <a:r>
                        <a:rPr lang="id-ID" sz="1400" kern="1200" dirty="0" smtClean="0">
                          <a:solidFill>
                            <a:schemeClr val="tx1"/>
                          </a:solidFill>
                          <a:latin typeface="+mn-lt"/>
                          <a:ea typeface="+mn-ea"/>
                          <a:cs typeface="+mn-cs"/>
                        </a:rPr>
                        <a:t>bersih badan, pakaian, barang-barang, dan tempat sebagai implementasi pemahaman makna bersuci</a:t>
                      </a:r>
                    </a:p>
                    <a:p>
                      <a:pPr marL="342900" lvl="0" indent="-342900">
                        <a:lnSpc>
                          <a:spcPct val="115000"/>
                        </a:lnSpc>
                        <a:spcAft>
                          <a:spcPts val="0"/>
                        </a:spcAft>
                        <a:buFont typeface="+mj-lt"/>
                        <a:buAutoNum type="arabicPeriod"/>
                      </a:pPr>
                      <a:r>
                        <a:rPr lang="id-ID" sz="1400" kern="1200" dirty="0" smtClean="0">
                          <a:solidFill>
                            <a:schemeClr val="tx1"/>
                          </a:solidFill>
                          <a:latin typeface="+mn-lt"/>
                          <a:ea typeface="+mn-ea"/>
                          <a:cs typeface="+mn-cs"/>
                        </a:rPr>
                        <a:t>Memiliki perilaku kasih sayang terhadap semua makhluk ciptaan Allah sebagai implementasi dari pemahaman surat Al Fatihah dan surat Al Ikhlas</a:t>
                      </a:r>
                    </a:p>
                    <a:p>
                      <a:pPr marL="342900" lvl="0" indent="-342900">
                        <a:lnSpc>
                          <a:spcPct val="115000"/>
                        </a:lnSpc>
                        <a:spcAft>
                          <a:spcPts val="0"/>
                        </a:spcAft>
                        <a:buFont typeface="+mj-lt"/>
                        <a:buAutoNum type="arabicPeriod"/>
                      </a:pPr>
                      <a:r>
                        <a:rPr lang="id-ID" sz="1400" kern="1200" dirty="0" smtClean="0">
                          <a:solidFill>
                            <a:schemeClr val="tx1"/>
                          </a:solidFill>
                          <a:latin typeface="+mn-lt"/>
                          <a:ea typeface="+mn-ea"/>
                          <a:cs typeface="+mn-cs"/>
                        </a:rPr>
                        <a:t>Memiliki perliaku </a:t>
                      </a:r>
                      <a:r>
                        <a:rPr lang="en-US" sz="1400" kern="1200" dirty="0" err="1" smtClean="0">
                          <a:solidFill>
                            <a:schemeClr val="tx1"/>
                          </a:solidFill>
                          <a:latin typeface="+mn-lt"/>
                          <a:ea typeface="+mn-ea"/>
                          <a:cs typeface="+mn-cs"/>
                        </a:rPr>
                        <a:t>hormat</a:t>
                      </a:r>
                      <a:r>
                        <a:rPr lang="id-ID" sz="1400" kern="1200" dirty="0" smtClean="0">
                          <a:solidFill>
                            <a:schemeClr val="tx1"/>
                          </a:solidFill>
                          <a:latin typeface="+mn-lt"/>
                          <a:ea typeface="+mn-ea"/>
                          <a:cs typeface="+mn-cs"/>
                        </a:rPr>
                        <a:t>  dan patuh kepada orangtua</a:t>
                      </a:r>
                      <a:r>
                        <a:rPr lang="en-US" sz="1400" kern="1200" dirty="0" smtClean="0">
                          <a:solidFill>
                            <a:schemeClr val="tx1"/>
                          </a:solidFill>
                          <a:latin typeface="+mn-lt"/>
                          <a:ea typeface="+mn-ea"/>
                          <a:cs typeface="+mn-cs"/>
                        </a:rPr>
                        <a:t>, guru </a:t>
                      </a:r>
                      <a:r>
                        <a:rPr lang="en-US" sz="1400" kern="1200" dirty="0" err="1" smtClean="0">
                          <a:solidFill>
                            <a:schemeClr val="tx1"/>
                          </a:solidFill>
                          <a:latin typeface="+mn-lt"/>
                          <a:ea typeface="+mn-ea"/>
                          <a:cs typeface="+mn-cs"/>
                        </a:rPr>
                        <a:t>dan</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sesama</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anggota</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keluarga</a:t>
                      </a:r>
                      <a:r>
                        <a:rPr lang="id-ID" sz="1400" kern="1200" dirty="0" smtClean="0">
                          <a:solidFill>
                            <a:schemeClr val="tx1"/>
                          </a:solidFill>
                          <a:latin typeface="+mn-lt"/>
                          <a:ea typeface="+mn-ea"/>
                          <a:cs typeface="+mn-cs"/>
                        </a:rPr>
                        <a:t> sebagai implementasi dari </a:t>
                      </a:r>
                      <a:r>
                        <a:rPr lang="en-US" sz="1400" kern="1200" dirty="0" err="1" smtClean="0">
                          <a:solidFill>
                            <a:schemeClr val="tx1"/>
                          </a:solidFill>
                          <a:latin typeface="+mn-lt"/>
                          <a:ea typeface="+mn-ea"/>
                          <a:cs typeface="+mn-cs"/>
                        </a:rPr>
                        <a:t>pemahaman</a:t>
                      </a:r>
                      <a:r>
                        <a:rPr lang="en-US" sz="1400" kern="1200" dirty="0" smtClean="0">
                          <a:solidFill>
                            <a:schemeClr val="tx1"/>
                          </a:solidFill>
                          <a:latin typeface="+mn-lt"/>
                          <a:ea typeface="+mn-ea"/>
                          <a:cs typeface="+mn-cs"/>
                        </a:rPr>
                        <a:t> S</a:t>
                      </a:r>
                      <a:r>
                        <a:rPr lang="id-ID" sz="1400" kern="1200" dirty="0" smtClean="0">
                          <a:solidFill>
                            <a:schemeClr val="tx1"/>
                          </a:solidFill>
                          <a:latin typeface="+mn-lt"/>
                          <a:ea typeface="+mn-ea"/>
                          <a:cs typeface="+mn-cs"/>
                        </a:rPr>
                        <a:t>urat Al Fatihah</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dan</a:t>
                      </a:r>
                      <a:r>
                        <a:rPr lang="en-US" sz="1400" kern="1200" dirty="0" smtClean="0">
                          <a:solidFill>
                            <a:schemeClr val="tx1"/>
                          </a:solidFill>
                          <a:latin typeface="+mn-lt"/>
                          <a:ea typeface="+mn-ea"/>
                          <a:cs typeface="+mn-cs"/>
                        </a:rPr>
                        <a:t> S</a:t>
                      </a:r>
                      <a:r>
                        <a:rPr lang="id-ID" sz="1400" kern="1200" dirty="0" smtClean="0">
                          <a:solidFill>
                            <a:schemeClr val="tx1"/>
                          </a:solidFill>
                          <a:latin typeface="+mn-lt"/>
                          <a:ea typeface="+mn-ea"/>
                          <a:cs typeface="+mn-cs"/>
                        </a:rPr>
                        <a:t>urat</a:t>
                      </a:r>
                      <a:r>
                        <a:rPr lang="en-US" sz="1400" kern="1200" dirty="0" smtClean="0">
                          <a:solidFill>
                            <a:schemeClr val="tx1"/>
                          </a:solidFill>
                          <a:latin typeface="+mn-lt"/>
                          <a:ea typeface="+mn-ea"/>
                          <a:cs typeface="+mn-cs"/>
                        </a:rPr>
                        <a:t> Al </a:t>
                      </a:r>
                      <a:r>
                        <a:rPr lang="en-US" sz="1400" kern="1200" dirty="0" err="1" smtClean="0">
                          <a:solidFill>
                            <a:schemeClr val="tx1"/>
                          </a:solidFill>
                          <a:latin typeface="+mn-lt"/>
                          <a:ea typeface="+mn-ea"/>
                          <a:cs typeface="+mn-cs"/>
                        </a:rPr>
                        <a:t>Ikhlas</a:t>
                      </a:r>
                      <a:endParaRPr lang="id-ID" sz="1400" kern="1200" dirty="0" smtClean="0">
                        <a:solidFill>
                          <a:schemeClr val="tx1"/>
                        </a:solidFill>
                        <a:latin typeface="+mn-lt"/>
                        <a:ea typeface="+mn-ea"/>
                        <a:cs typeface="+mn-cs"/>
                      </a:endParaRPr>
                    </a:p>
                    <a:p>
                      <a:pPr marL="342900" lvl="0" indent="-342900">
                        <a:lnSpc>
                          <a:spcPct val="115000"/>
                        </a:lnSpc>
                        <a:spcAft>
                          <a:spcPts val="0"/>
                        </a:spcAft>
                        <a:buFont typeface="+mj-lt"/>
                        <a:buAutoNum type="arabicPeriod"/>
                      </a:pPr>
                      <a:r>
                        <a:rPr lang="en-US" sz="1400" kern="1200" dirty="0" err="1" smtClean="0">
                          <a:solidFill>
                            <a:schemeClr val="tx1"/>
                          </a:solidFill>
                          <a:latin typeface="+mn-lt"/>
                          <a:ea typeface="+mn-ea"/>
                          <a:cs typeface="+mn-cs"/>
                        </a:rPr>
                        <a:t>Memiliki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perilaku</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rajin</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belajar</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sebagai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implementasi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dari</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pemahaman</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Surat</a:t>
                      </a:r>
                      <a:r>
                        <a:rPr lang="en-US" sz="1400" kern="1200" dirty="0" smtClean="0">
                          <a:solidFill>
                            <a:schemeClr val="tx1"/>
                          </a:solidFill>
                          <a:latin typeface="+mn-lt"/>
                          <a:ea typeface="+mn-ea"/>
                          <a:cs typeface="+mn-cs"/>
                        </a:rPr>
                        <a:t> Al ‘</a:t>
                      </a:r>
                      <a:r>
                        <a:rPr lang="en-US" sz="1400" kern="1200" dirty="0" err="1" smtClean="0">
                          <a:solidFill>
                            <a:schemeClr val="tx1"/>
                          </a:solidFill>
                          <a:latin typeface="+mn-lt"/>
                          <a:ea typeface="+mn-ea"/>
                          <a:cs typeface="+mn-cs"/>
                        </a:rPr>
                        <a:t>Alaq</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ayat</a:t>
                      </a:r>
                      <a:r>
                        <a:rPr lang="en-US" sz="1400" kern="1200" dirty="0" smtClean="0">
                          <a:solidFill>
                            <a:schemeClr val="tx1"/>
                          </a:solidFill>
                          <a:latin typeface="+mn-lt"/>
                          <a:ea typeface="+mn-ea"/>
                          <a:cs typeface="+mn-cs"/>
                        </a:rPr>
                        <a:t> 1 </a:t>
                      </a:r>
                      <a:r>
                        <a:rPr lang="en-US" sz="1400" kern="1200" dirty="0" err="1" smtClean="0">
                          <a:solidFill>
                            <a:schemeClr val="tx1"/>
                          </a:solidFill>
                          <a:latin typeface="+mn-lt"/>
                          <a:ea typeface="+mn-ea"/>
                          <a:cs typeface="+mn-cs"/>
                        </a:rPr>
                        <a:t>s.d</a:t>
                      </a:r>
                      <a:r>
                        <a:rPr lang="en-US" sz="1400" kern="1200" dirty="0" smtClean="0">
                          <a:solidFill>
                            <a:schemeClr val="tx1"/>
                          </a:solidFill>
                          <a:latin typeface="+mn-lt"/>
                          <a:ea typeface="+mn-ea"/>
                          <a:cs typeface="+mn-cs"/>
                        </a:rPr>
                        <a:t>. 5</a:t>
                      </a:r>
                      <a:endParaRPr lang="id-ID" sz="1400" kern="1200" dirty="0">
                        <a:solidFill>
                          <a:schemeClr val="tx1"/>
                        </a:solidFill>
                        <a:effectLst/>
                        <a:latin typeface="+mn-lt"/>
                        <a:ea typeface="+mn-ea"/>
                        <a:cs typeface="+mn-cs"/>
                      </a:endParaRPr>
                    </a:p>
                  </a:txBody>
                  <a:tcPr marL="36000" marR="36000" marT="0" marB="0"/>
                </a:tc>
              </a:tr>
            </a:tbl>
          </a:graphicData>
        </a:graphic>
      </p:graphicFrame>
    </p:spTree>
    <p:extLst>
      <p:ext uri="{BB962C8B-B14F-4D97-AF65-F5344CB8AC3E}">
        <p14:creationId xmlns:p14="http://schemas.microsoft.com/office/powerpoint/2010/main" xmlns="" val="29956963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61</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4022693809"/>
              </p:ext>
            </p:extLst>
          </p:nvPr>
        </p:nvGraphicFramePr>
        <p:xfrm>
          <a:off x="128464" y="1124744"/>
          <a:ext cx="9649072" cy="3415284"/>
        </p:xfrm>
        <a:graphic>
          <a:graphicData uri="http://schemas.openxmlformats.org/drawingml/2006/table">
            <a:tbl>
              <a:tblPr firstRow="1" firstCol="1" bandRow="1">
                <a:tableStyleId>{BC89EF96-8CEA-46FF-86C4-4CE0E7609802}</a:tableStyleId>
              </a:tblPr>
              <a:tblGrid>
                <a:gridCol w="2664296"/>
                <a:gridCol w="3168352"/>
                <a:gridCol w="3816424"/>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1171770">
                <a:tc>
                  <a:txBody>
                    <a:bodyPr/>
                    <a:lstStyle/>
                    <a:p>
                      <a:pPr>
                        <a:spcAft>
                          <a:spcPts val="0"/>
                        </a:spcAft>
                      </a:pPr>
                      <a:r>
                        <a:rPr lang="id-ID" sz="1400" kern="1200" dirty="0">
                          <a:effectLst/>
                        </a:rPr>
                        <a:t>Memahami pengetahuan faktual </a:t>
                      </a:r>
                      <a:r>
                        <a:rPr lang="en-US" sz="1400" kern="1200" dirty="0" err="1">
                          <a:effectLst/>
                        </a:rPr>
                        <a:t>dengan</a:t>
                      </a:r>
                      <a:r>
                        <a:rPr lang="en-US" sz="1400" kern="1200" dirty="0">
                          <a:effectLst/>
                        </a:rPr>
                        <a:t> </a:t>
                      </a:r>
                      <a:r>
                        <a:rPr lang="en-US" sz="1400" kern="1200" dirty="0" err="1">
                          <a:effectLst/>
                        </a:rPr>
                        <a:t>cara</a:t>
                      </a:r>
                      <a:r>
                        <a:rPr lang="en-US" sz="1400" kern="1200" dirty="0">
                          <a:effectLst/>
                        </a:rPr>
                        <a:t> </a:t>
                      </a:r>
                      <a:r>
                        <a:rPr lang="en-US" sz="1400" kern="1200" dirty="0" err="1">
                          <a:effectLst/>
                        </a:rPr>
                        <a:t>mengamati</a:t>
                      </a:r>
                      <a:r>
                        <a:rPr lang="en-US" sz="1400" kern="1200" dirty="0">
                          <a:effectLst/>
                        </a:rPr>
                        <a:t> </a:t>
                      </a:r>
                      <a:r>
                        <a:rPr lang="id-ID" sz="1400" kern="1200" dirty="0">
                          <a:effectLst/>
                        </a:rPr>
                        <a:t>[mendengar, melihat, membaca] dan menanya berdasarkan rasa ingin tahu tentang dirinya, makhluk ciptaan Tuhan dan kegiatannya, dan benda-benda yang dijumpainya di rumah dan di sekolah </a:t>
                      </a:r>
                      <a:endParaRPr lang="id-ID" sz="1400" dirty="0">
                        <a:effectLst/>
                        <a:latin typeface="Tahoma"/>
                        <a:ea typeface="Times New Roman"/>
                      </a:endParaRPr>
                    </a:p>
                  </a:txBody>
                  <a:tcPr marL="36000" marR="36000" marT="0" marB="0"/>
                </a:tc>
                <a:tc>
                  <a:txBody>
                    <a:bodyPr/>
                    <a:lstStyle/>
                    <a:p>
                      <a:pPr>
                        <a:lnSpc>
                          <a:spcPct val="115000"/>
                        </a:lnSpc>
                        <a:spcAft>
                          <a:spcPts val="0"/>
                        </a:spcAft>
                      </a:pPr>
                      <a:r>
                        <a:rPr lang="en-US" sz="1400" dirty="0">
                          <a:effectLst/>
                        </a:rPr>
                        <a:t> </a:t>
                      </a:r>
                      <a:endParaRPr lang="id-ID" sz="1400" dirty="0">
                        <a:effectLst/>
                        <a:latin typeface="Tahoma"/>
                        <a:ea typeface="Calibri"/>
                      </a:endParaRPr>
                    </a:p>
                  </a:txBody>
                  <a:tcPr marL="36000" marR="36000" marT="0" marB="0"/>
                </a:tc>
                <a:tc>
                  <a:txBody>
                    <a:bodyPr/>
                    <a:lstStyle/>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Allah berdasarkan pengamatan terhadap dirinya dan makhluk ciptaanNya yang dijumpai di sekitar rumah dan  sekolah</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makna dua kalimat syahadat</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Rukun Islam dan Rukun Iman ? </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id-ID" sz="1600" kern="1200" dirty="0" smtClean="0">
                          <a:solidFill>
                            <a:schemeClr val="tx1"/>
                          </a:solidFill>
                          <a:latin typeface="+mn-lt"/>
                          <a:ea typeface="+mn-ea"/>
                          <a:cs typeface="+mn-cs"/>
                        </a:rPr>
                        <a:t> makna doa sebelum dan sesudah belajar</a:t>
                      </a:r>
                    </a:p>
                    <a:p>
                      <a:pPr marL="342900" lvl="0" indent="-342900">
                        <a:buFont typeface="+mj-lt"/>
                        <a:buAutoNum type="arabicPeriod"/>
                      </a:pPr>
                      <a:r>
                        <a:rPr lang="id-ID" sz="1600" kern="1200" dirty="0" smtClean="0">
                          <a:solidFill>
                            <a:schemeClr val="tx1"/>
                          </a:solidFill>
                          <a:latin typeface="+mn-lt"/>
                          <a:ea typeface="+mn-ea"/>
                          <a:cs typeface="+mn-cs"/>
                        </a:rPr>
                        <a:t>Me</a:t>
                      </a:r>
                      <a:r>
                        <a:rPr lang="en-US" sz="1600" kern="1200" dirty="0" err="1" smtClean="0">
                          <a:solidFill>
                            <a:schemeClr val="tx1"/>
                          </a:solidFill>
                          <a:latin typeface="+mn-lt"/>
                          <a:ea typeface="+mn-ea"/>
                          <a:cs typeface="+mn-cs"/>
                        </a:rPr>
                        <a:t>ngenal</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tata</a:t>
                      </a:r>
                      <a:r>
                        <a:rPr lang="id-ID" sz="1600" kern="1200" dirty="0" smtClean="0">
                          <a:solidFill>
                            <a:schemeClr val="tx1"/>
                          </a:solidFill>
                          <a:latin typeface="+mn-lt"/>
                          <a:ea typeface="+mn-ea"/>
                          <a:cs typeface="+mn-cs"/>
                        </a:rPr>
                        <a:t> cara bersuci</a:t>
                      </a:r>
                    </a:p>
                    <a:p>
                      <a:pPr marL="342900" indent="-342900">
                        <a:buFont typeface="+mj-lt"/>
                        <a:buAutoNum type="arabicPeriod"/>
                      </a:pPr>
                      <a:r>
                        <a:rPr lang="id-ID" sz="1600" kern="1200" dirty="0" smtClean="0">
                          <a:solidFill>
                            <a:schemeClr val="tx1"/>
                          </a:solidFill>
                          <a:latin typeface="+mn-lt"/>
                          <a:ea typeface="+mn-ea"/>
                          <a:cs typeface="+mn-cs"/>
                        </a:rPr>
                        <a:t>Mengamati kegiatan agama yang dianutnya di sekitar rumahnya</a:t>
                      </a:r>
                    </a:p>
                    <a:p>
                      <a:pPr marL="342900" indent="-342900">
                        <a:buFont typeface="+mj-lt"/>
                        <a:buAutoNum type="arabicPeriod"/>
                      </a:pPr>
                      <a:r>
                        <a:rPr lang="id-ID" sz="1600" kern="1200" dirty="0" smtClean="0">
                          <a:solidFill>
                            <a:schemeClr val="tx1"/>
                          </a:solidFill>
                          <a:effectLst/>
                          <a:latin typeface="+mn-lt"/>
                          <a:ea typeface="+mn-ea"/>
                          <a:cs typeface="+mn-cs"/>
                        </a:rPr>
                        <a:t>Mengenal sejarah sebelum dan setelah </a:t>
                      </a:r>
                      <a:r>
                        <a:rPr lang="id-ID" sz="1600" kern="1200" baseline="0" dirty="0" smtClean="0">
                          <a:solidFill>
                            <a:schemeClr val="tx1"/>
                          </a:solidFill>
                          <a:effectLst/>
                          <a:latin typeface="+mn-lt"/>
                          <a:ea typeface="+mn-ea"/>
                          <a:cs typeface="+mn-cs"/>
                        </a:rPr>
                        <a:t>kelahiran Nabi Muhammad SAW</a:t>
                      </a:r>
                      <a:endParaRPr lang="id-ID" sz="1200" kern="1200" dirty="0">
                        <a:solidFill>
                          <a:schemeClr val="tx1"/>
                        </a:solidFill>
                        <a:effectLst/>
                        <a:latin typeface="+mn-lt"/>
                        <a:ea typeface="+mn-ea"/>
                        <a:cs typeface="+mn-cs"/>
                      </a:endParaRPr>
                    </a:p>
                  </a:txBody>
                  <a:tcPr marL="36000" marR="36000" marT="0" marB="0"/>
                </a:tc>
              </a:tr>
            </a:tbl>
          </a:graphicData>
        </a:graphic>
      </p:graphicFrame>
    </p:spTree>
    <p:extLst>
      <p:ext uri="{BB962C8B-B14F-4D97-AF65-F5344CB8AC3E}">
        <p14:creationId xmlns:p14="http://schemas.microsoft.com/office/powerpoint/2010/main" xmlns="" val="17768874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62</a:t>
            </a:fld>
            <a:endParaRPr lang="id-ID"/>
          </a:p>
        </p:txBody>
      </p:sp>
      <p:sp>
        <p:nvSpPr>
          <p:cNvPr id="4" name="Rectangle 1"/>
          <p:cNvSpPr>
            <a:spLocks noChangeArrowheads="1"/>
          </p:cNvSpPr>
          <p:nvPr/>
        </p:nvSpPr>
        <p:spPr bwMode="auto">
          <a:xfrm>
            <a:off x="1922729" y="46367"/>
            <a:ext cx="6120739" cy="646331"/>
          </a:xfrm>
          <a:prstGeom prst="rect">
            <a:avLst/>
          </a:prstGeom>
        </p:spPr>
        <p:txBody>
          <a:bodyPr vert="horz" lIns="91440" tIns="45720" rIns="91440" bIns="45720" rtlCol="0" anchor="ctr">
            <a:noAutofit/>
          </a:bodyPr>
          <a:lstStyle/>
          <a:p>
            <a:pPr algn="ctr">
              <a:spcBef>
                <a:spcPct val="0"/>
              </a:spcBef>
            </a:pPr>
            <a:r>
              <a:rPr lang="id-ID" sz="3600" b="1" dirty="0" smtClean="0">
                <a:solidFill>
                  <a:schemeClr val="accent5">
                    <a:lumMod val="75000"/>
                  </a:schemeClr>
                </a:solidFill>
                <a:latin typeface="+mj-lt"/>
                <a:ea typeface="+mj-ea"/>
                <a:cs typeface="+mj-cs"/>
              </a:rPr>
              <a:t>KOMPETENSI DASAR</a:t>
            </a:r>
            <a:endParaRPr lang="en-US" sz="3600" b="1" dirty="0">
              <a:solidFill>
                <a:schemeClr val="accent5">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ectangle 5"/>
          <p:cNvSpPr/>
          <p:nvPr/>
        </p:nvSpPr>
        <p:spPr>
          <a:xfrm>
            <a:off x="30096" y="716118"/>
            <a:ext cx="9875903" cy="369332"/>
          </a:xfrm>
          <a:prstGeom prst="rect">
            <a:avLst/>
          </a:prstGeom>
        </p:spPr>
        <p:txBody>
          <a:bodyPr wrap="square">
            <a:spAutoFit/>
          </a:bodyPr>
          <a:lstStyle/>
          <a:p>
            <a:r>
              <a:rPr lang="id-ID" b="1" dirty="0"/>
              <a:t>Rumusan Kompetensi Dasar Agama Islam untuk SD Kelas I</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xmlns="" val="4249599040"/>
              </p:ext>
            </p:extLst>
          </p:nvPr>
        </p:nvGraphicFramePr>
        <p:xfrm>
          <a:off x="128464" y="1124744"/>
          <a:ext cx="9649072" cy="4146804"/>
        </p:xfrm>
        <a:graphic>
          <a:graphicData uri="http://schemas.openxmlformats.org/drawingml/2006/table">
            <a:tbl>
              <a:tblPr firstRow="1" firstCol="1" bandRow="1">
                <a:tableStyleId>{BC89EF96-8CEA-46FF-86C4-4CE0E7609802}</a:tableStyleId>
              </a:tblPr>
              <a:tblGrid>
                <a:gridCol w="2520280"/>
                <a:gridCol w="3168352"/>
                <a:gridCol w="3960440"/>
              </a:tblGrid>
              <a:tr h="78118">
                <a:tc>
                  <a:txBody>
                    <a:bodyPr/>
                    <a:lstStyle/>
                    <a:p>
                      <a:pPr algn="ctr">
                        <a:lnSpc>
                          <a:spcPct val="115000"/>
                        </a:lnSpc>
                        <a:spcAft>
                          <a:spcPts val="0"/>
                        </a:spcAft>
                      </a:pPr>
                      <a:r>
                        <a:rPr lang="en-US" sz="1400" dirty="0" err="1">
                          <a:solidFill>
                            <a:schemeClr val="bg1"/>
                          </a:solidFill>
                          <a:effectLst/>
                        </a:rPr>
                        <a:t>Kompetensi</a:t>
                      </a:r>
                      <a:r>
                        <a:rPr lang="en-US" sz="1400" dirty="0">
                          <a:solidFill>
                            <a:schemeClr val="bg1"/>
                          </a:solidFill>
                          <a:effectLst/>
                        </a:rPr>
                        <a:t> </a:t>
                      </a:r>
                      <a:r>
                        <a:rPr lang="en-US" sz="1400" dirty="0" err="1">
                          <a:solidFill>
                            <a:schemeClr val="bg1"/>
                          </a:solidFill>
                          <a:effectLst/>
                        </a:rPr>
                        <a:t>Inti</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en-US" sz="1400">
                          <a:solidFill>
                            <a:schemeClr val="bg1"/>
                          </a:solidFill>
                          <a:effectLst/>
                        </a:rPr>
                        <a:t>KD Hasil 30</a:t>
                      </a:r>
                      <a:r>
                        <a:rPr lang="id-ID" sz="1400">
                          <a:solidFill>
                            <a:schemeClr val="bg1"/>
                          </a:solidFill>
                          <a:effectLst/>
                        </a:rPr>
                        <a:t>-10-</a:t>
                      </a:r>
                      <a:r>
                        <a:rPr lang="en-US" sz="1400">
                          <a:solidFill>
                            <a:schemeClr val="bg1"/>
                          </a:solidFill>
                          <a:effectLst/>
                        </a:rPr>
                        <a:t>2012</a:t>
                      </a:r>
                      <a:endParaRPr lang="id-ID" sz="1400">
                        <a:solidFill>
                          <a:schemeClr val="bg1"/>
                        </a:solidFill>
                        <a:effectLst/>
                        <a:latin typeface="Tahoma"/>
                        <a:ea typeface="Calibri"/>
                      </a:endParaRPr>
                    </a:p>
                  </a:txBody>
                  <a:tcPr marL="36000" marR="36000" marT="0" marB="0" anchor="ctr">
                    <a:solidFill>
                      <a:schemeClr val="tx2">
                        <a:lumMod val="75000"/>
                      </a:schemeClr>
                    </a:solidFill>
                  </a:tcPr>
                </a:tc>
                <a:tc>
                  <a:txBody>
                    <a:bodyPr/>
                    <a:lstStyle/>
                    <a:p>
                      <a:pPr algn="ctr">
                        <a:lnSpc>
                          <a:spcPct val="115000"/>
                        </a:lnSpc>
                        <a:spcAft>
                          <a:spcPts val="0"/>
                        </a:spcAft>
                      </a:pPr>
                      <a:r>
                        <a:rPr lang="id-ID" sz="1400" dirty="0">
                          <a:solidFill>
                            <a:schemeClr val="bg1"/>
                          </a:solidFill>
                          <a:effectLst/>
                        </a:rPr>
                        <a:t>Rumusan Kompetensi Dasar Usulan</a:t>
                      </a:r>
                      <a:endParaRPr lang="id-ID" sz="1400" dirty="0">
                        <a:solidFill>
                          <a:schemeClr val="bg1"/>
                        </a:solidFill>
                        <a:effectLst/>
                        <a:latin typeface="Tahoma"/>
                        <a:ea typeface="Calibri"/>
                      </a:endParaRPr>
                    </a:p>
                  </a:txBody>
                  <a:tcPr marL="36000" marR="36000" marT="0" marB="0" anchor="ctr">
                    <a:solidFill>
                      <a:schemeClr val="tx2">
                        <a:lumMod val="75000"/>
                      </a:schemeClr>
                    </a:solidFill>
                  </a:tcPr>
                </a:tc>
              </a:tr>
              <a:tr h="1049711">
                <a:tc>
                  <a:txBody>
                    <a:bodyPr/>
                    <a:lstStyle/>
                    <a:p>
                      <a:pPr>
                        <a:spcAft>
                          <a:spcPts val="0"/>
                        </a:spcAft>
                      </a:pPr>
                      <a:r>
                        <a:rPr lang="id-ID" sz="1400" kern="1200" dirty="0">
                          <a:effectLst/>
                        </a:rPr>
                        <a:t>Menyajikan pengetahuan </a:t>
                      </a:r>
                      <a:r>
                        <a:rPr lang="en-US" sz="1400" kern="1200" dirty="0">
                          <a:effectLst/>
                        </a:rPr>
                        <a:t>f</a:t>
                      </a:r>
                      <a:r>
                        <a:rPr lang="id-ID" sz="1400" kern="1200" dirty="0">
                          <a:effectLst/>
                        </a:rPr>
                        <a:t>aktual dalam bahasa yang jelas dan logis</a:t>
                      </a:r>
                      <a:r>
                        <a:rPr lang="en-US" sz="1400" kern="1200" dirty="0">
                          <a:effectLst/>
                        </a:rPr>
                        <a:t>, </a:t>
                      </a:r>
                      <a:r>
                        <a:rPr lang="id-ID" sz="1400" kern="1200" dirty="0">
                          <a:effectLst/>
                        </a:rPr>
                        <a:t>dalam karya yang estetis</a:t>
                      </a:r>
                      <a:r>
                        <a:rPr lang="en-US" sz="1400" kern="1200" dirty="0">
                          <a:effectLst/>
                        </a:rPr>
                        <a:t>, </a:t>
                      </a:r>
                      <a:r>
                        <a:rPr lang="id-ID" sz="1400" kern="1200" dirty="0">
                          <a:effectLst/>
                        </a:rPr>
                        <a:t>dalam </a:t>
                      </a:r>
                      <a:r>
                        <a:rPr lang="en-US" sz="1400" kern="1200" dirty="0" err="1">
                          <a:effectLst/>
                        </a:rPr>
                        <a:t>gerakan</a:t>
                      </a:r>
                      <a:r>
                        <a:rPr lang="en-US" sz="1400" kern="1200" dirty="0">
                          <a:effectLst/>
                        </a:rPr>
                        <a:t> </a:t>
                      </a:r>
                      <a:r>
                        <a:rPr lang="id-ID" sz="1400" kern="1200" dirty="0">
                          <a:effectLst/>
                        </a:rPr>
                        <a:t>yang mencerminkan anak sehat, dan dalam tindakan yang mencerminkan perilaku anak beriman dan berakhlak mulia. </a:t>
                      </a:r>
                      <a:endParaRPr lang="id-ID" sz="1400" dirty="0">
                        <a:effectLst/>
                        <a:latin typeface="Tahoma"/>
                        <a:ea typeface="Times New Roman"/>
                      </a:endParaRPr>
                    </a:p>
                  </a:txBody>
                  <a:tcPr marL="36000" marR="36000" marT="0" marB="0"/>
                </a:tc>
                <a:tc>
                  <a:txBody>
                    <a:bodyPr/>
                    <a:lstStyle/>
                    <a:p>
                      <a:pPr>
                        <a:lnSpc>
                          <a:spcPct val="115000"/>
                        </a:lnSpc>
                        <a:spcAft>
                          <a:spcPts val="0"/>
                        </a:spcAft>
                      </a:pPr>
                      <a:r>
                        <a:rPr lang="en-US" sz="1400">
                          <a:effectLst/>
                        </a:rPr>
                        <a:t> </a:t>
                      </a:r>
                      <a:endParaRPr lang="id-ID" sz="1400">
                        <a:effectLst/>
                        <a:latin typeface="Tahoma"/>
                        <a:ea typeface="Calibri"/>
                      </a:endParaRPr>
                    </a:p>
                  </a:txBody>
                  <a:tcPr marL="36000" marR="36000" marT="0" marB="0"/>
                </a:tc>
                <a:tc>
                  <a:txBody>
                    <a:bodyPr/>
                    <a:lstStyle/>
                    <a:p>
                      <a:pPr marL="342900" lvl="0" indent="-342900">
                        <a:buFont typeface="+mj-lt"/>
                        <a:buAutoNum type="arabicPeriod"/>
                      </a:pPr>
                      <a:r>
                        <a:rPr lang="id-ID" sz="1600" kern="1200" dirty="0" smtClean="0">
                          <a:solidFill>
                            <a:schemeClr val="tx1"/>
                          </a:solidFill>
                          <a:latin typeface="+mn-lt"/>
                          <a:ea typeface="+mn-ea"/>
                          <a:cs typeface="+mn-cs"/>
                        </a:rPr>
                        <a:t>Melafalkan huruf hijaiyah dengan jelas dan benar</a:t>
                      </a:r>
                    </a:p>
                    <a:p>
                      <a:pPr marL="342900" lvl="0" indent="-342900">
                        <a:buFont typeface="+mj-lt"/>
                        <a:buAutoNum type="arabicPeriod"/>
                      </a:pPr>
                      <a:r>
                        <a:rPr lang="id-ID" sz="1600" kern="1200" dirty="0" smtClean="0">
                          <a:solidFill>
                            <a:schemeClr val="tx1"/>
                          </a:solidFill>
                          <a:latin typeface="+mn-lt"/>
                          <a:ea typeface="+mn-ea"/>
                          <a:cs typeface="+mn-cs"/>
                        </a:rPr>
                        <a:t>Melafalkan dua kalimat syahadat dengan benar dan jelas</a:t>
                      </a:r>
                    </a:p>
                    <a:p>
                      <a:pPr marL="342900" lvl="0" indent="-342900">
                        <a:buFont typeface="+mj-lt"/>
                        <a:buAutoNum type="arabicPeriod"/>
                      </a:pPr>
                      <a:r>
                        <a:rPr lang="en-US" sz="1600" kern="1200" dirty="0" err="1" smtClean="0">
                          <a:solidFill>
                            <a:schemeClr val="tx1"/>
                          </a:solidFill>
                          <a:latin typeface="+mn-lt"/>
                          <a:ea typeface="+mn-ea"/>
                          <a:cs typeface="+mn-cs"/>
                        </a:rPr>
                        <a:t>Melafalkan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surat</a:t>
                      </a:r>
                      <a:r>
                        <a:rPr lang="en-US" sz="1600" kern="1200" dirty="0" smtClean="0">
                          <a:solidFill>
                            <a:schemeClr val="tx1"/>
                          </a:solidFill>
                          <a:latin typeface="+mn-lt"/>
                          <a:ea typeface="+mn-ea"/>
                          <a:cs typeface="+mn-cs"/>
                        </a:rPr>
                        <a:t> Al </a:t>
                      </a:r>
                      <a:r>
                        <a:rPr lang="en-US" sz="1600" kern="1200" dirty="0" err="1" smtClean="0">
                          <a:solidFill>
                            <a:schemeClr val="tx1"/>
                          </a:solidFill>
                          <a:latin typeface="+mn-lt"/>
                          <a:ea typeface="+mn-ea"/>
                          <a:cs typeface="+mn-cs"/>
                        </a:rPr>
                        <a:t>Fatihah</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id-ID" sz="1600" kern="1200" dirty="0" smtClean="0">
                          <a:solidFill>
                            <a:schemeClr val="tx1"/>
                          </a:solidFill>
                          <a:latin typeface="+mn-lt"/>
                          <a:ea typeface="+mn-ea"/>
                          <a:cs typeface="+mn-cs"/>
                        </a:rPr>
                        <a:t>surat Al-Ikhlas </a:t>
                      </a:r>
                      <a:r>
                        <a:rPr lang="en-US" sz="1600" kern="1200" dirty="0" err="1" smtClean="0">
                          <a:solidFill>
                            <a:schemeClr val="tx1"/>
                          </a:solidFill>
                          <a:latin typeface="+mn-lt"/>
                          <a:ea typeface="+mn-ea"/>
                          <a:cs typeface="+mn-cs"/>
                        </a:rPr>
                        <a:t>dengan</a:t>
                      </a:r>
                      <a:r>
                        <a:rPr lang="en-US" sz="1600" kern="1200" dirty="0" smtClean="0">
                          <a:solidFill>
                            <a:schemeClr val="tx1"/>
                          </a:solidFill>
                          <a:latin typeface="+mn-lt"/>
                          <a:ea typeface="+mn-ea"/>
                          <a:cs typeface="+mn-cs"/>
                        </a:rPr>
                        <a:t> </a:t>
                      </a:r>
                      <a:r>
                        <a:rPr lang="id-ID" sz="1600" kern="1200" dirty="0" smtClean="0">
                          <a:solidFill>
                            <a:schemeClr val="tx1"/>
                          </a:solidFill>
                          <a:latin typeface="+mn-lt"/>
                          <a:ea typeface="+mn-ea"/>
                          <a:cs typeface="+mn-cs"/>
                        </a:rPr>
                        <a:t>benar</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id-ID" sz="1600" kern="1200" dirty="0" smtClean="0">
                          <a:solidFill>
                            <a:schemeClr val="tx1"/>
                          </a:solidFill>
                          <a:latin typeface="+mn-lt"/>
                          <a:ea typeface="+mn-ea"/>
                          <a:cs typeface="+mn-cs"/>
                        </a:rPr>
                        <a:t>jelas </a:t>
                      </a:r>
                    </a:p>
                    <a:p>
                      <a:pPr marL="342900" lvl="0" indent="-342900">
                        <a:buFont typeface="+mj-lt"/>
                        <a:buAutoNum type="arabicPeriod"/>
                      </a:pPr>
                      <a:r>
                        <a:rPr lang="id-ID" sz="1600" kern="1200" dirty="0" smtClean="0">
                          <a:solidFill>
                            <a:schemeClr val="tx1"/>
                          </a:solidFill>
                          <a:latin typeface="+mn-lt"/>
                          <a:ea typeface="+mn-ea"/>
                          <a:cs typeface="+mn-cs"/>
                        </a:rPr>
                        <a:t>Melafalkan doa sebelum dan sesudah belajar dengan benar dan jelas.</a:t>
                      </a:r>
                    </a:p>
                    <a:p>
                      <a:pPr marL="342900" lvl="0" indent="-342900">
                        <a:buFont typeface="+mj-lt"/>
                        <a:buAutoNum type="arabicPeriod"/>
                      </a:pPr>
                      <a:r>
                        <a:rPr lang="en-US" sz="1600" kern="1200" dirty="0" err="1" smtClean="0">
                          <a:solidFill>
                            <a:schemeClr val="tx1"/>
                          </a:solidFill>
                          <a:latin typeface="+mn-lt"/>
                          <a:ea typeface="+mn-ea"/>
                          <a:cs typeface="+mn-cs"/>
                        </a:rPr>
                        <a:t>Menunjukkan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hafalan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surat</a:t>
                      </a:r>
                      <a:r>
                        <a:rPr lang="en-US" sz="1600" kern="1200" dirty="0" smtClean="0">
                          <a:solidFill>
                            <a:schemeClr val="tx1"/>
                          </a:solidFill>
                          <a:latin typeface="+mn-lt"/>
                          <a:ea typeface="+mn-ea"/>
                          <a:cs typeface="+mn-cs"/>
                        </a:rPr>
                        <a:t> Al </a:t>
                      </a:r>
                      <a:r>
                        <a:rPr lang="en-US" sz="1600" kern="1200" dirty="0" err="1" smtClean="0">
                          <a:solidFill>
                            <a:schemeClr val="tx1"/>
                          </a:solidFill>
                          <a:latin typeface="+mn-lt"/>
                          <a:ea typeface="+mn-ea"/>
                          <a:cs typeface="+mn-cs"/>
                        </a:rPr>
                        <a:t>Fatihah</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surat</a:t>
                      </a:r>
                      <a:r>
                        <a:rPr lang="en-US" sz="1600" kern="1200" dirty="0" smtClean="0">
                          <a:solidFill>
                            <a:schemeClr val="tx1"/>
                          </a:solidFill>
                          <a:latin typeface="+mn-lt"/>
                          <a:ea typeface="+mn-ea"/>
                          <a:cs typeface="+mn-cs"/>
                        </a:rPr>
                        <a:t> Al </a:t>
                      </a:r>
                      <a:r>
                        <a:rPr lang="en-US" sz="1600" kern="1200" dirty="0" err="1" smtClean="0">
                          <a:solidFill>
                            <a:schemeClr val="tx1"/>
                          </a:solidFill>
                          <a:latin typeface="+mn-lt"/>
                          <a:ea typeface="+mn-ea"/>
                          <a:cs typeface="+mn-cs"/>
                        </a:rPr>
                        <a:t>Ikhlas</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dengan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benar</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jelas</a:t>
                      </a:r>
                      <a:endParaRPr lang="id-ID" sz="1600" kern="1200" dirty="0" smtClean="0">
                        <a:solidFill>
                          <a:schemeClr val="tx1"/>
                        </a:solidFill>
                        <a:latin typeface="+mn-lt"/>
                        <a:ea typeface="+mn-ea"/>
                        <a:cs typeface="+mn-cs"/>
                      </a:endParaRPr>
                    </a:p>
                    <a:p>
                      <a:pPr marL="342900" lvl="0" indent="-342900">
                        <a:buFont typeface="+mj-lt"/>
                        <a:buAutoNum type="arabicPeriod"/>
                      </a:pPr>
                      <a:r>
                        <a:rPr lang="id-ID" sz="1600" kern="1200" dirty="0" smtClean="0">
                          <a:solidFill>
                            <a:schemeClr val="tx1"/>
                          </a:solidFill>
                          <a:latin typeface="+mn-lt"/>
                          <a:ea typeface="+mn-ea"/>
                          <a:cs typeface="+mn-cs"/>
                        </a:rPr>
                        <a:t>Mempraktekkan </a:t>
                      </a:r>
                      <a:r>
                        <a:rPr lang="en-US" sz="1600" kern="1200" dirty="0" err="1" smtClean="0">
                          <a:solidFill>
                            <a:schemeClr val="tx1"/>
                          </a:solidFill>
                          <a:latin typeface="+mn-lt"/>
                          <a:ea typeface="+mn-ea"/>
                          <a:cs typeface="+mn-cs"/>
                        </a:rPr>
                        <a:t>tata</a:t>
                      </a:r>
                      <a:r>
                        <a:rPr lang="id-ID" sz="1600" kern="1200" dirty="0" smtClean="0">
                          <a:solidFill>
                            <a:schemeClr val="tx1"/>
                          </a:solidFill>
                          <a:latin typeface="+mn-lt"/>
                          <a:ea typeface="+mn-ea"/>
                          <a:cs typeface="+mn-cs"/>
                        </a:rPr>
                        <a:t> cara bersuci</a:t>
                      </a:r>
                    </a:p>
                    <a:p>
                      <a:pPr marL="342900" lvl="0" indent="-342900">
                        <a:buFont typeface="+mj-lt"/>
                        <a:buAutoNum type="arabicPeriod"/>
                      </a:pPr>
                      <a:r>
                        <a:rPr lang="id-ID" sz="1600" kern="1200" dirty="0" smtClean="0">
                          <a:solidFill>
                            <a:schemeClr val="tx1"/>
                          </a:solidFill>
                          <a:latin typeface="+mn-lt"/>
                          <a:ea typeface="+mn-ea"/>
                          <a:cs typeface="+mn-cs"/>
                        </a:rPr>
                        <a:t>Menceritakan kegiatan agama yang dianutnya di sekitar rumahnya</a:t>
                      </a:r>
                    </a:p>
                    <a:p>
                      <a:pPr marL="342900" indent="-342900">
                        <a:buFont typeface="+mj-lt"/>
                        <a:buAutoNum type="arabicPeriod"/>
                      </a:pPr>
                      <a:r>
                        <a:rPr lang="en-US" sz="1600" kern="1200" dirty="0" err="1" smtClean="0">
                          <a:solidFill>
                            <a:schemeClr val="tx1"/>
                          </a:solidFill>
                          <a:latin typeface="+mn-lt"/>
                          <a:ea typeface="+mn-ea"/>
                          <a:cs typeface="+mn-cs"/>
                        </a:rPr>
                        <a:t>Menceritakan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kisah</a:t>
                      </a:r>
                      <a:r>
                        <a:rPr lang="en-US" sz="1600" kern="1200" dirty="0" smtClean="0">
                          <a:solidFill>
                            <a:schemeClr val="tx1"/>
                          </a:solidFill>
                          <a:latin typeface="+mn-lt"/>
                          <a:ea typeface="+mn-ea"/>
                          <a:cs typeface="+mn-cs"/>
                        </a:rPr>
                        <a:t> yang </a:t>
                      </a:r>
                      <a:r>
                        <a:rPr lang="en-US" sz="1600" kern="1200" dirty="0" err="1" smtClean="0">
                          <a:solidFill>
                            <a:schemeClr val="tx1"/>
                          </a:solidFill>
                          <a:latin typeface="+mn-lt"/>
                          <a:ea typeface="+mn-ea"/>
                          <a:cs typeface="+mn-cs"/>
                        </a:rPr>
                        <a:t>terjadi</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sebelum</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dan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setelah</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kelahiran</a:t>
                      </a:r>
                      <a:r>
                        <a:rPr lang="en-US" sz="1600" kern="1200" dirty="0" smtClean="0">
                          <a:solidFill>
                            <a:schemeClr val="tx1"/>
                          </a:solidFill>
                          <a:latin typeface="+mn-lt"/>
                          <a:ea typeface="+mn-ea"/>
                          <a:cs typeface="+mn-cs"/>
                        </a:rPr>
                        <a:t> </a:t>
                      </a:r>
                      <a:r>
                        <a:rPr lang="en-US" sz="1600" kern="1200" dirty="0" err="1" smtClean="0">
                          <a:solidFill>
                            <a:schemeClr val="tx1"/>
                          </a:solidFill>
                          <a:latin typeface="+mn-lt"/>
                          <a:ea typeface="+mn-ea"/>
                          <a:cs typeface="+mn-cs"/>
                        </a:rPr>
                        <a:t>Nabi</a:t>
                      </a:r>
                      <a:r>
                        <a:rPr lang="en-US" sz="1600" kern="1200" dirty="0" smtClean="0">
                          <a:solidFill>
                            <a:schemeClr val="tx1"/>
                          </a:solidFill>
                          <a:latin typeface="+mn-lt"/>
                          <a:ea typeface="+mn-ea"/>
                          <a:cs typeface="+mn-cs"/>
                        </a:rPr>
                        <a:t> Muhammad SAW</a:t>
                      </a:r>
                      <a:endParaRPr lang="id-ID" sz="1200" kern="1200" dirty="0">
                        <a:solidFill>
                          <a:schemeClr val="tx1"/>
                        </a:solidFill>
                        <a:effectLst/>
                        <a:latin typeface="+mn-lt"/>
                        <a:ea typeface="+mn-ea"/>
                        <a:cs typeface="+mn-cs"/>
                      </a:endParaRPr>
                    </a:p>
                  </a:txBody>
                  <a:tcPr marL="36000" marR="36000" marT="0" marB="0"/>
                </a:tc>
              </a:tr>
            </a:tbl>
          </a:graphicData>
        </a:graphic>
      </p:graphicFrame>
    </p:spTree>
    <p:extLst>
      <p:ext uri="{BB962C8B-B14F-4D97-AF65-F5344CB8AC3E}">
        <p14:creationId xmlns:p14="http://schemas.microsoft.com/office/powerpoint/2010/main" xmlns="" val="10769513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63</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Faktor Pendukung Keberhasilan Implementasi Kurikulum</a:t>
            </a:r>
          </a:p>
        </p:txBody>
      </p:sp>
      <p:sp>
        <p:nvSpPr>
          <p:cNvPr id="5" name="Rounded Rectangle 4"/>
          <p:cNvSpPr/>
          <p:nvPr/>
        </p:nvSpPr>
        <p:spPr>
          <a:xfrm>
            <a:off x="4520407" y="1916833"/>
            <a:ext cx="865187"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9</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40309330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Arrow Connector 38"/>
          <p:cNvCxnSpPr>
            <a:stCxn id="34831" idx="2"/>
          </p:cNvCxnSpPr>
          <p:nvPr/>
        </p:nvCxnSpPr>
        <p:spPr>
          <a:xfrm>
            <a:off x="3787181" y="2348880"/>
            <a:ext cx="658811" cy="532974"/>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5" idx="2"/>
            <a:endCxn id="30" idx="7"/>
          </p:cNvCxnSpPr>
          <p:nvPr/>
        </p:nvCxnSpPr>
        <p:spPr>
          <a:xfrm flipH="1">
            <a:off x="6779775" y="2132856"/>
            <a:ext cx="1244752" cy="718436"/>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4830" idx="0"/>
          </p:cNvCxnSpPr>
          <p:nvPr/>
        </p:nvCxnSpPr>
        <p:spPr>
          <a:xfrm flipV="1">
            <a:off x="3029385" y="4797152"/>
            <a:ext cx="1275544" cy="518573"/>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6" idx="0"/>
          </p:cNvCxnSpPr>
          <p:nvPr/>
        </p:nvCxnSpPr>
        <p:spPr>
          <a:xfrm flipH="1" flipV="1">
            <a:off x="6926561" y="4840960"/>
            <a:ext cx="838200" cy="676272"/>
          </a:xfrm>
          <a:prstGeom prst="straightConnector1">
            <a:avLst/>
          </a:prstGeom>
          <a:ln w="136525">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Oval 29"/>
          <p:cNvSpPr/>
          <p:nvPr/>
        </p:nvSpPr>
        <p:spPr bwMode="auto">
          <a:xfrm>
            <a:off x="3996813" y="2438400"/>
            <a:ext cx="3260443" cy="2819400"/>
          </a:xfrm>
          <a:prstGeom prst="ellipse">
            <a:avLst/>
          </a:prstGeom>
          <a:ln>
            <a:no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3200" b="1" dirty="0">
                <a:solidFill>
                  <a:schemeClr val="accent5">
                    <a:lumMod val="75000"/>
                  </a:schemeClr>
                </a:solidFill>
              </a:rPr>
              <a:t>KURIKULUM</a:t>
            </a:r>
            <a:endParaRPr lang="id-ID" sz="3200" b="1" dirty="0">
              <a:solidFill>
                <a:schemeClr val="accent5">
                  <a:lumMod val="75000"/>
                </a:schemeClr>
              </a:solidFill>
            </a:endParaRPr>
          </a:p>
        </p:txBody>
      </p:sp>
      <p:sp>
        <p:nvSpPr>
          <p:cNvPr id="3" name="Rectangle 2"/>
          <p:cNvSpPr/>
          <p:nvPr/>
        </p:nvSpPr>
        <p:spPr bwMode="auto">
          <a:xfrm>
            <a:off x="609600" y="2968352"/>
            <a:ext cx="660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Peserta Didik</a:t>
            </a:r>
          </a:p>
        </p:txBody>
      </p:sp>
      <p:sp>
        <p:nvSpPr>
          <p:cNvPr id="5" name="Rectangle 4"/>
          <p:cNvSpPr/>
          <p:nvPr/>
        </p:nvSpPr>
        <p:spPr bwMode="auto">
          <a:xfrm>
            <a:off x="8117210" y="2896344"/>
            <a:ext cx="74295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400" dirty="0"/>
              <a:t>Lulusan yang Kompeten</a:t>
            </a:r>
          </a:p>
        </p:txBody>
      </p:sp>
      <p:sp>
        <p:nvSpPr>
          <p:cNvPr id="18" name="Right Arrow 17"/>
          <p:cNvSpPr/>
          <p:nvPr/>
        </p:nvSpPr>
        <p:spPr bwMode="auto">
          <a:xfrm>
            <a:off x="7329264" y="3086472"/>
            <a:ext cx="787946" cy="1566664"/>
          </a:xfrm>
          <a:prstGeom prst="rightArrow">
            <a:avLst>
              <a:gd name="adj1" fmla="val 76042"/>
              <a:gd name="adj2" fmla="val 63507"/>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200" dirty="0"/>
          </a:p>
        </p:txBody>
      </p:sp>
      <p:sp>
        <p:nvSpPr>
          <p:cNvPr id="28" name="Slide Number Placeholder 27"/>
          <p:cNvSpPr>
            <a:spLocks noGrp="1"/>
          </p:cNvSpPr>
          <p:nvPr>
            <p:ph type="sldNum" sz="quarter" idx="12"/>
          </p:nvPr>
        </p:nvSpPr>
        <p:spPr>
          <a:xfrm>
            <a:off x="7315200" y="6356354"/>
            <a:ext cx="2311400" cy="365125"/>
          </a:xfrm>
        </p:spPr>
        <p:txBody>
          <a:bodyPr/>
          <a:lstStyle/>
          <a:p>
            <a:pPr>
              <a:defRPr/>
            </a:pPr>
            <a:fld id="{64CCCB70-0892-469D-BE86-A57607C2D309}" type="slidenum">
              <a:rPr lang="en-US" smtClean="0"/>
              <a:pPr>
                <a:defRPr/>
              </a:pPr>
              <a:t>64</a:t>
            </a:fld>
            <a:endParaRPr lang="en-US" dirty="0"/>
          </a:p>
        </p:txBody>
      </p:sp>
      <p:sp>
        <p:nvSpPr>
          <p:cNvPr id="25" name="TextBox 24"/>
          <p:cNvSpPr txBox="1"/>
          <p:nvPr/>
        </p:nvSpPr>
        <p:spPr>
          <a:xfrm>
            <a:off x="6559551" y="808883"/>
            <a:ext cx="2929953" cy="1323975"/>
          </a:xfrm>
          <a:prstGeom prst="rect">
            <a:avLst/>
          </a:prstGeom>
          <a:solidFill>
            <a:schemeClr val="accent2">
              <a:lumMod val="20000"/>
              <a:lumOff val="80000"/>
            </a:schemeClr>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algn="ctr">
              <a:defRPr/>
            </a:pPr>
            <a:r>
              <a:rPr lang="sv-SE" sz="2000" b="1" dirty="0">
                <a:latin typeface="Arial" pitchFamily="34" charset="0"/>
                <a:cs typeface="Arial" pitchFamily="34" charset="0"/>
              </a:rPr>
              <a:t>Penguatan peran pemerintah dalam </a:t>
            </a:r>
            <a:r>
              <a:rPr lang="sv-SE" sz="2000" b="1" dirty="0">
                <a:solidFill>
                  <a:srgbClr val="C00000"/>
                </a:solidFill>
                <a:latin typeface="Arial" pitchFamily="34" charset="0"/>
                <a:cs typeface="Arial" pitchFamily="34" charset="0"/>
              </a:rPr>
              <a:t>pembinaan dan pengawasan</a:t>
            </a:r>
          </a:p>
        </p:txBody>
      </p:sp>
      <p:sp>
        <p:nvSpPr>
          <p:cNvPr id="26" name="TextBox 25"/>
          <p:cNvSpPr txBox="1"/>
          <p:nvPr/>
        </p:nvSpPr>
        <p:spPr>
          <a:xfrm>
            <a:off x="6393160" y="5517234"/>
            <a:ext cx="2743200" cy="1015663"/>
          </a:xfrm>
          <a:prstGeom prst="rect">
            <a:avLst/>
          </a:prstGeom>
          <a:solidFill>
            <a:schemeClr val="accent4">
              <a:lumMod val="20000"/>
              <a:lumOff val="80000"/>
            </a:schemeClr>
          </a:solidFill>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sv-SE" sz="2000" b="1" dirty="0">
                <a:latin typeface="Arial" pitchFamily="34" charset="0"/>
                <a:cs typeface="Arial" pitchFamily="34" charset="0"/>
              </a:rPr>
              <a:t>Penguatan </a:t>
            </a:r>
            <a:r>
              <a:rPr lang="sv-SE" sz="2000" b="1" dirty="0">
                <a:solidFill>
                  <a:srgbClr val="C00000"/>
                </a:solidFill>
                <a:latin typeface="Arial" pitchFamily="34" charset="0"/>
                <a:cs typeface="Arial" pitchFamily="34" charset="0"/>
              </a:rPr>
              <a:t>manajemen dan budaya sekolah</a:t>
            </a:r>
          </a:p>
        </p:txBody>
      </p:sp>
      <p:sp>
        <p:nvSpPr>
          <p:cNvPr id="34" name="Right Arrow 33"/>
          <p:cNvSpPr/>
          <p:nvPr/>
        </p:nvSpPr>
        <p:spPr bwMode="auto">
          <a:xfrm>
            <a:off x="1444626" y="3273152"/>
            <a:ext cx="2708275" cy="1066800"/>
          </a:xfrm>
          <a:prstGeom prst="rightArrow">
            <a:avLst>
              <a:gd name="adj1" fmla="val 76042"/>
              <a:gd name="adj2" fmla="val 63507"/>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200" dirty="0"/>
          </a:p>
        </p:txBody>
      </p:sp>
      <p:sp>
        <p:nvSpPr>
          <p:cNvPr id="34830" name="TextBox 30"/>
          <p:cNvSpPr txBox="1">
            <a:spLocks noChangeArrowheads="1"/>
          </p:cNvSpPr>
          <p:nvPr/>
        </p:nvSpPr>
        <p:spPr bwMode="auto">
          <a:xfrm>
            <a:off x="241673" y="5315725"/>
            <a:ext cx="5575424" cy="1569660"/>
          </a:xfrm>
          <a:prstGeom prst="rect">
            <a:avLst/>
          </a:prstGeom>
          <a:noFill/>
          <a:ln w="9525">
            <a:solidFill>
              <a:schemeClr val="tx1"/>
            </a:solidFill>
            <a:miter lim="800000"/>
            <a:headEnd/>
            <a:tailEnd/>
          </a:ln>
        </p:spPr>
        <p:txBody>
          <a:bodyPr wrap="square">
            <a:spAutoFit/>
          </a:bodyPr>
          <a:lstStyle/>
          <a:p>
            <a:pPr algn="ctr"/>
            <a:r>
              <a:rPr lang="id-ID" sz="1600" b="1" dirty="0" smtClean="0"/>
              <a:t>Ketersediaan buku sebagai </a:t>
            </a:r>
            <a:r>
              <a:rPr lang="id-ID" sz="1600" b="1" dirty="0" smtClean="0">
                <a:solidFill>
                  <a:srgbClr val="C00000"/>
                </a:solidFill>
              </a:rPr>
              <a:t>bahan ajar dan sumber belajar </a:t>
            </a:r>
            <a:r>
              <a:rPr lang="id-ID" sz="1600" b="1" dirty="0" smtClean="0"/>
              <a:t>yang:</a:t>
            </a:r>
          </a:p>
          <a:p>
            <a:pPr marL="342900" indent="-342900">
              <a:buFont typeface="Arial" pitchFamily="34" charset="0"/>
              <a:buChar char="•"/>
            </a:pPr>
            <a:r>
              <a:rPr lang="id-ID" sz="1600" b="1" dirty="0" smtClean="0"/>
              <a:t>Mengintegrasikan keempat standar pembentuk kurikulum</a:t>
            </a:r>
          </a:p>
          <a:p>
            <a:pPr marL="342900" indent="-342900">
              <a:buFont typeface="Arial" pitchFamily="34" charset="0"/>
              <a:buChar char="•"/>
            </a:pPr>
            <a:r>
              <a:rPr lang="id-ID" sz="1600" b="1" dirty="0" smtClean="0"/>
              <a:t>Sesuai dengan model interaksi pembelajaran</a:t>
            </a:r>
          </a:p>
          <a:p>
            <a:pPr marL="342900" indent="-342900">
              <a:buFont typeface="Arial" pitchFamily="34" charset="0"/>
              <a:buChar char="•"/>
            </a:pPr>
            <a:r>
              <a:rPr lang="id-ID" sz="1600" b="1" dirty="0" smtClean="0"/>
              <a:t>Sesuai dengan model pembelajaran berbasis pengalaman individu dan berbasis deduktif</a:t>
            </a:r>
          </a:p>
          <a:p>
            <a:pPr marL="342900" indent="-342900">
              <a:buFont typeface="Arial" pitchFamily="34" charset="0"/>
              <a:buChar char="•"/>
            </a:pPr>
            <a:r>
              <a:rPr lang="id-ID" sz="1600" b="1" dirty="0" smtClean="0"/>
              <a:t>Mendukung efektivitas sistem pendidikan </a:t>
            </a:r>
            <a:endParaRPr lang="id-ID" sz="1600" b="1" dirty="0"/>
          </a:p>
        </p:txBody>
      </p:sp>
      <p:sp>
        <p:nvSpPr>
          <p:cNvPr id="34831" name="TextBox 31"/>
          <p:cNvSpPr txBox="1">
            <a:spLocks noChangeArrowheads="1"/>
          </p:cNvSpPr>
          <p:nvPr/>
        </p:nvSpPr>
        <p:spPr bwMode="auto">
          <a:xfrm>
            <a:off x="2072681" y="717664"/>
            <a:ext cx="3429000" cy="1631216"/>
          </a:xfrm>
          <a:prstGeom prst="rect">
            <a:avLst/>
          </a:prstGeom>
          <a:noFill/>
          <a:ln w="9525">
            <a:solidFill>
              <a:schemeClr val="tx1"/>
            </a:solidFill>
            <a:miter lim="800000"/>
            <a:headEnd/>
            <a:tailEnd/>
          </a:ln>
        </p:spPr>
        <p:txBody>
          <a:bodyPr anchor="ctr">
            <a:spAutoFit/>
          </a:bodyPr>
          <a:lstStyle/>
          <a:p>
            <a:pPr algn="ctr"/>
            <a:r>
              <a:rPr lang="id-ID" sz="2000" b="1" dirty="0" smtClean="0"/>
              <a:t>Kesesuaian kompetensi </a:t>
            </a:r>
            <a:r>
              <a:rPr lang="id-ID" sz="2000" b="1" dirty="0" smtClean="0">
                <a:solidFill>
                  <a:srgbClr val="C00000"/>
                </a:solidFill>
              </a:rPr>
              <a:t>pendidik dan tenaga kependidikan </a:t>
            </a:r>
            <a:r>
              <a:rPr lang="id-ID" sz="2000" b="1" dirty="0" smtClean="0"/>
              <a:t>dengan kurikulum yang diajarkan dan buku teks yang dipergunakan</a:t>
            </a:r>
            <a:endParaRPr lang="id-ID" sz="2000" b="1" dirty="0"/>
          </a:p>
        </p:txBody>
      </p:sp>
      <p:sp>
        <p:nvSpPr>
          <p:cNvPr id="19" name="Rectangle 18"/>
          <p:cNvSpPr/>
          <p:nvPr/>
        </p:nvSpPr>
        <p:spPr>
          <a:xfrm>
            <a:off x="-4212" y="-99392"/>
            <a:ext cx="9910212" cy="800275"/>
          </a:xfrm>
          <a:prstGeom prst="rect">
            <a:avLst/>
          </a:prstGeom>
        </p:spPr>
        <p:txBody>
          <a:bodyPr vert="horz" lIns="91440" tIns="45720" rIns="91440" bIns="45720" rtlCol="0" anchor="ctr">
            <a:noAutofit/>
          </a:bodyPr>
          <a:lstStyle/>
          <a:p>
            <a:pPr algn="ctr">
              <a:spcBef>
                <a:spcPct val="0"/>
              </a:spcBef>
            </a:pPr>
            <a:r>
              <a:rPr lang="id-ID" sz="3200" b="1" dirty="0">
                <a:solidFill>
                  <a:schemeClr val="accent5">
                    <a:lumMod val="75000"/>
                  </a:schemeClr>
                </a:solidFill>
                <a:latin typeface="+mj-lt"/>
                <a:ea typeface="+mj-ea"/>
                <a:cs typeface="+mj-cs"/>
              </a:rPr>
              <a:t>Faktor Pendukung Keberhasilan Implementasi Kurikulum</a:t>
            </a:r>
          </a:p>
        </p:txBody>
      </p:sp>
      <p:cxnSp>
        <p:nvCxnSpPr>
          <p:cNvPr id="23" name="Straight Connector 22"/>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xmlns="" val="13690959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928664" y="2352873"/>
            <a:ext cx="4248471" cy="3092351"/>
          </a:xfrm>
          <a:prstGeom prst="ellipse">
            <a:avLst/>
          </a:prstGeom>
          <a:ln>
            <a:noFill/>
          </a:ln>
        </p:spPr>
        <p:style>
          <a:lnRef idx="1">
            <a:schemeClr val="accent1"/>
          </a:lnRef>
          <a:fillRef idx="2">
            <a:schemeClr val="accent1"/>
          </a:fillRef>
          <a:effectRef idx="1">
            <a:schemeClr val="accent1"/>
          </a:effectRef>
          <a:fontRef idx="minor">
            <a:schemeClr val="dk1"/>
          </a:fontRef>
        </p:style>
        <p:txBody>
          <a:bodyPr anchor="ctr"/>
          <a:lstStyle/>
          <a:p>
            <a:pPr algn="ctr"/>
            <a:r>
              <a:rPr lang="id-ID" sz="3600" b="1" dirty="0" smtClean="0">
                <a:solidFill>
                  <a:schemeClr val="accent5">
                    <a:lumMod val="75000"/>
                  </a:schemeClr>
                </a:solidFill>
              </a:rPr>
              <a:t>GURU</a:t>
            </a:r>
            <a:endParaRPr lang="id-ID" sz="3600" b="1" dirty="0">
              <a:solidFill>
                <a:schemeClr val="accent5">
                  <a:lumMod val="75000"/>
                </a:schemeClr>
              </a:solidFill>
            </a:endParaRPr>
          </a:p>
        </p:txBody>
      </p:sp>
      <p:sp>
        <p:nvSpPr>
          <p:cNvPr id="15" name="Oval 14"/>
          <p:cNvSpPr/>
          <p:nvPr/>
        </p:nvSpPr>
        <p:spPr>
          <a:xfrm>
            <a:off x="936104" y="1623978"/>
            <a:ext cx="7200800" cy="46332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Oval 20"/>
          <p:cNvSpPr/>
          <p:nvPr/>
        </p:nvSpPr>
        <p:spPr>
          <a:xfrm>
            <a:off x="5313040" y="5230228"/>
            <a:ext cx="2664296" cy="12430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Oval 19"/>
          <p:cNvSpPr/>
          <p:nvPr/>
        </p:nvSpPr>
        <p:spPr>
          <a:xfrm>
            <a:off x="1856657" y="5349531"/>
            <a:ext cx="2376264" cy="119570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Oval 18"/>
          <p:cNvSpPr/>
          <p:nvPr/>
        </p:nvSpPr>
        <p:spPr>
          <a:xfrm>
            <a:off x="56457" y="3790069"/>
            <a:ext cx="2232248" cy="1026977"/>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p:cNvSpPr/>
          <p:nvPr/>
        </p:nvSpPr>
        <p:spPr>
          <a:xfrm>
            <a:off x="920552" y="2014583"/>
            <a:ext cx="1944216" cy="810953"/>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Oval 16"/>
          <p:cNvSpPr/>
          <p:nvPr/>
        </p:nvSpPr>
        <p:spPr>
          <a:xfrm>
            <a:off x="6033121" y="3088852"/>
            <a:ext cx="3528392" cy="158417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Oval 15"/>
          <p:cNvSpPr/>
          <p:nvPr/>
        </p:nvSpPr>
        <p:spPr>
          <a:xfrm>
            <a:off x="3368824" y="836713"/>
            <a:ext cx="4256837" cy="1999743"/>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Slide Number Placeholder 2"/>
          <p:cNvSpPr>
            <a:spLocks noGrp="1"/>
          </p:cNvSpPr>
          <p:nvPr>
            <p:ph type="sldNum" sz="quarter" idx="12"/>
          </p:nvPr>
        </p:nvSpPr>
        <p:spPr>
          <a:xfrm>
            <a:off x="6307212" y="6448253"/>
            <a:ext cx="2311400" cy="365125"/>
          </a:xfrm>
        </p:spPr>
        <p:txBody>
          <a:bodyPr/>
          <a:lstStyle/>
          <a:p>
            <a:fld id="{F9FDEDF1-2D69-4A24-90B2-688D088CE037}" type="slidenum">
              <a:rPr lang="id-ID" smtClean="0"/>
              <a:pPr/>
              <a:t>65</a:t>
            </a:fld>
            <a:endParaRPr lang="id-ID"/>
          </a:p>
        </p:txBody>
      </p:sp>
      <p:sp>
        <p:nvSpPr>
          <p:cNvPr id="4" name="Title 2"/>
          <p:cNvSpPr txBox="1">
            <a:spLocks/>
          </p:cNvSpPr>
          <p:nvPr/>
        </p:nvSpPr>
        <p:spPr>
          <a:xfrm>
            <a:off x="495300" y="58614"/>
            <a:ext cx="891540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b="1" smtClean="0">
                <a:solidFill>
                  <a:schemeClr val="accent5">
                    <a:lumMod val="75000"/>
                  </a:schemeClr>
                </a:solidFill>
              </a:rPr>
              <a:t>Pengembangan Guru</a:t>
            </a:r>
            <a:endParaRPr lang="id-ID" sz="3200" b="1" dirty="0">
              <a:solidFill>
                <a:schemeClr val="accent5">
                  <a:lumMod val="75000"/>
                </a:schemeClr>
              </a:solidFill>
            </a:endParaRPr>
          </a:p>
        </p:txBody>
      </p:sp>
      <p:cxnSp>
        <p:nvCxnSpPr>
          <p:cNvPr id="5" name="Straight Connector 4"/>
          <p:cNvCxnSpPr/>
          <p:nvPr/>
        </p:nvCxnSpPr>
        <p:spPr>
          <a:xfrm>
            <a:off x="15552"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7" name="Flowchart: Process 6"/>
          <p:cNvSpPr/>
          <p:nvPr/>
        </p:nvSpPr>
        <p:spPr>
          <a:xfrm>
            <a:off x="3940467" y="1113823"/>
            <a:ext cx="3640347" cy="151216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t>Mindset:</a:t>
            </a:r>
          </a:p>
          <a:p>
            <a:pPr marL="447675" lvl="1" indent="-285750">
              <a:buFont typeface="Wingdings" pitchFamily="2" charset="2"/>
              <a:buChar char="ü"/>
            </a:pPr>
            <a:r>
              <a:rPr lang="id-ID" sz="1400" dirty="0" smtClean="0"/>
              <a:t>Perubahan paradigma, dari konten menuju kompetensi</a:t>
            </a:r>
          </a:p>
          <a:p>
            <a:pPr marL="447675" lvl="1" indent="-285750">
              <a:buFont typeface="Wingdings" pitchFamily="2" charset="2"/>
              <a:buChar char="ü"/>
            </a:pPr>
            <a:r>
              <a:rPr lang="id-ID" sz="1400" dirty="0" smtClean="0"/>
              <a:t>Persepsi tentang peserta didik</a:t>
            </a:r>
          </a:p>
          <a:p>
            <a:pPr marL="447675" lvl="1" indent="-285750">
              <a:buFont typeface="Wingdings" pitchFamily="2" charset="2"/>
              <a:buChar char="ü"/>
            </a:pPr>
            <a:r>
              <a:rPr lang="id-ID" sz="1400" dirty="0" smtClean="0"/>
              <a:t>Persepsi tentang belajar</a:t>
            </a:r>
          </a:p>
          <a:p>
            <a:pPr marL="447675" lvl="1" indent="-285750">
              <a:buFont typeface="Wingdings" pitchFamily="2" charset="2"/>
              <a:buChar char="ü"/>
            </a:pPr>
            <a:r>
              <a:rPr lang="id-ID" sz="1400" dirty="0" smtClean="0"/>
              <a:t>Persepsi tentang fungsi penilaian</a:t>
            </a:r>
          </a:p>
        </p:txBody>
      </p:sp>
      <p:sp>
        <p:nvSpPr>
          <p:cNvPr id="8" name="Flowchart: Process 7"/>
          <p:cNvSpPr/>
          <p:nvPr/>
        </p:nvSpPr>
        <p:spPr>
          <a:xfrm>
            <a:off x="1078479" y="1936724"/>
            <a:ext cx="1584176" cy="96081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Skills</a:t>
            </a:r>
          </a:p>
        </p:txBody>
      </p:sp>
      <p:sp>
        <p:nvSpPr>
          <p:cNvPr id="9" name="Flowchart: Process 8"/>
          <p:cNvSpPr/>
          <p:nvPr/>
        </p:nvSpPr>
        <p:spPr>
          <a:xfrm>
            <a:off x="144017" y="3813714"/>
            <a:ext cx="2088232" cy="96081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Budaya Kerja</a:t>
            </a:r>
          </a:p>
        </p:txBody>
      </p:sp>
      <p:sp>
        <p:nvSpPr>
          <p:cNvPr id="10" name="Flowchart: Process 9"/>
          <p:cNvSpPr/>
          <p:nvPr/>
        </p:nvSpPr>
        <p:spPr>
          <a:xfrm>
            <a:off x="6264696" y="3160860"/>
            <a:ext cx="3096344" cy="151216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Uji Kompetensi, Penilaian Kinerja, dan Pembinaan Keprofesionalan Berkelanjutan</a:t>
            </a:r>
          </a:p>
        </p:txBody>
      </p:sp>
      <p:sp>
        <p:nvSpPr>
          <p:cNvPr id="11" name="Flowchart: Process 10"/>
          <p:cNvSpPr/>
          <p:nvPr/>
        </p:nvSpPr>
        <p:spPr>
          <a:xfrm>
            <a:off x="5688632" y="5278591"/>
            <a:ext cx="2080514" cy="1194639"/>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Pelindungan dan Karir Guru</a:t>
            </a:r>
          </a:p>
        </p:txBody>
      </p:sp>
      <p:sp>
        <p:nvSpPr>
          <p:cNvPr id="12" name="Flowchart: Process 11"/>
          <p:cNvSpPr/>
          <p:nvPr/>
        </p:nvSpPr>
        <p:spPr>
          <a:xfrm>
            <a:off x="2016225" y="5512410"/>
            <a:ext cx="2088232" cy="960818"/>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2">
                    <a:lumMod val="50000"/>
                  </a:schemeClr>
                </a:solidFill>
              </a:rPr>
              <a:t>Kode Etik Guru</a:t>
            </a:r>
          </a:p>
        </p:txBody>
      </p:sp>
    </p:spTree>
    <p:extLst>
      <p:ext uri="{BB962C8B-B14F-4D97-AF65-F5344CB8AC3E}">
        <p14:creationId xmlns:p14="http://schemas.microsoft.com/office/powerpoint/2010/main" xmlns="" val="4786834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776536" y="1412776"/>
            <a:ext cx="6696744" cy="4392488"/>
          </a:xfrm>
          <a:prstGeom prst="roundRect">
            <a:avLst>
              <a:gd name="adj" fmla="val 4915"/>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id-ID" sz="3200" b="1" dirty="0" smtClean="0">
                <a:solidFill>
                  <a:schemeClr val="accent6">
                    <a:lumMod val="75000"/>
                  </a:schemeClr>
                </a:solidFill>
              </a:rPr>
              <a:t>IKLIM DAN BUDAYA SEKOLAH</a:t>
            </a:r>
            <a:endParaRPr lang="id-ID" sz="3200" b="1" dirty="0">
              <a:solidFill>
                <a:schemeClr val="accent6">
                  <a:lumMod val="75000"/>
                </a:schemeClr>
              </a:solidFill>
            </a:endParaRPr>
          </a:p>
        </p:txBody>
      </p:sp>
      <p:sp>
        <p:nvSpPr>
          <p:cNvPr id="3" name="Pentagon 2"/>
          <p:cNvSpPr/>
          <p:nvPr/>
        </p:nvSpPr>
        <p:spPr>
          <a:xfrm>
            <a:off x="1136576" y="2280258"/>
            <a:ext cx="1872208" cy="1828800"/>
          </a:xfrm>
          <a:prstGeom prst="homePlate">
            <a:avLst>
              <a:gd name="adj" fmla="val 1818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000" dirty="0" smtClean="0"/>
              <a:t>KURIKULUM</a:t>
            </a:r>
            <a:endParaRPr lang="id-ID" sz="2000" dirty="0"/>
          </a:p>
        </p:txBody>
      </p:sp>
      <p:sp>
        <p:nvSpPr>
          <p:cNvPr id="4" name="Pentagon 3"/>
          <p:cNvSpPr/>
          <p:nvPr/>
        </p:nvSpPr>
        <p:spPr>
          <a:xfrm>
            <a:off x="5457056" y="2280258"/>
            <a:ext cx="1959744" cy="1828800"/>
          </a:xfrm>
          <a:prstGeom prst="homePlate">
            <a:avLst>
              <a:gd name="adj" fmla="val 1818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dirty="0" smtClean="0"/>
              <a:t>Sarana Prasarana</a:t>
            </a:r>
            <a:endParaRPr lang="id-ID" sz="2000" dirty="0"/>
          </a:p>
        </p:txBody>
      </p:sp>
      <p:sp>
        <p:nvSpPr>
          <p:cNvPr id="7" name="Rectangle 6"/>
          <p:cNvSpPr/>
          <p:nvPr/>
        </p:nvSpPr>
        <p:spPr>
          <a:xfrm rot="5400000">
            <a:off x="7492966" y="2687640"/>
            <a:ext cx="262582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id-ID" sz="2000" dirty="0" smtClean="0"/>
              <a:t>Lulusan yang Kompeten</a:t>
            </a:r>
            <a:endParaRPr lang="id-ID" sz="2000" dirty="0"/>
          </a:p>
        </p:txBody>
      </p:sp>
      <p:sp>
        <p:nvSpPr>
          <p:cNvPr id="2" name="Slide Number Placeholder 1"/>
          <p:cNvSpPr>
            <a:spLocks noGrp="1"/>
          </p:cNvSpPr>
          <p:nvPr>
            <p:ph type="sldNum" sz="quarter" idx="12"/>
          </p:nvPr>
        </p:nvSpPr>
        <p:spPr/>
        <p:txBody>
          <a:bodyPr/>
          <a:lstStyle/>
          <a:p>
            <a:pPr>
              <a:defRPr/>
            </a:pPr>
            <a:fld id="{769DA3AF-C8DB-40E7-B92B-10078690B69E}" type="slidenum">
              <a:rPr lang="en-US" smtClean="0"/>
              <a:pPr>
                <a:defRPr/>
              </a:pPr>
              <a:t>66</a:t>
            </a:fld>
            <a:endParaRPr lang="en-US" dirty="0"/>
          </a:p>
        </p:txBody>
      </p:sp>
      <p:sp>
        <p:nvSpPr>
          <p:cNvPr id="13" name="Rounded Rectangle 12"/>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rPr>
              <a:t>Sistem Implementasi Kurikulum </a:t>
            </a:r>
            <a:endParaRPr lang="id-ID" sz="4000" b="1" dirty="0">
              <a:solidFill>
                <a:schemeClr val="accent5">
                  <a:lumMod val="75000"/>
                </a:schemeClr>
              </a:solidFill>
              <a:latin typeface="+mj-lt"/>
              <a:ea typeface="+mj-ea"/>
              <a:cs typeface="+mj-cs"/>
            </a:endParaRPr>
          </a:p>
        </p:txBody>
      </p:sp>
      <p:cxnSp>
        <p:nvCxnSpPr>
          <p:cNvPr id="14" name="Straight Connector 13"/>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16" name="Pentagon 15"/>
          <p:cNvSpPr/>
          <p:nvPr/>
        </p:nvSpPr>
        <p:spPr>
          <a:xfrm>
            <a:off x="3053434" y="2280258"/>
            <a:ext cx="2374127" cy="1828800"/>
          </a:xfrm>
          <a:prstGeom prst="homePlate">
            <a:avLst>
              <a:gd name="adj" fmla="val 1818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000" dirty="0" smtClean="0"/>
              <a:t>Pendidik dan Tenaga Kependidikan</a:t>
            </a:r>
            <a:endParaRPr lang="id-ID" sz="2000" dirty="0"/>
          </a:p>
        </p:txBody>
      </p:sp>
      <p:sp>
        <p:nvSpPr>
          <p:cNvPr id="11" name="Rectangle 10"/>
          <p:cNvSpPr/>
          <p:nvPr/>
        </p:nvSpPr>
        <p:spPr>
          <a:xfrm>
            <a:off x="1064568" y="4368199"/>
            <a:ext cx="6048673" cy="100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MANAJEMEN DAN KEPEMIMPINAN</a:t>
            </a:r>
            <a:endParaRPr lang="id-ID" dirty="0"/>
          </a:p>
        </p:txBody>
      </p:sp>
      <p:cxnSp>
        <p:nvCxnSpPr>
          <p:cNvPr id="19" name="Elbow Connector 18"/>
          <p:cNvCxnSpPr>
            <a:stCxn id="7" idx="3"/>
            <a:endCxn id="17" idx="1"/>
          </p:cNvCxnSpPr>
          <p:nvPr/>
        </p:nvCxnSpPr>
        <p:spPr>
          <a:xfrm rot="5400000" flipH="1">
            <a:off x="4138241" y="247315"/>
            <a:ext cx="1305930" cy="8029340"/>
          </a:xfrm>
          <a:prstGeom prst="bentConnector4">
            <a:avLst>
              <a:gd name="adj1" fmla="val -85679"/>
              <a:gd name="adj2" fmla="val 107829"/>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7" idx="3"/>
            <a:endCxn id="7" idx="2"/>
          </p:cNvCxnSpPr>
          <p:nvPr/>
        </p:nvCxnSpPr>
        <p:spPr>
          <a:xfrm flipV="1">
            <a:off x="7473280" y="3602040"/>
            <a:ext cx="418196" cy="69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485895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67</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Strategi Implementasi</a:t>
            </a:r>
          </a:p>
        </p:txBody>
      </p:sp>
      <p:sp>
        <p:nvSpPr>
          <p:cNvPr id="5" name="Rounded Rectangle 4"/>
          <p:cNvSpPr/>
          <p:nvPr/>
        </p:nvSpPr>
        <p:spPr>
          <a:xfrm>
            <a:off x="4520407" y="1916833"/>
            <a:ext cx="1080665"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10</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21543700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ight Arrow 17"/>
          <p:cNvSpPr/>
          <p:nvPr/>
        </p:nvSpPr>
        <p:spPr>
          <a:xfrm>
            <a:off x="330200" y="2878704"/>
            <a:ext cx="4464579" cy="1630416"/>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6" name="Rectangle 5"/>
          <p:cNvSpPr/>
          <p:nvPr/>
        </p:nvSpPr>
        <p:spPr>
          <a:xfrm>
            <a:off x="56456" y="757238"/>
            <a:ext cx="4896544" cy="17399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ight Arrow 2"/>
          <p:cNvSpPr/>
          <p:nvPr/>
        </p:nvSpPr>
        <p:spPr>
          <a:xfrm>
            <a:off x="280029" y="1155704"/>
            <a:ext cx="1883172" cy="1152525"/>
          </a:xfrm>
          <a:prstGeom prst="rightArrow">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ight Arrow 6"/>
          <p:cNvSpPr/>
          <p:nvPr/>
        </p:nvSpPr>
        <p:spPr>
          <a:xfrm>
            <a:off x="2270687" y="1155704"/>
            <a:ext cx="2308820" cy="1152525"/>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8" name="Rectangle 7"/>
          <p:cNvSpPr/>
          <p:nvPr/>
        </p:nvSpPr>
        <p:spPr>
          <a:xfrm>
            <a:off x="4953003" y="747713"/>
            <a:ext cx="4896544" cy="1739900"/>
          </a:xfrm>
          <a:prstGeom prst="rect">
            <a:avLst/>
          </a:prstGeom>
          <a:solidFill>
            <a:schemeClr val="accent3">
              <a:lumMod val="60000"/>
              <a:lumOff val="40000"/>
            </a:schemeClr>
          </a:solidFill>
          <a:ln w="9525">
            <a:noFill/>
          </a:ln>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p>
        </p:txBody>
      </p:sp>
      <p:sp>
        <p:nvSpPr>
          <p:cNvPr id="9" name="Right Arrow 8"/>
          <p:cNvSpPr/>
          <p:nvPr/>
        </p:nvSpPr>
        <p:spPr>
          <a:xfrm>
            <a:off x="5226603" y="1155704"/>
            <a:ext cx="1881452" cy="1152525"/>
          </a:xfrm>
          <a:prstGeom prst="rightArrow">
            <a:avLst/>
          </a:prstGeom>
          <a:solidFill>
            <a:schemeClr val="tx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0" name="Right Arrow 9"/>
          <p:cNvSpPr/>
          <p:nvPr/>
        </p:nvSpPr>
        <p:spPr>
          <a:xfrm>
            <a:off x="7473282" y="1168400"/>
            <a:ext cx="1883171" cy="1150938"/>
          </a:xfrm>
          <a:prstGeom prst="rightArrow">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sp>
        <p:nvSpPr>
          <p:cNvPr id="11" name="TextBox 10"/>
          <p:cNvSpPr txBox="1"/>
          <p:nvPr/>
        </p:nvSpPr>
        <p:spPr>
          <a:xfrm>
            <a:off x="151049" y="763589"/>
            <a:ext cx="1907189" cy="338554"/>
          </a:xfrm>
          <a:prstGeom prst="rect">
            <a:avLst/>
          </a:prstGeom>
          <a:noFill/>
        </p:spPr>
        <p:txBody>
          <a:bodyPr wrap="none">
            <a:spAutoFit/>
          </a:bodyPr>
          <a:lstStyle/>
          <a:p>
            <a:pPr>
              <a:defRPr/>
            </a:pPr>
            <a:r>
              <a:rPr lang="en-US" sz="1600" b="1" dirty="0" err="1">
                <a:latin typeface="+mj-lt"/>
                <a:cs typeface="Arial" pitchFamily="34" charset="0"/>
              </a:rPr>
              <a:t>Penataan</a:t>
            </a:r>
            <a:r>
              <a:rPr lang="en-US" sz="1600" b="1" dirty="0">
                <a:latin typeface="+mj-lt"/>
                <a:cs typeface="Arial" pitchFamily="34" charset="0"/>
              </a:rPr>
              <a:t> </a:t>
            </a:r>
            <a:r>
              <a:rPr lang="en-US" sz="1600" b="1" dirty="0" err="1">
                <a:latin typeface="+mj-lt"/>
                <a:cs typeface="Arial" pitchFamily="34" charset="0"/>
              </a:rPr>
              <a:t>Kurikulum</a:t>
            </a:r>
            <a:endParaRPr lang="en-US" sz="1600" b="1" dirty="0">
              <a:latin typeface="+mj-lt"/>
              <a:cs typeface="Arial" pitchFamily="34" charset="0"/>
            </a:endParaRPr>
          </a:p>
        </p:txBody>
      </p:sp>
      <p:sp>
        <p:nvSpPr>
          <p:cNvPr id="12" name="TextBox 11"/>
          <p:cNvSpPr txBox="1"/>
          <p:nvPr/>
        </p:nvSpPr>
        <p:spPr>
          <a:xfrm>
            <a:off x="5429681" y="747714"/>
            <a:ext cx="2271199" cy="338554"/>
          </a:xfrm>
          <a:prstGeom prst="rect">
            <a:avLst/>
          </a:prstGeom>
          <a:noFill/>
        </p:spPr>
        <p:txBody>
          <a:bodyPr wrap="none">
            <a:spAutoFit/>
          </a:bodyPr>
          <a:lstStyle/>
          <a:p>
            <a:pPr>
              <a:defRPr/>
            </a:pPr>
            <a:r>
              <a:rPr lang="en-US" sz="1600" b="1" dirty="0" err="1">
                <a:latin typeface="+mj-lt"/>
                <a:cs typeface="Arial" pitchFamily="34" charset="0"/>
              </a:rPr>
              <a:t>Implementasi</a:t>
            </a:r>
            <a:r>
              <a:rPr lang="en-US" sz="1600" b="1" dirty="0">
                <a:latin typeface="+mj-lt"/>
                <a:cs typeface="Arial" pitchFamily="34" charset="0"/>
              </a:rPr>
              <a:t> </a:t>
            </a:r>
            <a:r>
              <a:rPr lang="en-US" sz="1600" b="1" dirty="0" err="1">
                <a:latin typeface="+mj-lt"/>
                <a:cs typeface="Arial" pitchFamily="34" charset="0"/>
              </a:rPr>
              <a:t>Kurikulum</a:t>
            </a:r>
            <a:endParaRPr lang="en-US" sz="1600" b="1" dirty="0">
              <a:latin typeface="+mj-lt"/>
              <a:cs typeface="Arial" pitchFamily="34" charset="0"/>
            </a:endParaRPr>
          </a:p>
        </p:txBody>
      </p:sp>
      <p:sp>
        <p:nvSpPr>
          <p:cNvPr id="13" name="TextBox 12"/>
          <p:cNvSpPr txBox="1"/>
          <p:nvPr/>
        </p:nvSpPr>
        <p:spPr>
          <a:xfrm>
            <a:off x="244884" y="1412780"/>
            <a:ext cx="1684535" cy="584775"/>
          </a:xfrm>
          <a:prstGeom prst="rect">
            <a:avLst/>
          </a:prstGeom>
          <a:noFill/>
        </p:spPr>
        <p:txBody>
          <a:bodyPr wrap="square">
            <a:spAutoFit/>
          </a:bodyPr>
          <a:lstStyle/>
          <a:p>
            <a:pPr>
              <a:defRPr/>
            </a:pPr>
            <a:r>
              <a:rPr lang="en-US" sz="1600" b="1" dirty="0" err="1">
                <a:solidFill>
                  <a:schemeClr val="bg1"/>
                </a:solidFill>
                <a:latin typeface="+mj-lt"/>
                <a:cs typeface="Arial" pitchFamily="34" charset="0"/>
              </a:rPr>
              <a:t>Perangkat</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Kurikulum</a:t>
            </a:r>
            <a:endParaRPr lang="en-US" sz="1600" b="1" dirty="0">
              <a:solidFill>
                <a:schemeClr val="bg1"/>
              </a:solidFill>
              <a:latin typeface="+mj-lt"/>
              <a:cs typeface="Arial" pitchFamily="34" charset="0"/>
            </a:endParaRPr>
          </a:p>
        </p:txBody>
      </p:sp>
      <p:sp>
        <p:nvSpPr>
          <p:cNvPr id="14" name="TextBox 13"/>
          <p:cNvSpPr txBox="1"/>
          <p:nvPr/>
        </p:nvSpPr>
        <p:spPr>
          <a:xfrm>
            <a:off x="2289456" y="1468438"/>
            <a:ext cx="2203052" cy="584775"/>
          </a:xfrm>
          <a:prstGeom prst="rect">
            <a:avLst/>
          </a:prstGeom>
          <a:noFill/>
        </p:spPr>
        <p:txBody>
          <a:bodyPr wrap="square">
            <a:spAutoFit/>
          </a:bodyPr>
          <a:lstStyle/>
          <a:p>
            <a:pPr>
              <a:defRPr/>
            </a:pPr>
            <a:r>
              <a:rPr lang="en-US" sz="1600" dirty="0" err="1">
                <a:solidFill>
                  <a:schemeClr val="bg1"/>
                </a:solidFill>
                <a:latin typeface="+mj-lt"/>
                <a:cs typeface="Arial" pitchFamily="34" charset="0"/>
              </a:rPr>
              <a:t>Perangkat</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Pembelajaran</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dan</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Buku</a:t>
            </a:r>
            <a:r>
              <a:rPr lang="en-US" sz="1600" dirty="0">
                <a:solidFill>
                  <a:schemeClr val="bg1"/>
                </a:solidFill>
                <a:latin typeface="+mj-lt"/>
                <a:cs typeface="Arial" pitchFamily="34" charset="0"/>
              </a:rPr>
              <a:t> </a:t>
            </a:r>
            <a:r>
              <a:rPr lang="en-US" sz="1600" dirty="0" err="1">
                <a:solidFill>
                  <a:schemeClr val="bg1"/>
                </a:solidFill>
                <a:latin typeface="+mj-lt"/>
                <a:cs typeface="Arial" pitchFamily="34" charset="0"/>
              </a:rPr>
              <a:t>Teks</a:t>
            </a:r>
            <a:endParaRPr lang="en-US" sz="1600" dirty="0">
              <a:solidFill>
                <a:schemeClr val="bg1"/>
              </a:solidFill>
              <a:latin typeface="+mj-lt"/>
              <a:cs typeface="Arial" pitchFamily="34" charset="0"/>
            </a:endParaRPr>
          </a:p>
        </p:txBody>
      </p:sp>
      <p:sp>
        <p:nvSpPr>
          <p:cNvPr id="15" name="TextBox 14"/>
          <p:cNvSpPr txBox="1"/>
          <p:nvPr/>
        </p:nvSpPr>
        <p:spPr>
          <a:xfrm>
            <a:off x="5169024" y="1405318"/>
            <a:ext cx="1757591" cy="646331"/>
          </a:xfrm>
          <a:prstGeom prst="rect">
            <a:avLst/>
          </a:prstGeom>
          <a:noFill/>
        </p:spPr>
        <p:txBody>
          <a:bodyPr wrap="square">
            <a:spAutoFit/>
          </a:bodyPr>
          <a:lstStyle/>
          <a:p>
            <a:pPr>
              <a:defRPr/>
            </a:pPr>
            <a:r>
              <a:rPr lang="en-US" b="1" dirty="0" err="1">
                <a:solidFill>
                  <a:schemeClr val="bg1"/>
                </a:solidFill>
                <a:latin typeface="+mj-lt"/>
                <a:cs typeface="Arial" pitchFamily="34" charset="0"/>
              </a:rPr>
              <a:t>Implementasi</a:t>
            </a:r>
            <a:r>
              <a:rPr lang="en-US" b="1" dirty="0">
                <a:solidFill>
                  <a:schemeClr val="bg1"/>
                </a:solidFill>
                <a:latin typeface="+mj-lt"/>
                <a:cs typeface="Arial" pitchFamily="34" charset="0"/>
              </a:rPr>
              <a:t> </a:t>
            </a:r>
            <a:r>
              <a:rPr lang="en-US" b="1" dirty="0" err="1">
                <a:solidFill>
                  <a:schemeClr val="bg1"/>
                </a:solidFill>
                <a:latin typeface="+mj-lt"/>
                <a:cs typeface="Arial" pitchFamily="34" charset="0"/>
              </a:rPr>
              <a:t>Terbatas</a:t>
            </a:r>
            <a:endParaRPr lang="en-US" b="1" dirty="0">
              <a:solidFill>
                <a:schemeClr val="bg1"/>
              </a:solidFill>
              <a:latin typeface="+mj-lt"/>
              <a:cs typeface="Arial" pitchFamily="34" charset="0"/>
            </a:endParaRPr>
          </a:p>
        </p:txBody>
      </p:sp>
      <p:sp>
        <p:nvSpPr>
          <p:cNvPr id="16" name="TextBox 15"/>
          <p:cNvSpPr txBox="1"/>
          <p:nvPr/>
        </p:nvSpPr>
        <p:spPr>
          <a:xfrm>
            <a:off x="7473282" y="1420072"/>
            <a:ext cx="1719327" cy="646331"/>
          </a:xfrm>
          <a:prstGeom prst="rect">
            <a:avLst/>
          </a:prstGeom>
          <a:noFill/>
        </p:spPr>
        <p:txBody>
          <a:bodyPr wrap="square">
            <a:spAutoFit/>
          </a:bodyPr>
          <a:lstStyle/>
          <a:p>
            <a:pPr>
              <a:defRPr/>
            </a:pPr>
            <a:r>
              <a:rPr lang="en-US" b="1" dirty="0" err="1">
                <a:latin typeface="+mj-lt"/>
                <a:cs typeface="Arial" pitchFamily="34" charset="0"/>
              </a:rPr>
              <a:t>Implementasi</a:t>
            </a:r>
            <a:r>
              <a:rPr lang="en-US" b="1" dirty="0">
                <a:latin typeface="+mj-lt"/>
                <a:cs typeface="Arial" pitchFamily="34" charset="0"/>
              </a:rPr>
              <a:t> </a:t>
            </a:r>
            <a:r>
              <a:rPr lang="en-US" b="1" dirty="0" err="1">
                <a:latin typeface="+mj-lt"/>
                <a:cs typeface="Arial" pitchFamily="34" charset="0"/>
              </a:rPr>
              <a:t>Meluas</a:t>
            </a:r>
            <a:endParaRPr lang="en-US" b="1" dirty="0">
              <a:latin typeface="+mj-lt"/>
              <a:cs typeface="Arial" pitchFamily="34" charset="0"/>
            </a:endParaRPr>
          </a:p>
        </p:txBody>
      </p:sp>
      <p:sp>
        <p:nvSpPr>
          <p:cNvPr id="17" name="TextBox 16"/>
          <p:cNvSpPr txBox="1"/>
          <p:nvPr/>
        </p:nvSpPr>
        <p:spPr>
          <a:xfrm>
            <a:off x="331923" y="3271845"/>
            <a:ext cx="4308078" cy="830997"/>
          </a:xfrm>
          <a:prstGeom prst="rect">
            <a:avLst/>
          </a:prstGeom>
          <a:noFill/>
        </p:spPr>
        <p:txBody>
          <a:bodyPr>
            <a:spAutoFit/>
          </a:bodyPr>
          <a:lstStyle/>
          <a:p>
            <a:pPr>
              <a:defRPr/>
            </a:pPr>
            <a:r>
              <a:rPr lang="en-US" sz="1600" b="1" i="1" dirty="0">
                <a:solidFill>
                  <a:schemeClr val="bg1"/>
                </a:solidFill>
                <a:latin typeface="+mj-lt"/>
                <a:cs typeface="Arial" pitchFamily="34" charset="0"/>
              </a:rPr>
              <a:t>Reflective Evaluation </a:t>
            </a:r>
            <a:r>
              <a:rPr lang="en-US" sz="1600" b="1" dirty="0">
                <a:solidFill>
                  <a:schemeClr val="bg1"/>
                </a:solidFill>
                <a:latin typeface="+mj-lt"/>
                <a:cs typeface="Arial" pitchFamily="34" charset="0"/>
              </a:rPr>
              <a:t>(</a:t>
            </a:r>
            <a:r>
              <a:rPr lang="en-US" sz="1600" b="1" dirty="0" err="1">
                <a:solidFill>
                  <a:schemeClr val="bg1"/>
                </a:solidFill>
                <a:latin typeface="+mj-lt"/>
                <a:cs typeface="Arial" pitchFamily="34" charset="0"/>
              </a:rPr>
              <a:t>Validitas</a:t>
            </a:r>
            <a:r>
              <a:rPr lang="en-US" sz="1600" b="1" dirty="0">
                <a:solidFill>
                  <a:schemeClr val="bg1"/>
                </a:solidFill>
                <a:latin typeface="+mj-lt"/>
                <a:cs typeface="Arial" pitchFamily="34" charset="0"/>
              </a:rPr>
              <a:t> Isi, </a:t>
            </a:r>
            <a:r>
              <a:rPr lang="en-US" sz="1600" b="1" dirty="0" err="1">
                <a:solidFill>
                  <a:schemeClr val="bg1"/>
                </a:solidFill>
                <a:latin typeface="+mj-lt"/>
                <a:cs typeface="Arial" pitchFamily="34" charset="0"/>
              </a:rPr>
              <a:t>Akseptabilitas</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Aplikabilitas</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Legalitas</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melalui</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diskusi</a:t>
            </a:r>
            <a:r>
              <a:rPr lang="en-US" sz="1600" b="1" dirty="0">
                <a:solidFill>
                  <a:schemeClr val="bg1"/>
                </a:solidFill>
                <a:latin typeface="+mj-lt"/>
                <a:cs typeface="Arial" pitchFamily="34" charset="0"/>
              </a:rPr>
              <a:t> internal Tim </a:t>
            </a:r>
            <a:r>
              <a:rPr lang="en-US" sz="1600" b="1" dirty="0" err="1">
                <a:solidFill>
                  <a:schemeClr val="bg1"/>
                </a:solidFill>
                <a:latin typeface="+mj-lt"/>
                <a:cs typeface="Arial" pitchFamily="34" charset="0"/>
              </a:rPr>
              <a:t>Inti</a:t>
            </a:r>
            <a:r>
              <a:rPr lang="en-US" sz="1600" b="1" dirty="0">
                <a:solidFill>
                  <a:schemeClr val="bg1"/>
                </a:solidFill>
                <a:latin typeface="+mj-lt"/>
                <a:cs typeface="Arial" pitchFamily="34" charset="0"/>
              </a:rPr>
              <a:t>, Tim Internal, Tim </a:t>
            </a:r>
            <a:r>
              <a:rPr lang="en-US" sz="1600" b="1" dirty="0" err="1">
                <a:solidFill>
                  <a:schemeClr val="bg1"/>
                </a:solidFill>
                <a:latin typeface="+mj-lt"/>
                <a:cs typeface="Arial" pitchFamily="34" charset="0"/>
              </a:rPr>
              <a:t>Pakar</a:t>
            </a:r>
            <a:endParaRPr lang="en-US" sz="1600" b="1" dirty="0">
              <a:solidFill>
                <a:schemeClr val="bg1"/>
              </a:solidFill>
              <a:latin typeface="+mj-lt"/>
              <a:cs typeface="Arial" pitchFamily="34" charset="0"/>
            </a:endParaRPr>
          </a:p>
        </p:txBody>
      </p:sp>
      <p:sp>
        <p:nvSpPr>
          <p:cNvPr id="19" name="Right Arrow 18"/>
          <p:cNvSpPr/>
          <p:nvPr/>
        </p:nvSpPr>
        <p:spPr>
          <a:xfrm>
            <a:off x="4856695" y="3129459"/>
            <a:ext cx="2123943" cy="1160462"/>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
        <p:nvSpPr>
          <p:cNvPr id="21" name="Right Arrow 20"/>
          <p:cNvSpPr/>
          <p:nvPr/>
        </p:nvSpPr>
        <p:spPr>
          <a:xfrm>
            <a:off x="7119940" y="3131046"/>
            <a:ext cx="2123943" cy="1162050"/>
          </a:xfrm>
          <a:prstGeom prst="rightArrow">
            <a:avLst/>
          </a:prstGeom>
          <a:solidFill>
            <a:srgbClr val="3CA8B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Box 21"/>
          <p:cNvSpPr txBox="1"/>
          <p:nvPr/>
        </p:nvSpPr>
        <p:spPr>
          <a:xfrm>
            <a:off x="4818856" y="3556497"/>
            <a:ext cx="2000612" cy="338554"/>
          </a:xfrm>
          <a:prstGeom prst="rect">
            <a:avLst/>
          </a:prstGeom>
          <a:noFill/>
        </p:spPr>
        <p:txBody>
          <a:bodyPr wrap="none">
            <a:spAutoFit/>
          </a:bodyPr>
          <a:lstStyle/>
          <a:p>
            <a:pPr>
              <a:defRPr/>
            </a:pPr>
            <a:r>
              <a:rPr lang="en-US" sz="1600" b="1" i="1" dirty="0">
                <a:solidFill>
                  <a:schemeClr val="bg1"/>
                </a:solidFill>
                <a:latin typeface="+mj-lt"/>
                <a:cs typeface="Arial" pitchFamily="34" charset="0"/>
              </a:rPr>
              <a:t>Formative Evaluation</a:t>
            </a:r>
          </a:p>
        </p:txBody>
      </p:sp>
      <p:sp>
        <p:nvSpPr>
          <p:cNvPr id="23" name="TextBox 22"/>
          <p:cNvSpPr txBox="1"/>
          <p:nvPr/>
        </p:nvSpPr>
        <p:spPr>
          <a:xfrm>
            <a:off x="7064907" y="3550147"/>
            <a:ext cx="2098267" cy="338554"/>
          </a:xfrm>
          <a:prstGeom prst="rect">
            <a:avLst/>
          </a:prstGeom>
          <a:noFill/>
        </p:spPr>
        <p:txBody>
          <a:bodyPr wrap="none">
            <a:spAutoFit/>
          </a:bodyPr>
          <a:lstStyle/>
          <a:p>
            <a:pPr>
              <a:defRPr/>
            </a:pPr>
            <a:r>
              <a:rPr lang="en-US" sz="1600" b="1" i="1" dirty="0">
                <a:solidFill>
                  <a:schemeClr val="bg1"/>
                </a:solidFill>
                <a:latin typeface="+mj-lt"/>
                <a:cs typeface="Arial" pitchFamily="34" charset="0"/>
              </a:rPr>
              <a:t>Summative Evaluation</a:t>
            </a:r>
          </a:p>
        </p:txBody>
      </p:sp>
      <p:sp>
        <p:nvSpPr>
          <p:cNvPr id="55316" name="TextBox 27"/>
          <p:cNvSpPr txBox="1">
            <a:spLocks noChangeArrowheads="1"/>
          </p:cNvSpPr>
          <p:nvPr/>
        </p:nvSpPr>
        <p:spPr bwMode="auto">
          <a:xfrm>
            <a:off x="156856" y="4319229"/>
            <a:ext cx="1786004" cy="2062103"/>
          </a:xfrm>
          <a:prstGeom prst="rect">
            <a:avLst/>
          </a:prstGeom>
          <a:noFill/>
          <a:ln w="9525">
            <a:noFill/>
            <a:miter lim="800000"/>
            <a:headEnd/>
            <a:tailEnd/>
          </a:ln>
        </p:spPr>
        <p:txBody>
          <a:bodyPr wrap="square">
            <a:spAutoFit/>
          </a:bodyPr>
          <a:lstStyle/>
          <a:p>
            <a:pPr marL="285750" indent="-285750">
              <a:buFont typeface="Arial" pitchFamily="34" charset="0"/>
              <a:buChar char="•"/>
            </a:pPr>
            <a:r>
              <a:rPr lang="en-US" sz="1600" dirty="0" err="1"/>
              <a:t>Kerangka</a:t>
            </a:r>
            <a:r>
              <a:rPr lang="en-US" sz="1600" dirty="0"/>
              <a:t> </a:t>
            </a:r>
            <a:r>
              <a:rPr lang="en-US" sz="1600" dirty="0" err="1"/>
              <a:t>Dasar</a:t>
            </a:r>
            <a:endParaRPr lang="en-US" sz="1600" dirty="0"/>
          </a:p>
          <a:p>
            <a:pPr marL="285750" indent="-285750">
              <a:buFont typeface="Arial" pitchFamily="34" charset="0"/>
              <a:buChar char="•"/>
            </a:pPr>
            <a:r>
              <a:rPr lang="en-US" sz="1600" dirty="0" err="1"/>
              <a:t>Struktur</a:t>
            </a:r>
            <a:r>
              <a:rPr lang="en-US" sz="1600" dirty="0"/>
              <a:t> </a:t>
            </a:r>
            <a:r>
              <a:rPr lang="en-US" sz="1600" dirty="0" err="1"/>
              <a:t>Kurikulum</a:t>
            </a:r>
            <a:r>
              <a:rPr lang="en-US" sz="1600" dirty="0"/>
              <a:t> </a:t>
            </a:r>
            <a:r>
              <a:rPr lang="en-US" sz="1600" dirty="0" err="1"/>
              <a:t>dan</a:t>
            </a:r>
            <a:r>
              <a:rPr lang="en-US" sz="1600" dirty="0"/>
              <a:t> </a:t>
            </a:r>
            <a:r>
              <a:rPr lang="en-US" sz="1600" dirty="0" err="1"/>
              <a:t>Beban</a:t>
            </a:r>
            <a:r>
              <a:rPr lang="en-US" sz="1600" dirty="0"/>
              <a:t> </a:t>
            </a:r>
            <a:r>
              <a:rPr lang="en-US" sz="1600" dirty="0" err="1"/>
              <a:t>Belajar</a:t>
            </a:r>
            <a:endParaRPr lang="en-US" sz="1600" dirty="0"/>
          </a:p>
          <a:p>
            <a:pPr marL="285750" indent="-285750">
              <a:buFont typeface="Arial" pitchFamily="34" charset="0"/>
              <a:buChar char="•"/>
            </a:pPr>
            <a:r>
              <a:rPr lang="en-US" sz="1600" dirty="0" err="1"/>
              <a:t>Kompetensi</a:t>
            </a:r>
            <a:r>
              <a:rPr lang="en-US" sz="1600" dirty="0"/>
              <a:t> (SKL, KI, SKMP/K, KDMP</a:t>
            </a:r>
            <a:r>
              <a:rPr lang="en-US" sz="1600" dirty="0" smtClean="0"/>
              <a:t>)</a:t>
            </a:r>
            <a:endParaRPr lang="en-US" sz="1600" dirty="0"/>
          </a:p>
        </p:txBody>
      </p:sp>
      <p:sp>
        <p:nvSpPr>
          <p:cNvPr id="55317" name="TextBox 28"/>
          <p:cNvSpPr txBox="1">
            <a:spLocks noChangeArrowheads="1"/>
          </p:cNvSpPr>
          <p:nvPr/>
        </p:nvSpPr>
        <p:spPr bwMode="auto">
          <a:xfrm>
            <a:off x="4736977" y="4337051"/>
            <a:ext cx="2440542" cy="338554"/>
          </a:xfrm>
          <a:prstGeom prst="rect">
            <a:avLst/>
          </a:prstGeom>
          <a:noFill/>
          <a:ln w="9525">
            <a:noFill/>
            <a:miter lim="800000"/>
            <a:headEnd/>
            <a:tailEnd/>
          </a:ln>
        </p:spPr>
        <p:txBody>
          <a:bodyPr wrap="square">
            <a:spAutoFit/>
          </a:bodyPr>
          <a:lstStyle/>
          <a:p>
            <a:r>
              <a:rPr lang="id-ID" sz="1600" dirty="0" smtClean="0"/>
              <a:t>Implementasi Terbatas</a:t>
            </a:r>
            <a:endParaRPr lang="en-US" sz="1600" dirty="0"/>
          </a:p>
        </p:txBody>
      </p:sp>
      <p:sp>
        <p:nvSpPr>
          <p:cNvPr id="55318" name="TextBox 29"/>
          <p:cNvSpPr txBox="1">
            <a:spLocks noChangeArrowheads="1"/>
          </p:cNvSpPr>
          <p:nvPr/>
        </p:nvSpPr>
        <p:spPr bwMode="auto">
          <a:xfrm>
            <a:off x="7178551" y="4223990"/>
            <a:ext cx="2670993" cy="1077218"/>
          </a:xfrm>
          <a:prstGeom prst="rect">
            <a:avLst/>
          </a:prstGeom>
          <a:noFill/>
          <a:ln w="9525">
            <a:noFill/>
            <a:miter lim="800000"/>
            <a:headEnd/>
            <a:tailEnd/>
          </a:ln>
        </p:spPr>
        <p:txBody>
          <a:bodyPr wrap="square">
            <a:spAutoFit/>
          </a:bodyPr>
          <a:lstStyle/>
          <a:p>
            <a:r>
              <a:rPr lang="en-US" sz="1600" dirty="0" err="1"/>
              <a:t>Penilaian</a:t>
            </a:r>
            <a:r>
              <a:rPr lang="en-US" sz="1600" dirty="0"/>
              <a:t> </a:t>
            </a:r>
            <a:r>
              <a:rPr lang="en-US" sz="1600" dirty="0" err="1"/>
              <a:t>menyeluruh</a:t>
            </a:r>
            <a:r>
              <a:rPr lang="en-US" sz="1600" dirty="0"/>
              <a:t> </a:t>
            </a:r>
            <a:r>
              <a:rPr lang="en-US" sz="1600" dirty="0" err="1"/>
              <a:t>terhadap</a:t>
            </a:r>
            <a:r>
              <a:rPr lang="en-US" sz="1600" dirty="0"/>
              <a:t> </a:t>
            </a:r>
            <a:r>
              <a:rPr lang="en-US" sz="1600" dirty="0" err="1"/>
              <a:t>pelaksanaan</a:t>
            </a:r>
            <a:r>
              <a:rPr lang="en-US" sz="1600" dirty="0"/>
              <a:t> </a:t>
            </a:r>
            <a:r>
              <a:rPr lang="en-US" sz="1600" dirty="0" err="1"/>
              <a:t>kurikulum</a:t>
            </a:r>
            <a:r>
              <a:rPr lang="en-US" sz="1600" dirty="0"/>
              <a:t> </a:t>
            </a:r>
            <a:r>
              <a:rPr lang="en-US" sz="1600" dirty="0" err="1"/>
              <a:t>baru</a:t>
            </a:r>
            <a:r>
              <a:rPr lang="en-US" sz="1600" dirty="0"/>
              <a:t> </a:t>
            </a:r>
            <a:r>
              <a:rPr lang="en-US" sz="1600" dirty="0" err="1"/>
              <a:t>secara</a:t>
            </a:r>
            <a:r>
              <a:rPr lang="en-US" sz="1600" dirty="0"/>
              <a:t> </a:t>
            </a:r>
            <a:r>
              <a:rPr lang="en-US" sz="1600" dirty="0" err="1"/>
              <a:t>nasional</a:t>
            </a:r>
            <a:endParaRPr lang="en-US" sz="1600" dirty="0"/>
          </a:p>
        </p:txBody>
      </p:sp>
      <p:sp>
        <p:nvSpPr>
          <p:cNvPr id="32" name="TextBox 31"/>
          <p:cNvSpPr txBox="1"/>
          <p:nvPr/>
        </p:nvSpPr>
        <p:spPr>
          <a:xfrm>
            <a:off x="4743438" y="4067780"/>
            <a:ext cx="2513818" cy="369332"/>
          </a:xfrm>
          <a:prstGeom prst="rect">
            <a:avLst/>
          </a:prstGeom>
          <a:noFill/>
        </p:spPr>
        <p:txBody>
          <a:bodyPr wrap="square">
            <a:spAutoFit/>
          </a:bodyPr>
          <a:lstStyle/>
          <a:p>
            <a:pPr>
              <a:defRPr/>
            </a:pPr>
            <a:r>
              <a:rPr lang="id-ID" b="1" dirty="0" smtClean="0">
                <a:solidFill>
                  <a:schemeClr val="accent6">
                    <a:lumMod val="75000"/>
                  </a:schemeClr>
                </a:solidFill>
                <a:latin typeface="+mj-lt"/>
                <a:cs typeface="Arial" pitchFamily="34" charset="0"/>
              </a:rPr>
              <a:t>Juni </a:t>
            </a:r>
            <a:r>
              <a:rPr lang="en-US" b="1" dirty="0" smtClean="0">
                <a:solidFill>
                  <a:schemeClr val="accent6">
                    <a:lumMod val="75000"/>
                  </a:schemeClr>
                </a:solidFill>
                <a:latin typeface="+mj-lt"/>
                <a:cs typeface="Arial" pitchFamily="34" charset="0"/>
              </a:rPr>
              <a:t>2013</a:t>
            </a:r>
            <a:endParaRPr lang="en-US" b="1" dirty="0">
              <a:solidFill>
                <a:schemeClr val="accent6">
                  <a:lumMod val="75000"/>
                </a:schemeClr>
              </a:solidFill>
              <a:latin typeface="+mj-lt"/>
              <a:cs typeface="Arial" pitchFamily="34" charset="0"/>
            </a:endParaRPr>
          </a:p>
        </p:txBody>
      </p:sp>
      <p:sp>
        <p:nvSpPr>
          <p:cNvPr id="33" name="TextBox 32"/>
          <p:cNvSpPr txBox="1"/>
          <p:nvPr/>
        </p:nvSpPr>
        <p:spPr>
          <a:xfrm>
            <a:off x="200475" y="4067780"/>
            <a:ext cx="1058303" cy="369332"/>
          </a:xfrm>
          <a:prstGeom prst="rect">
            <a:avLst/>
          </a:prstGeom>
          <a:noFill/>
        </p:spPr>
        <p:txBody>
          <a:bodyPr wrap="none">
            <a:spAutoFit/>
          </a:bodyPr>
          <a:lstStyle/>
          <a:p>
            <a:pPr>
              <a:defRPr/>
            </a:pPr>
            <a:r>
              <a:rPr lang="id-ID" b="1" dirty="0" smtClean="0">
                <a:solidFill>
                  <a:schemeClr val="accent6">
                    <a:lumMod val="75000"/>
                  </a:schemeClr>
                </a:solidFill>
                <a:latin typeface="+mj-lt"/>
                <a:cs typeface="Arial" pitchFamily="34" charset="0"/>
              </a:rPr>
              <a:t>Des </a:t>
            </a:r>
            <a:r>
              <a:rPr lang="en-US" b="1" dirty="0" smtClean="0">
                <a:solidFill>
                  <a:schemeClr val="accent6">
                    <a:lumMod val="75000"/>
                  </a:schemeClr>
                </a:solidFill>
                <a:latin typeface="+mj-lt"/>
                <a:cs typeface="Arial" pitchFamily="34" charset="0"/>
              </a:rPr>
              <a:t>2012</a:t>
            </a:r>
            <a:endParaRPr lang="en-US" b="1" dirty="0">
              <a:solidFill>
                <a:schemeClr val="accent6">
                  <a:lumMod val="75000"/>
                </a:schemeClr>
              </a:solidFill>
              <a:latin typeface="+mj-lt"/>
              <a:cs typeface="Arial" pitchFamily="34" charset="0"/>
            </a:endParaRPr>
          </a:p>
        </p:txBody>
      </p:sp>
      <p:sp>
        <p:nvSpPr>
          <p:cNvPr id="34" name="TextBox 33"/>
          <p:cNvSpPr txBox="1"/>
          <p:nvPr/>
        </p:nvSpPr>
        <p:spPr>
          <a:xfrm>
            <a:off x="7185250" y="3960465"/>
            <a:ext cx="2005834" cy="369332"/>
          </a:xfrm>
          <a:prstGeom prst="rect">
            <a:avLst/>
          </a:prstGeom>
          <a:noFill/>
        </p:spPr>
        <p:txBody>
          <a:bodyPr wrap="square">
            <a:spAutoFit/>
          </a:bodyPr>
          <a:lstStyle/>
          <a:p>
            <a:pPr>
              <a:defRPr/>
            </a:pPr>
            <a:r>
              <a:rPr lang="id-ID" b="1" dirty="0" smtClean="0">
                <a:solidFill>
                  <a:schemeClr val="accent6">
                    <a:lumMod val="75000"/>
                  </a:schemeClr>
                </a:solidFill>
                <a:latin typeface="+mj-lt"/>
                <a:cs typeface="Arial" pitchFamily="34" charset="0"/>
              </a:rPr>
              <a:t>Juni </a:t>
            </a:r>
            <a:r>
              <a:rPr lang="en-US" b="1" dirty="0" smtClean="0">
                <a:solidFill>
                  <a:schemeClr val="accent6">
                    <a:lumMod val="75000"/>
                  </a:schemeClr>
                </a:solidFill>
                <a:latin typeface="+mj-lt"/>
                <a:cs typeface="Arial" pitchFamily="34" charset="0"/>
              </a:rPr>
              <a:t>2016</a:t>
            </a:r>
            <a:endParaRPr lang="en-US" b="1" dirty="0">
              <a:solidFill>
                <a:schemeClr val="accent6">
                  <a:lumMod val="75000"/>
                </a:schemeClr>
              </a:solidFill>
              <a:latin typeface="+mj-lt"/>
              <a:cs typeface="Arial" pitchFamily="34" charset="0"/>
            </a:endParaRPr>
          </a:p>
        </p:txBody>
      </p:sp>
      <p:sp>
        <p:nvSpPr>
          <p:cNvPr id="55322" name="TextBox 34"/>
          <p:cNvSpPr txBox="1">
            <a:spLocks noChangeArrowheads="1"/>
          </p:cNvSpPr>
          <p:nvPr/>
        </p:nvSpPr>
        <p:spPr bwMode="auto">
          <a:xfrm>
            <a:off x="0" y="-24482"/>
            <a:ext cx="9906000" cy="538609"/>
          </a:xfrm>
          <a:prstGeom prst="rect">
            <a:avLst/>
          </a:prstGeom>
        </p:spPr>
        <p:txBody>
          <a:bodyPr vert="horz" lIns="91440" tIns="45720" rIns="91440" bIns="45720" rtlCol="0" anchor="ctr">
            <a:noAutofit/>
          </a:bodyPr>
          <a:lstStyle>
            <a:lvl1pPr algn="ctr">
              <a:spcBef>
                <a:spcPct val="0"/>
              </a:spcBef>
              <a:buNone/>
              <a:defRPr sz="3200" b="1">
                <a:solidFill>
                  <a:schemeClr val="accent5">
                    <a:lumMod val="75000"/>
                  </a:schemeClr>
                </a:solidFill>
                <a:latin typeface="+mj-lt"/>
                <a:ea typeface="+mj-ea"/>
                <a:cs typeface="+mj-cs"/>
              </a:defRPr>
            </a:lvl1pPr>
          </a:lstStyle>
          <a:p>
            <a:r>
              <a:rPr lang="en-US" sz="2800" dirty="0" err="1" smtClean="0"/>
              <a:t>Kerangka</a:t>
            </a:r>
            <a:r>
              <a:rPr lang="en-US" sz="2800" dirty="0" smtClean="0"/>
              <a:t> </a:t>
            </a:r>
            <a:r>
              <a:rPr lang="en-US" sz="2800" dirty="0" err="1" smtClean="0"/>
              <a:t>Implementasi</a:t>
            </a:r>
            <a:r>
              <a:rPr lang="en-US" sz="2800" dirty="0" smtClean="0"/>
              <a:t> </a:t>
            </a:r>
            <a:r>
              <a:rPr lang="en-US" sz="2800" dirty="0" err="1" smtClean="0"/>
              <a:t>Kurikulum</a:t>
            </a:r>
            <a:endParaRPr lang="en-US" sz="2800" dirty="0"/>
          </a:p>
        </p:txBody>
      </p:sp>
      <p:sp>
        <p:nvSpPr>
          <p:cNvPr id="36" name="Right Arrow 35"/>
          <p:cNvSpPr/>
          <p:nvPr/>
        </p:nvSpPr>
        <p:spPr>
          <a:xfrm>
            <a:off x="5403884" y="2338388"/>
            <a:ext cx="4419865" cy="639762"/>
          </a:xfrm>
          <a:prstGeom prst="rightArrow">
            <a:avLst/>
          </a:prstGeom>
          <a:solidFill>
            <a:schemeClr val="accent5">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sp>
        <p:nvSpPr>
          <p:cNvPr id="37" name="TextBox 36"/>
          <p:cNvSpPr txBox="1"/>
          <p:nvPr/>
        </p:nvSpPr>
        <p:spPr>
          <a:xfrm>
            <a:off x="5948089" y="2471870"/>
            <a:ext cx="3613425" cy="338554"/>
          </a:xfrm>
          <a:prstGeom prst="rect">
            <a:avLst/>
          </a:prstGeom>
          <a:noFill/>
        </p:spPr>
        <p:txBody>
          <a:bodyPr wrap="none">
            <a:spAutoFit/>
          </a:bodyPr>
          <a:lstStyle/>
          <a:p>
            <a:pPr>
              <a:defRPr/>
            </a:pPr>
            <a:r>
              <a:rPr lang="en-US" sz="1600" b="1" dirty="0" err="1" smtClean="0">
                <a:solidFill>
                  <a:schemeClr val="bg1"/>
                </a:solidFill>
                <a:latin typeface="+mj-lt"/>
                <a:cs typeface="Arial" pitchFamily="34" charset="0"/>
              </a:rPr>
              <a:t>pelatihan</a:t>
            </a:r>
            <a:r>
              <a:rPr lang="en-US" sz="1600" b="1" dirty="0" smtClean="0">
                <a:solidFill>
                  <a:schemeClr val="bg1"/>
                </a:solidFill>
                <a:latin typeface="+mj-lt"/>
                <a:cs typeface="Arial" pitchFamily="34" charset="0"/>
              </a:rPr>
              <a:t> </a:t>
            </a:r>
            <a:r>
              <a:rPr lang="en-US" sz="1600" b="1" dirty="0">
                <a:solidFill>
                  <a:schemeClr val="bg1"/>
                </a:solidFill>
                <a:latin typeface="+mj-lt"/>
                <a:cs typeface="Arial" pitchFamily="34" charset="0"/>
              </a:rPr>
              <a:t>guru </a:t>
            </a:r>
            <a:r>
              <a:rPr lang="en-US" sz="1600" b="1" dirty="0" err="1">
                <a:solidFill>
                  <a:schemeClr val="bg1"/>
                </a:solidFill>
                <a:latin typeface="+mj-lt"/>
                <a:cs typeface="Arial" pitchFamily="34" charset="0"/>
              </a:rPr>
              <a:t>dan</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tenaga</a:t>
            </a:r>
            <a:r>
              <a:rPr lang="en-US" sz="1600" b="1" dirty="0">
                <a:solidFill>
                  <a:schemeClr val="bg1"/>
                </a:solidFill>
                <a:latin typeface="+mj-lt"/>
                <a:cs typeface="Arial" pitchFamily="34" charset="0"/>
              </a:rPr>
              <a:t> </a:t>
            </a:r>
            <a:r>
              <a:rPr lang="en-US" sz="1600" b="1" dirty="0" err="1">
                <a:solidFill>
                  <a:schemeClr val="bg1"/>
                </a:solidFill>
                <a:latin typeface="+mj-lt"/>
                <a:cs typeface="Arial" pitchFamily="34" charset="0"/>
              </a:rPr>
              <a:t>kependidikan</a:t>
            </a:r>
            <a:endParaRPr lang="en-US" sz="1600" b="1" dirty="0">
              <a:solidFill>
                <a:schemeClr val="bg1"/>
              </a:solidFill>
              <a:latin typeface="+mj-lt"/>
              <a:cs typeface="Arial" pitchFamily="34" charset="0"/>
            </a:endParaRPr>
          </a:p>
        </p:txBody>
      </p:sp>
      <p:sp>
        <p:nvSpPr>
          <p:cNvPr id="38" name="Up Arrow 37"/>
          <p:cNvSpPr/>
          <p:nvPr/>
        </p:nvSpPr>
        <p:spPr>
          <a:xfrm>
            <a:off x="3002759" y="2765875"/>
            <a:ext cx="624285" cy="519113"/>
          </a:xfrm>
          <a:prstGeom prst="upArrow">
            <a:avLst/>
          </a:prstGeom>
          <a:solidFill>
            <a:schemeClr val="accent6">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Up Arrow 38"/>
          <p:cNvSpPr/>
          <p:nvPr/>
        </p:nvSpPr>
        <p:spPr>
          <a:xfrm>
            <a:off x="896012" y="2682755"/>
            <a:ext cx="624284" cy="530225"/>
          </a:xfrm>
          <a:prstGeom prst="upArrow">
            <a:avLst/>
          </a:prstGeom>
          <a:solidFill>
            <a:schemeClr val="accent6">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Up Arrow 39"/>
          <p:cNvSpPr/>
          <p:nvPr/>
        </p:nvSpPr>
        <p:spPr>
          <a:xfrm rot="10800000">
            <a:off x="4880993" y="4942102"/>
            <a:ext cx="1251406" cy="359109"/>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329" name="TextBox 30"/>
          <p:cNvSpPr txBox="1">
            <a:spLocks noChangeArrowheads="1"/>
          </p:cNvSpPr>
          <p:nvPr/>
        </p:nvSpPr>
        <p:spPr bwMode="auto">
          <a:xfrm>
            <a:off x="3974490" y="5350278"/>
            <a:ext cx="5515017" cy="830997"/>
          </a:xfrm>
          <a:prstGeom prst="rect">
            <a:avLst/>
          </a:prstGeom>
          <a:solidFill>
            <a:srgbClr val="C00000"/>
          </a:solidFill>
          <a:ln w="9525">
            <a:noFill/>
            <a:miter lim="800000"/>
            <a:headEnd/>
            <a:tailEnd/>
          </a:ln>
        </p:spPr>
        <p:txBody>
          <a:bodyPr wrap="square">
            <a:spAutoFit/>
          </a:bodyPr>
          <a:lstStyle/>
          <a:p>
            <a:pPr marL="117475" indent="-117475"/>
            <a:r>
              <a:rPr lang="en-US" sz="1600" b="1" dirty="0" err="1">
                <a:solidFill>
                  <a:schemeClr val="bg1"/>
                </a:solidFill>
              </a:rPr>
              <a:t>Alternatif</a:t>
            </a:r>
            <a:r>
              <a:rPr lang="en-US" sz="1600" b="1" dirty="0">
                <a:solidFill>
                  <a:schemeClr val="bg1"/>
                </a:solidFill>
              </a:rPr>
              <a:t> :</a:t>
            </a:r>
          </a:p>
          <a:p>
            <a:pPr marL="117475" indent="-117475"/>
            <a:r>
              <a:rPr lang="en-US" sz="1600" b="1" dirty="0">
                <a:solidFill>
                  <a:schemeClr val="bg1"/>
                </a:solidFill>
              </a:rPr>
              <a:t>1. </a:t>
            </a:r>
            <a:r>
              <a:rPr lang="en-US" sz="1600" b="1" dirty="0" err="1">
                <a:solidFill>
                  <a:schemeClr val="bg1"/>
                </a:solidFill>
              </a:rPr>
              <a:t>Dipilih</a:t>
            </a:r>
            <a:r>
              <a:rPr lang="en-US" sz="1600" b="1" dirty="0">
                <a:solidFill>
                  <a:schemeClr val="bg1"/>
                </a:solidFill>
              </a:rPr>
              <a:t> </a:t>
            </a:r>
            <a:r>
              <a:rPr lang="en-US" sz="1600" b="1" dirty="0" err="1">
                <a:solidFill>
                  <a:schemeClr val="bg1"/>
                </a:solidFill>
              </a:rPr>
              <a:t>beberapa</a:t>
            </a:r>
            <a:r>
              <a:rPr lang="en-US" sz="1600" b="1" dirty="0">
                <a:solidFill>
                  <a:schemeClr val="bg1"/>
                </a:solidFill>
              </a:rPr>
              <a:t> </a:t>
            </a:r>
            <a:r>
              <a:rPr lang="en-US" sz="1600" b="1" dirty="0" err="1">
                <a:solidFill>
                  <a:schemeClr val="bg1"/>
                </a:solidFill>
              </a:rPr>
              <a:t>kelas</a:t>
            </a:r>
            <a:r>
              <a:rPr lang="en-US" sz="1600" b="1" dirty="0">
                <a:solidFill>
                  <a:schemeClr val="bg1"/>
                </a:solidFill>
              </a:rPr>
              <a:t> (I, IV, VII, X) </a:t>
            </a:r>
            <a:r>
              <a:rPr lang="en-US" sz="1600" b="1" dirty="0" err="1">
                <a:solidFill>
                  <a:schemeClr val="bg1"/>
                </a:solidFill>
              </a:rPr>
              <a:t>untuk</a:t>
            </a:r>
            <a:r>
              <a:rPr lang="en-US" sz="1600" b="1" dirty="0">
                <a:solidFill>
                  <a:schemeClr val="bg1"/>
                </a:solidFill>
              </a:rPr>
              <a:t> </a:t>
            </a:r>
            <a:r>
              <a:rPr lang="id-ID" sz="1600" b="1" dirty="0" smtClean="0">
                <a:solidFill>
                  <a:schemeClr val="bg1"/>
                </a:solidFill>
              </a:rPr>
              <a:t>seluruh</a:t>
            </a:r>
            <a:r>
              <a:rPr lang="en-US" sz="1600" b="1" dirty="0" smtClean="0">
                <a:solidFill>
                  <a:schemeClr val="bg1"/>
                </a:solidFill>
              </a:rPr>
              <a:t> </a:t>
            </a:r>
            <a:r>
              <a:rPr lang="en-US" sz="1600" b="1" dirty="0" err="1">
                <a:solidFill>
                  <a:schemeClr val="bg1"/>
                </a:solidFill>
              </a:rPr>
              <a:t>sekolah</a:t>
            </a:r>
            <a:endParaRPr lang="en-US" sz="1600" b="1" dirty="0">
              <a:solidFill>
                <a:schemeClr val="bg1"/>
              </a:solidFill>
            </a:endParaRPr>
          </a:p>
          <a:p>
            <a:pPr marL="117475" indent="-117475"/>
            <a:r>
              <a:rPr lang="en-US" sz="1600" b="1" dirty="0">
                <a:solidFill>
                  <a:schemeClr val="bg1"/>
                </a:solidFill>
              </a:rPr>
              <a:t>2. </a:t>
            </a:r>
            <a:r>
              <a:rPr lang="en-US" sz="1600" b="1" dirty="0" err="1">
                <a:solidFill>
                  <a:schemeClr val="bg1"/>
                </a:solidFill>
              </a:rPr>
              <a:t>Dipilih</a:t>
            </a:r>
            <a:r>
              <a:rPr lang="en-US" sz="1600" b="1" dirty="0">
                <a:solidFill>
                  <a:schemeClr val="bg1"/>
                </a:solidFill>
              </a:rPr>
              <a:t> </a:t>
            </a:r>
            <a:r>
              <a:rPr lang="en-US" sz="1600" b="1" dirty="0" err="1">
                <a:solidFill>
                  <a:schemeClr val="bg1"/>
                </a:solidFill>
              </a:rPr>
              <a:t>beberapa</a:t>
            </a:r>
            <a:r>
              <a:rPr lang="en-US" sz="1600" b="1" dirty="0">
                <a:solidFill>
                  <a:schemeClr val="bg1"/>
                </a:solidFill>
              </a:rPr>
              <a:t> </a:t>
            </a:r>
            <a:r>
              <a:rPr lang="en-US" sz="1600" b="1" dirty="0" err="1">
                <a:solidFill>
                  <a:schemeClr val="bg1"/>
                </a:solidFill>
              </a:rPr>
              <a:t>kelas</a:t>
            </a:r>
            <a:r>
              <a:rPr lang="en-US" sz="1600" b="1" dirty="0">
                <a:solidFill>
                  <a:schemeClr val="bg1"/>
                </a:solidFill>
              </a:rPr>
              <a:t> (I, IV, VII, X) </a:t>
            </a:r>
            <a:r>
              <a:rPr lang="en-US" sz="1600" b="1" dirty="0" err="1">
                <a:solidFill>
                  <a:schemeClr val="bg1"/>
                </a:solidFill>
              </a:rPr>
              <a:t>untuk</a:t>
            </a:r>
            <a:r>
              <a:rPr lang="en-US" sz="1600" b="1" dirty="0">
                <a:solidFill>
                  <a:schemeClr val="bg1"/>
                </a:solidFill>
              </a:rPr>
              <a:t> </a:t>
            </a:r>
            <a:r>
              <a:rPr lang="id-ID" sz="1600" b="1" dirty="0" smtClean="0">
                <a:solidFill>
                  <a:schemeClr val="bg1"/>
                </a:solidFill>
              </a:rPr>
              <a:t>beberapa</a:t>
            </a:r>
            <a:r>
              <a:rPr lang="en-US" sz="1600" b="1" dirty="0" smtClean="0">
                <a:solidFill>
                  <a:schemeClr val="bg1"/>
                </a:solidFill>
              </a:rPr>
              <a:t> </a:t>
            </a:r>
            <a:r>
              <a:rPr lang="en-US" sz="1600" b="1" dirty="0" err="1" smtClean="0">
                <a:solidFill>
                  <a:schemeClr val="bg1"/>
                </a:solidFill>
              </a:rPr>
              <a:t>sekolah</a:t>
            </a:r>
            <a:endParaRPr lang="en-US" sz="1600" b="1" dirty="0" smtClean="0">
              <a:solidFill>
                <a:schemeClr val="bg1"/>
              </a:solidFill>
            </a:endParaRPr>
          </a:p>
        </p:txBody>
      </p:sp>
      <p:cxnSp>
        <p:nvCxnSpPr>
          <p:cNvPr id="41" name="Straight Connector 40"/>
          <p:cNvCxnSpPr/>
          <p:nvPr/>
        </p:nvCxnSpPr>
        <p:spPr>
          <a:xfrm>
            <a:off x="0" y="548680"/>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2" name="Slide Number Placeholder 1"/>
          <p:cNvSpPr>
            <a:spLocks noGrp="1"/>
          </p:cNvSpPr>
          <p:nvPr>
            <p:ph type="sldNum" sz="quarter" idx="12"/>
          </p:nvPr>
        </p:nvSpPr>
        <p:spPr/>
        <p:txBody>
          <a:bodyPr/>
          <a:lstStyle/>
          <a:p>
            <a:fld id="{F9FDEDF1-2D69-4A24-90B2-688D088CE037}" type="slidenum">
              <a:rPr lang="id-ID" smtClean="0"/>
              <a:pPr/>
              <a:t>68</a:t>
            </a:fld>
            <a:endParaRPr lang="id-ID"/>
          </a:p>
        </p:txBody>
      </p:sp>
      <p:sp>
        <p:nvSpPr>
          <p:cNvPr id="4" name="Rectangle 3"/>
          <p:cNvSpPr/>
          <p:nvPr/>
        </p:nvSpPr>
        <p:spPr>
          <a:xfrm>
            <a:off x="2094172" y="4401686"/>
            <a:ext cx="1922727" cy="2123658"/>
          </a:xfrm>
          <a:prstGeom prst="rect">
            <a:avLst/>
          </a:prstGeom>
        </p:spPr>
        <p:txBody>
          <a:bodyPr wrap="square">
            <a:spAutoFit/>
          </a:bodyPr>
          <a:lstStyle/>
          <a:p>
            <a:pPr marL="285750" indent="-285750">
              <a:buFont typeface="Arial" pitchFamily="34" charset="0"/>
              <a:buChar char="•"/>
            </a:pPr>
            <a:r>
              <a:rPr lang="en-US" sz="1600" dirty="0" err="1" smtClean="0"/>
              <a:t>Buku</a:t>
            </a:r>
            <a:r>
              <a:rPr lang="en-US" sz="1600" dirty="0" smtClean="0"/>
              <a:t> </a:t>
            </a:r>
            <a:r>
              <a:rPr lang="en-US" sz="1600" dirty="0" err="1" smtClean="0"/>
              <a:t>Babon</a:t>
            </a:r>
            <a:r>
              <a:rPr lang="en-US" sz="1600" dirty="0" smtClean="0"/>
              <a:t> Guru (</a:t>
            </a:r>
            <a:r>
              <a:rPr lang="en-US" sz="1600" dirty="0" err="1" smtClean="0"/>
              <a:t>Silabus</a:t>
            </a:r>
            <a:r>
              <a:rPr lang="en-US" sz="1600" dirty="0" smtClean="0"/>
              <a:t>, </a:t>
            </a:r>
            <a:r>
              <a:rPr lang="en-US" sz="1600" dirty="0" err="1" smtClean="0"/>
              <a:t>Panduan</a:t>
            </a:r>
            <a:r>
              <a:rPr lang="en-US" sz="1600" dirty="0" smtClean="0"/>
              <a:t> </a:t>
            </a:r>
            <a:r>
              <a:rPr lang="en-US" sz="1600" dirty="0" err="1" smtClean="0"/>
              <a:t>Pembelajaran</a:t>
            </a:r>
            <a:r>
              <a:rPr lang="en-US" sz="1600" dirty="0" smtClean="0"/>
              <a:t> </a:t>
            </a:r>
            <a:r>
              <a:rPr lang="en-US" sz="1600" dirty="0" err="1" smtClean="0"/>
              <a:t>dan</a:t>
            </a:r>
            <a:r>
              <a:rPr lang="en-US" sz="1600" dirty="0" smtClean="0"/>
              <a:t> </a:t>
            </a:r>
            <a:r>
              <a:rPr lang="en-US" sz="1600" dirty="0" err="1" smtClean="0"/>
              <a:t>Penilaian</a:t>
            </a:r>
            <a:r>
              <a:rPr lang="en-US" sz="1600" dirty="0" smtClean="0"/>
              <a:t> Mata </a:t>
            </a:r>
            <a:r>
              <a:rPr lang="en-US" sz="1600" dirty="0" err="1" smtClean="0"/>
              <a:t>Pelajaran</a:t>
            </a:r>
            <a:r>
              <a:rPr lang="en-US" sz="1600" dirty="0" smtClean="0"/>
              <a:t>)</a:t>
            </a:r>
          </a:p>
          <a:p>
            <a:pPr marL="285750" indent="-285750">
              <a:buFont typeface="Arial" pitchFamily="34" charset="0"/>
              <a:buChar char="•"/>
            </a:pPr>
            <a:r>
              <a:rPr lang="en-US" sz="1600" dirty="0" err="1" smtClean="0"/>
              <a:t>Buku</a:t>
            </a:r>
            <a:r>
              <a:rPr lang="en-US" sz="1600" dirty="0" smtClean="0"/>
              <a:t> </a:t>
            </a:r>
            <a:r>
              <a:rPr lang="en-US" sz="1600" dirty="0" err="1" smtClean="0"/>
              <a:t>Teks</a:t>
            </a:r>
            <a:r>
              <a:rPr lang="en-US" sz="1600" dirty="0" smtClean="0"/>
              <a:t> </a:t>
            </a:r>
            <a:r>
              <a:rPr lang="en-US" sz="1600" dirty="0" err="1" smtClean="0"/>
              <a:t>Pelajaran</a:t>
            </a:r>
            <a:endParaRPr lang="en-US" sz="1600" dirty="0"/>
          </a:p>
        </p:txBody>
      </p:sp>
      <p:sp>
        <p:nvSpPr>
          <p:cNvPr id="42" name="TextBox 41"/>
          <p:cNvSpPr txBox="1"/>
          <p:nvPr/>
        </p:nvSpPr>
        <p:spPr>
          <a:xfrm>
            <a:off x="2144692" y="4077072"/>
            <a:ext cx="1103187" cy="369332"/>
          </a:xfrm>
          <a:prstGeom prst="rect">
            <a:avLst/>
          </a:prstGeom>
          <a:noFill/>
        </p:spPr>
        <p:txBody>
          <a:bodyPr wrap="none">
            <a:spAutoFit/>
          </a:bodyPr>
          <a:lstStyle/>
          <a:p>
            <a:pPr>
              <a:defRPr/>
            </a:pPr>
            <a:r>
              <a:rPr lang="id-ID" b="1" dirty="0" smtClean="0">
                <a:solidFill>
                  <a:schemeClr val="accent6">
                    <a:lumMod val="75000"/>
                  </a:schemeClr>
                </a:solidFill>
                <a:latin typeface="+mj-lt"/>
                <a:cs typeface="Arial" pitchFamily="34" charset="0"/>
              </a:rPr>
              <a:t>Mar </a:t>
            </a:r>
            <a:r>
              <a:rPr lang="en-US" b="1" dirty="0" smtClean="0">
                <a:solidFill>
                  <a:schemeClr val="accent6">
                    <a:lumMod val="75000"/>
                  </a:schemeClr>
                </a:solidFill>
                <a:latin typeface="+mj-lt"/>
                <a:cs typeface="Arial" pitchFamily="34" charset="0"/>
              </a:rPr>
              <a:t>201</a:t>
            </a:r>
            <a:r>
              <a:rPr lang="id-ID" b="1" dirty="0" smtClean="0">
                <a:solidFill>
                  <a:schemeClr val="accent6">
                    <a:lumMod val="75000"/>
                  </a:schemeClr>
                </a:solidFill>
                <a:latin typeface="+mj-lt"/>
                <a:cs typeface="Arial" pitchFamily="34" charset="0"/>
              </a:rPr>
              <a:t>3</a:t>
            </a:r>
            <a:endParaRPr lang="en-US" b="1" dirty="0">
              <a:solidFill>
                <a:schemeClr val="accent6">
                  <a:lumMod val="75000"/>
                </a:schemeClr>
              </a:solidFill>
              <a:latin typeface="+mj-lt"/>
              <a:cs typeface="Arial" pitchFamily="34" charset="0"/>
            </a:endParaRPr>
          </a:p>
        </p:txBody>
      </p:sp>
      <p:sp>
        <p:nvSpPr>
          <p:cNvPr id="44" name="Right Arrow 43"/>
          <p:cNvSpPr/>
          <p:nvPr/>
        </p:nvSpPr>
        <p:spPr>
          <a:xfrm>
            <a:off x="2307225" y="2303976"/>
            <a:ext cx="3096659" cy="674174"/>
          </a:xfrm>
          <a:prstGeom prst="rightArrow">
            <a:avLst/>
          </a:prstGeom>
          <a:solidFill>
            <a:schemeClr val="accent4">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p>
        </p:txBody>
      </p:sp>
      <p:sp>
        <p:nvSpPr>
          <p:cNvPr id="5" name="TextBox 4"/>
          <p:cNvSpPr txBox="1"/>
          <p:nvPr/>
        </p:nvSpPr>
        <p:spPr>
          <a:xfrm>
            <a:off x="2289458" y="2457762"/>
            <a:ext cx="3116931" cy="369332"/>
          </a:xfrm>
          <a:prstGeom prst="rect">
            <a:avLst/>
          </a:prstGeom>
          <a:noFill/>
        </p:spPr>
        <p:txBody>
          <a:bodyPr wrap="square" rtlCol="0">
            <a:spAutoFit/>
          </a:bodyPr>
          <a:lstStyle/>
          <a:p>
            <a:r>
              <a:rPr lang="id-ID" dirty="0" smtClean="0">
                <a:solidFill>
                  <a:schemeClr val="bg1"/>
                </a:solidFill>
              </a:rPr>
              <a:t>Uji Publik dan Sosialisasi</a:t>
            </a:r>
            <a:endParaRPr lang="id-ID" dirty="0">
              <a:solidFill>
                <a:schemeClr val="bg1"/>
              </a:solidFill>
            </a:endParaRPr>
          </a:p>
        </p:txBody>
      </p:sp>
    </p:spTree>
    <p:extLst>
      <p:ext uri="{BB962C8B-B14F-4D97-AF65-F5344CB8AC3E}">
        <p14:creationId xmlns:p14="http://schemas.microsoft.com/office/powerpoint/2010/main" xmlns="" val="33155812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rPr>
              <a:t>Kelebihan Alternatif I </a:t>
            </a:r>
            <a:endParaRPr lang="id-ID" sz="4000" b="1" dirty="0">
              <a:solidFill>
                <a:schemeClr val="accent5">
                  <a:lumMod val="75000"/>
                </a:schemeClr>
              </a:solidFill>
              <a:latin typeface="+mj-lt"/>
              <a:ea typeface="+mj-ea"/>
              <a:cs typeface="+mj-cs"/>
            </a:endParaRPr>
          </a:p>
        </p:txBody>
      </p:sp>
      <p:cxnSp>
        <p:nvCxnSpPr>
          <p:cNvPr id="5" name="Straight Connector 4"/>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xmlns="" val="2226761202"/>
              </p:ext>
            </p:extLst>
          </p:nvPr>
        </p:nvGraphicFramePr>
        <p:xfrm>
          <a:off x="200472" y="908720"/>
          <a:ext cx="9433048" cy="5669280"/>
        </p:xfrm>
        <a:graphic>
          <a:graphicData uri="http://schemas.openxmlformats.org/drawingml/2006/table">
            <a:tbl>
              <a:tblPr firstRow="1" bandRow="1">
                <a:tableStyleId>{5C22544A-7EE6-4342-B048-85BDC9FD1C3A}</a:tableStyleId>
              </a:tblPr>
              <a:tblGrid>
                <a:gridCol w="576064"/>
                <a:gridCol w="8856984"/>
              </a:tblGrid>
              <a:tr h="370840">
                <a:tc>
                  <a:txBody>
                    <a:bodyPr/>
                    <a:lstStyle/>
                    <a:p>
                      <a:r>
                        <a:rPr lang="id-ID" sz="2400" dirty="0" smtClean="0"/>
                        <a:t>No</a:t>
                      </a:r>
                      <a:endParaRPr lang="id-ID" sz="2400" dirty="0"/>
                    </a:p>
                  </a:txBody>
                  <a:tcPr/>
                </a:tc>
                <a:tc>
                  <a:txBody>
                    <a:bodyPr/>
                    <a:lstStyle/>
                    <a:p>
                      <a:r>
                        <a:rPr lang="id-ID" sz="2400" dirty="0" smtClean="0"/>
                        <a:t>Kelebihan</a:t>
                      </a:r>
                      <a:endParaRPr lang="id-ID" sz="2400" dirty="0"/>
                    </a:p>
                  </a:txBody>
                  <a:tcPr/>
                </a:tc>
              </a:tr>
              <a:tr h="370840">
                <a:tc>
                  <a:txBody>
                    <a:bodyPr/>
                    <a:lstStyle/>
                    <a:p>
                      <a:r>
                        <a:rPr lang="id-ID" sz="2400" dirty="0" smtClean="0"/>
                        <a:t>1</a:t>
                      </a:r>
                      <a:endParaRPr lang="id-ID" sz="2400" dirty="0"/>
                    </a:p>
                  </a:txBody>
                  <a:tcPr/>
                </a:tc>
                <a:tc>
                  <a:txBody>
                    <a:bodyPr/>
                    <a:lstStyle/>
                    <a:p>
                      <a:r>
                        <a:rPr lang="id-ID" sz="2400" dirty="0" smtClean="0"/>
                        <a:t>Butuh waktu lebih singkat untuk menyiapkan:</a:t>
                      </a:r>
                    </a:p>
                    <a:p>
                      <a:pPr>
                        <a:buFontTx/>
                        <a:buChar char="-"/>
                      </a:pPr>
                      <a:r>
                        <a:rPr lang="id-ID" sz="2400" dirty="0" smtClean="0"/>
                        <a:t>Buku Teks</a:t>
                      </a:r>
                    </a:p>
                    <a:p>
                      <a:pPr>
                        <a:buFontTx/>
                        <a:buChar char="-"/>
                      </a:pPr>
                      <a:r>
                        <a:rPr lang="id-ID" sz="2400" dirty="0" smtClean="0"/>
                        <a:t>Pelatihan Guru</a:t>
                      </a:r>
                    </a:p>
                    <a:p>
                      <a:pPr>
                        <a:buFontTx/>
                        <a:buChar char="-"/>
                      </a:pPr>
                      <a:r>
                        <a:rPr lang="id-ID" sz="2400" dirty="0" smtClean="0"/>
                        <a:t>Administrasi Sekolah</a:t>
                      </a:r>
                    </a:p>
                    <a:p>
                      <a:pPr>
                        <a:buFontTx/>
                        <a:buChar char="-"/>
                      </a:pPr>
                      <a:r>
                        <a:rPr lang="id-ID" sz="2400" dirty="0" smtClean="0"/>
                        <a:t>Budaya Sekolah</a:t>
                      </a:r>
                      <a:endParaRPr lang="id-ID" sz="2400" dirty="0"/>
                    </a:p>
                  </a:txBody>
                  <a:tcPr/>
                </a:tc>
              </a:tr>
              <a:tr h="370840">
                <a:tc>
                  <a:txBody>
                    <a:bodyPr/>
                    <a:lstStyle/>
                    <a:p>
                      <a:r>
                        <a:rPr lang="id-ID" sz="2400" dirty="0" smtClean="0"/>
                        <a:t>2</a:t>
                      </a:r>
                      <a:endParaRPr lang="id-ID" sz="2400" dirty="0"/>
                    </a:p>
                  </a:txBody>
                  <a:tcPr/>
                </a:tc>
                <a:tc>
                  <a:txBody>
                    <a:bodyPr/>
                    <a:lstStyle/>
                    <a:p>
                      <a:r>
                        <a:rPr lang="id-ID" sz="2400" dirty="0" smtClean="0"/>
                        <a:t>Memudahkan</a:t>
                      </a:r>
                      <a:r>
                        <a:rPr lang="id-ID" sz="2400" baseline="0" dirty="0" smtClean="0"/>
                        <a:t> proses pendampingan karena jumlah kelas masih relatif terbatas</a:t>
                      </a:r>
                      <a:endParaRPr lang="id-ID" sz="2400" dirty="0"/>
                    </a:p>
                  </a:txBody>
                  <a:tcPr/>
                </a:tc>
              </a:tr>
              <a:tr h="370840">
                <a:tc>
                  <a:txBody>
                    <a:bodyPr/>
                    <a:lstStyle/>
                    <a:p>
                      <a:r>
                        <a:rPr lang="id-ID" sz="2400" dirty="0" smtClean="0"/>
                        <a:t>3</a:t>
                      </a:r>
                      <a:endParaRPr lang="id-ID" sz="2400" dirty="0"/>
                    </a:p>
                  </a:txBody>
                  <a:tcPr/>
                </a:tc>
                <a:tc>
                  <a:txBody>
                    <a:bodyPr/>
                    <a:lstStyle/>
                    <a:p>
                      <a:r>
                        <a:rPr lang="id-ID" sz="2400" dirty="0" smtClean="0"/>
                        <a:t>Dapat dilakukan penyempurnaan untuk tahun berikutnya</a:t>
                      </a:r>
                      <a:endParaRPr lang="id-ID" sz="2400" dirty="0"/>
                    </a:p>
                  </a:txBody>
                  <a:tcPr/>
                </a:tc>
              </a:tr>
              <a:tr h="370840">
                <a:tc>
                  <a:txBody>
                    <a:bodyPr/>
                    <a:lstStyle/>
                    <a:p>
                      <a:r>
                        <a:rPr lang="id-ID" sz="2400" dirty="0" smtClean="0"/>
                        <a:t>4</a:t>
                      </a:r>
                      <a:endParaRPr lang="id-ID" sz="2400" dirty="0"/>
                    </a:p>
                  </a:txBody>
                  <a:tcPr/>
                </a:tc>
                <a:tc>
                  <a:txBody>
                    <a:bodyPr/>
                    <a:lstStyle/>
                    <a:p>
                      <a:r>
                        <a:rPr lang="id-ID" sz="2400" dirty="0" smtClean="0"/>
                        <a:t>Tidak menyebabkan perubahan ditengah jalan bagi peserta</a:t>
                      </a:r>
                      <a:r>
                        <a:rPr lang="id-ID" sz="2400" baseline="0" dirty="0" smtClean="0"/>
                        <a:t> didik karena implementasi dimulai pada awal tahapan jenjang satuan pendidikan</a:t>
                      </a:r>
                      <a:endParaRPr lang="id-ID" sz="2400" dirty="0"/>
                    </a:p>
                  </a:txBody>
                  <a:tcPr/>
                </a:tc>
              </a:tr>
              <a:tr h="370840">
                <a:tc>
                  <a:txBody>
                    <a:bodyPr/>
                    <a:lstStyle/>
                    <a:p>
                      <a:r>
                        <a:rPr lang="id-ID" sz="2400" dirty="0" smtClean="0"/>
                        <a:t>5</a:t>
                      </a:r>
                      <a:endParaRPr lang="id-ID" sz="2400" dirty="0"/>
                    </a:p>
                  </a:txBody>
                  <a:tcPr/>
                </a:tc>
                <a:tc>
                  <a:txBody>
                    <a:bodyPr/>
                    <a:lstStyle/>
                    <a:p>
                      <a:r>
                        <a:rPr lang="id-ID" sz="2400" dirty="0" smtClean="0"/>
                        <a:t>Tidak mengganggu siswa yang sudah berada</a:t>
                      </a:r>
                      <a:r>
                        <a:rPr lang="id-ID" sz="2400" baseline="0" dirty="0" smtClean="0"/>
                        <a:t> pada tahap akhir jenjang satuan pendidikan</a:t>
                      </a:r>
                      <a:endParaRPr lang="id-ID" sz="2400" dirty="0"/>
                    </a:p>
                  </a:txBody>
                  <a:tcPr/>
                </a:tc>
              </a:tr>
            </a:tbl>
          </a:graphicData>
        </a:graphic>
      </p:graphicFrame>
      <p:sp>
        <p:nvSpPr>
          <p:cNvPr id="2" name="Slide Number Placeholder 1"/>
          <p:cNvSpPr>
            <a:spLocks noGrp="1"/>
          </p:cNvSpPr>
          <p:nvPr>
            <p:ph type="sldNum" sz="quarter" idx="12"/>
          </p:nvPr>
        </p:nvSpPr>
        <p:spPr/>
        <p:txBody>
          <a:bodyPr/>
          <a:lstStyle/>
          <a:p>
            <a:fld id="{F9FDEDF1-2D69-4A24-90B2-688D088CE037}" type="slidenum">
              <a:rPr lang="id-ID" smtClean="0"/>
              <a:pPr/>
              <a:t>69</a:t>
            </a:fld>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be 3"/>
          <p:cNvSpPr/>
          <p:nvPr/>
        </p:nvSpPr>
        <p:spPr>
          <a:xfrm>
            <a:off x="1982790" y="2018184"/>
            <a:ext cx="6096000" cy="2667000"/>
          </a:xfrm>
          <a:prstGeom prst="cub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flipV="1">
            <a:off x="8078790" y="3770784"/>
            <a:ext cx="228600" cy="239712"/>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8307388" y="1492725"/>
            <a:ext cx="0" cy="2303463"/>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078790" y="1789584"/>
            <a:ext cx="228600" cy="22860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992315" y="3770788"/>
            <a:ext cx="904875" cy="92392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649538" y="2011838"/>
            <a:ext cx="0" cy="201612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60988" y="1310160"/>
            <a:ext cx="0" cy="54356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4649788" y="2669059"/>
            <a:ext cx="0" cy="2087562"/>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030913" y="2665884"/>
            <a:ext cx="0" cy="2087562"/>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16438" y="4702650"/>
            <a:ext cx="263214" cy="276999"/>
          </a:xfrm>
          <a:prstGeom prst="rect">
            <a:avLst/>
          </a:prstGeom>
          <a:noFill/>
        </p:spPr>
        <p:txBody>
          <a:bodyPr wrap="none">
            <a:spAutoFit/>
          </a:bodyPr>
          <a:lstStyle/>
          <a:p>
            <a:pPr>
              <a:defRPr/>
            </a:pPr>
            <a:r>
              <a:rPr lang="en-GB" sz="1200">
                <a:latin typeface="+mj-lt"/>
                <a:cs typeface="+mn-cs"/>
              </a:rPr>
              <a:t>6</a:t>
            </a:r>
          </a:p>
        </p:txBody>
      </p:sp>
      <p:sp>
        <p:nvSpPr>
          <p:cNvPr id="21" name="TextBox 20"/>
          <p:cNvSpPr txBox="1"/>
          <p:nvPr/>
        </p:nvSpPr>
        <p:spPr>
          <a:xfrm>
            <a:off x="5911848" y="4713763"/>
            <a:ext cx="263214" cy="276999"/>
          </a:xfrm>
          <a:prstGeom prst="rect">
            <a:avLst/>
          </a:prstGeom>
          <a:noFill/>
        </p:spPr>
        <p:txBody>
          <a:bodyPr wrap="none">
            <a:spAutoFit/>
          </a:bodyPr>
          <a:lstStyle/>
          <a:p>
            <a:pPr>
              <a:defRPr/>
            </a:pPr>
            <a:r>
              <a:rPr lang="en-GB" sz="1200">
                <a:latin typeface="+mj-lt"/>
                <a:cs typeface="+mn-cs"/>
              </a:rPr>
              <a:t>9</a:t>
            </a:r>
          </a:p>
        </p:txBody>
      </p:sp>
      <p:sp>
        <p:nvSpPr>
          <p:cNvPr id="22" name="TextBox 21"/>
          <p:cNvSpPr txBox="1"/>
          <p:nvPr/>
        </p:nvSpPr>
        <p:spPr>
          <a:xfrm>
            <a:off x="7254875" y="4704238"/>
            <a:ext cx="341760" cy="276999"/>
          </a:xfrm>
          <a:prstGeom prst="rect">
            <a:avLst/>
          </a:prstGeom>
          <a:noFill/>
        </p:spPr>
        <p:txBody>
          <a:bodyPr wrap="none">
            <a:spAutoFit/>
          </a:bodyPr>
          <a:lstStyle/>
          <a:p>
            <a:pPr>
              <a:defRPr/>
            </a:pPr>
            <a:r>
              <a:rPr lang="en-GB" sz="1200" dirty="0">
                <a:latin typeface="+mj-lt"/>
                <a:cs typeface="+mn-cs"/>
              </a:rPr>
              <a:t>12</a:t>
            </a:r>
          </a:p>
        </p:txBody>
      </p:sp>
      <p:sp>
        <p:nvSpPr>
          <p:cNvPr id="23" name="TextBox 22"/>
          <p:cNvSpPr txBox="1"/>
          <p:nvPr/>
        </p:nvSpPr>
        <p:spPr>
          <a:xfrm>
            <a:off x="1851024" y="4685188"/>
            <a:ext cx="263214" cy="276999"/>
          </a:xfrm>
          <a:prstGeom prst="rect">
            <a:avLst/>
          </a:prstGeom>
          <a:noFill/>
        </p:spPr>
        <p:txBody>
          <a:bodyPr wrap="none">
            <a:spAutoFit/>
          </a:bodyPr>
          <a:lstStyle/>
          <a:p>
            <a:pPr>
              <a:defRPr/>
            </a:pPr>
            <a:r>
              <a:rPr lang="en-GB" sz="1200">
                <a:latin typeface="+mj-lt"/>
                <a:cs typeface="+mn-cs"/>
              </a:rPr>
              <a:t>0</a:t>
            </a:r>
          </a:p>
        </p:txBody>
      </p:sp>
      <p:sp>
        <p:nvSpPr>
          <p:cNvPr id="24" name="Right Brace 23"/>
          <p:cNvSpPr>
            <a:spLocks noChangeAspect="1"/>
          </p:cNvSpPr>
          <p:nvPr/>
        </p:nvSpPr>
        <p:spPr>
          <a:xfrm rot="2549744">
            <a:off x="8221663" y="3785071"/>
            <a:ext cx="114300" cy="325438"/>
          </a:xfrm>
          <a:prstGeom prst="rightBrac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cxnSp>
        <p:nvCxnSpPr>
          <p:cNvPr id="29" name="Straight Connector 28"/>
          <p:cNvCxnSpPr/>
          <p:nvPr/>
        </p:nvCxnSpPr>
        <p:spPr>
          <a:xfrm flipV="1">
            <a:off x="2878138" y="2013421"/>
            <a:ext cx="0" cy="176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95488" y="2322984"/>
            <a:ext cx="0" cy="360362"/>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973265" y="1484784"/>
            <a:ext cx="923925" cy="85725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408863" y="2322984"/>
            <a:ext cx="0" cy="360362"/>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982788" y="2322984"/>
            <a:ext cx="5437187"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7392987" y="1484784"/>
            <a:ext cx="914401" cy="83820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865438" y="1494309"/>
            <a:ext cx="5437187"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5589588" y="1052986"/>
            <a:ext cx="0" cy="543560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35865" name="TextBox 52"/>
          <p:cNvSpPr txBox="1">
            <a:spLocks noChangeArrowheads="1"/>
          </p:cNvSpPr>
          <p:nvPr/>
        </p:nvSpPr>
        <p:spPr bwMode="auto">
          <a:xfrm>
            <a:off x="2973388" y="4685187"/>
            <a:ext cx="354584" cy="276999"/>
          </a:xfrm>
          <a:prstGeom prst="rect">
            <a:avLst/>
          </a:prstGeom>
          <a:noFill/>
          <a:ln w="9525">
            <a:noFill/>
            <a:miter lim="800000"/>
            <a:headEnd/>
            <a:tailEnd/>
          </a:ln>
        </p:spPr>
        <p:txBody>
          <a:bodyPr wrap="none">
            <a:spAutoFit/>
          </a:bodyPr>
          <a:lstStyle/>
          <a:p>
            <a:r>
              <a:rPr lang="en-GB" sz="1200" b="1" dirty="0"/>
              <a:t>SD</a:t>
            </a:r>
          </a:p>
        </p:txBody>
      </p:sp>
      <p:sp>
        <p:nvSpPr>
          <p:cNvPr id="35866" name="TextBox 53"/>
          <p:cNvSpPr txBox="1">
            <a:spLocks noChangeArrowheads="1"/>
          </p:cNvSpPr>
          <p:nvPr/>
        </p:nvSpPr>
        <p:spPr bwMode="auto">
          <a:xfrm>
            <a:off x="4954589" y="4685187"/>
            <a:ext cx="473206" cy="276999"/>
          </a:xfrm>
          <a:prstGeom prst="rect">
            <a:avLst/>
          </a:prstGeom>
          <a:noFill/>
          <a:ln w="9525">
            <a:noFill/>
            <a:miter lim="800000"/>
            <a:headEnd/>
            <a:tailEnd/>
          </a:ln>
        </p:spPr>
        <p:txBody>
          <a:bodyPr wrap="none">
            <a:spAutoFit/>
          </a:bodyPr>
          <a:lstStyle/>
          <a:p>
            <a:r>
              <a:rPr lang="en-GB" sz="1200" b="1"/>
              <a:t>SMP</a:t>
            </a:r>
          </a:p>
        </p:txBody>
      </p:sp>
      <p:cxnSp>
        <p:nvCxnSpPr>
          <p:cNvPr id="56" name="Straight Arrow Connector 55"/>
          <p:cNvCxnSpPr/>
          <p:nvPr/>
        </p:nvCxnSpPr>
        <p:spPr>
          <a:xfrm>
            <a:off x="1982790" y="4989984"/>
            <a:ext cx="4103687"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362326" y="4989986"/>
            <a:ext cx="2019784" cy="338554"/>
          </a:xfrm>
          <a:prstGeom prst="rect">
            <a:avLst/>
          </a:prstGeom>
          <a:noFill/>
        </p:spPr>
        <p:txBody>
          <a:bodyPr wrap="none">
            <a:spAutoFit/>
          </a:bodyPr>
          <a:lstStyle/>
          <a:p>
            <a:pPr>
              <a:defRPr/>
            </a:pPr>
            <a:r>
              <a:rPr lang="en-GB" sz="1600" b="1" dirty="0" err="1">
                <a:latin typeface="+mj-lt"/>
                <a:cs typeface="+mn-cs"/>
              </a:rPr>
              <a:t>Wajar</a:t>
            </a:r>
            <a:r>
              <a:rPr lang="en-GB" sz="1600" b="1" dirty="0">
                <a:latin typeface="+mj-lt"/>
                <a:cs typeface="+mn-cs"/>
              </a:rPr>
              <a:t> </a:t>
            </a:r>
            <a:r>
              <a:rPr lang="en-GB" sz="1600" b="1" dirty="0" err="1">
                <a:latin typeface="+mj-lt"/>
                <a:cs typeface="+mn-cs"/>
              </a:rPr>
              <a:t>Dikdas</a:t>
            </a:r>
            <a:r>
              <a:rPr lang="en-GB" sz="1600" b="1" dirty="0">
                <a:latin typeface="+mj-lt"/>
                <a:cs typeface="+mn-cs"/>
              </a:rPr>
              <a:t> 9 </a:t>
            </a:r>
            <a:r>
              <a:rPr lang="en-GB" sz="1600" b="1" dirty="0" err="1">
                <a:latin typeface="+mj-lt"/>
                <a:cs typeface="+mn-cs"/>
              </a:rPr>
              <a:t>Tahun</a:t>
            </a:r>
            <a:endParaRPr lang="en-GB" sz="1600" b="1" dirty="0">
              <a:latin typeface="+mj-lt"/>
              <a:cs typeface="+mn-cs"/>
            </a:endParaRPr>
          </a:p>
        </p:txBody>
      </p:sp>
      <p:sp>
        <p:nvSpPr>
          <p:cNvPr id="35869" name="TextBox 57"/>
          <p:cNvSpPr txBox="1">
            <a:spLocks noChangeArrowheads="1"/>
          </p:cNvSpPr>
          <p:nvPr/>
        </p:nvSpPr>
        <p:spPr bwMode="auto">
          <a:xfrm>
            <a:off x="6540501" y="4694712"/>
            <a:ext cx="391454" cy="276999"/>
          </a:xfrm>
          <a:prstGeom prst="rect">
            <a:avLst/>
          </a:prstGeom>
          <a:noFill/>
          <a:ln w="9525">
            <a:noFill/>
            <a:miter lim="800000"/>
            <a:headEnd/>
            <a:tailEnd/>
          </a:ln>
        </p:spPr>
        <p:txBody>
          <a:bodyPr wrap="none">
            <a:spAutoFit/>
          </a:bodyPr>
          <a:lstStyle/>
          <a:p>
            <a:r>
              <a:rPr lang="en-GB" sz="1200" b="1"/>
              <a:t>SM</a:t>
            </a:r>
          </a:p>
        </p:txBody>
      </p:sp>
      <p:cxnSp>
        <p:nvCxnSpPr>
          <p:cNvPr id="59" name="Straight Arrow Connector 58"/>
          <p:cNvCxnSpPr/>
          <p:nvPr/>
        </p:nvCxnSpPr>
        <p:spPr>
          <a:xfrm>
            <a:off x="6135691" y="4989984"/>
            <a:ext cx="1260475"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478588" y="4989986"/>
            <a:ext cx="607859" cy="338554"/>
          </a:xfrm>
          <a:prstGeom prst="rect">
            <a:avLst/>
          </a:prstGeom>
          <a:noFill/>
        </p:spPr>
        <p:txBody>
          <a:bodyPr wrap="none">
            <a:spAutoFit/>
          </a:bodyPr>
          <a:lstStyle/>
          <a:p>
            <a:pPr>
              <a:defRPr/>
            </a:pPr>
            <a:r>
              <a:rPr lang="en-GB" sz="1600" b="1">
                <a:latin typeface="+mj-lt"/>
                <a:cs typeface="+mn-cs"/>
              </a:rPr>
              <a:t>PMU</a:t>
            </a:r>
          </a:p>
        </p:txBody>
      </p:sp>
      <p:cxnSp>
        <p:nvCxnSpPr>
          <p:cNvPr id="62" name="Straight Arrow Connector 61"/>
          <p:cNvCxnSpPr/>
          <p:nvPr/>
        </p:nvCxnSpPr>
        <p:spPr>
          <a:xfrm flipV="1">
            <a:off x="7697787" y="3986684"/>
            <a:ext cx="990600" cy="914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rot="18914486">
            <a:off x="8055724" y="3482004"/>
            <a:ext cx="1329018" cy="276999"/>
          </a:xfrm>
          <a:prstGeom prst="rect">
            <a:avLst/>
          </a:prstGeom>
          <a:noFill/>
        </p:spPr>
        <p:txBody>
          <a:bodyPr wrap="none">
            <a:spAutoFit/>
          </a:bodyPr>
          <a:lstStyle/>
          <a:p>
            <a:pPr>
              <a:defRPr/>
            </a:pPr>
            <a:r>
              <a:rPr lang="id-ID" sz="1200" dirty="0" smtClean="0">
                <a:latin typeface="+mj-lt"/>
              </a:rPr>
              <a:t>+ 2-6 </a:t>
            </a:r>
            <a:r>
              <a:rPr lang="en-GB" sz="1200" dirty="0" smtClean="0">
                <a:latin typeface="+mj-lt"/>
                <a:cs typeface="+mn-cs"/>
              </a:rPr>
              <a:t> </a:t>
            </a:r>
            <a:r>
              <a:rPr lang="id-ID" sz="1200" dirty="0" smtClean="0">
                <a:latin typeface="+mj-lt"/>
                <a:cs typeface="+mn-cs"/>
              </a:rPr>
              <a:t>jam/minggu</a:t>
            </a:r>
            <a:endParaRPr lang="en-GB" sz="1200" dirty="0">
              <a:latin typeface="+mj-lt"/>
              <a:cs typeface="+mn-cs"/>
            </a:endParaRPr>
          </a:p>
        </p:txBody>
      </p:sp>
      <p:sp>
        <p:nvSpPr>
          <p:cNvPr id="68" name="TextBox 67"/>
          <p:cNvSpPr txBox="1"/>
          <p:nvPr/>
        </p:nvSpPr>
        <p:spPr>
          <a:xfrm rot="18991405">
            <a:off x="7339053" y="4412237"/>
            <a:ext cx="1955728" cy="307777"/>
          </a:xfrm>
          <a:prstGeom prst="rect">
            <a:avLst/>
          </a:prstGeom>
          <a:noFill/>
        </p:spPr>
        <p:txBody>
          <a:bodyPr wrap="none">
            <a:spAutoFit/>
          </a:bodyPr>
          <a:lstStyle/>
          <a:p>
            <a:pPr>
              <a:defRPr/>
            </a:pPr>
            <a:r>
              <a:rPr lang="id-ID" sz="1400" b="1" dirty="0" smtClean="0">
                <a:latin typeface="+mj-lt"/>
                <a:cs typeface="+mn-cs"/>
              </a:rPr>
              <a:t>Lama Tinggal di Sekolah</a:t>
            </a:r>
            <a:endParaRPr lang="en-GB" sz="1400" b="1" dirty="0">
              <a:latin typeface="+mj-lt"/>
              <a:cs typeface="+mn-cs"/>
            </a:endParaRPr>
          </a:p>
        </p:txBody>
      </p:sp>
      <p:cxnSp>
        <p:nvCxnSpPr>
          <p:cNvPr id="69" name="Straight Arrow Connector 68"/>
          <p:cNvCxnSpPr/>
          <p:nvPr/>
        </p:nvCxnSpPr>
        <p:spPr>
          <a:xfrm rot="16200000">
            <a:off x="566738" y="3537421"/>
            <a:ext cx="23749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28464" y="3170712"/>
            <a:ext cx="1498725" cy="1261884"/>
          </a:xfrm>
          <a:prstGeom prst="rect">
            <a:avLst/>
          </a:prstGeom>
          <a:noFill/>
        </p:spPr>
        <p:txBody>
          <a:bodyPr wrap="square">
            <a:spAutoFit/>
          </a:bodyPr>
          <a:lstStyle/>
          <a:p>
            <a:pPr>
              <a:defRPr/>
            </a:pPr>
            <a:r>
              <a:rPr lang="en-GB" b="1" dirty="0" err="1">
                <a:latin typeface="+mj-lt"/>
                <a:cs typeface="+mn-cs"/>
              </a:rPr>
              <a:t>Efektivitas</a:t>
            </a:r>
            <a:r>
              <a:rPr lang="en-GB" b="1" dirty="0">
                <a:latin typeface="+mj-lt"/>
                <a:cs typeface="+mn-cs"/>
              </a:rPr>
              <a:t> </a:t>
            </a:r>
            <a:r>
              <a:rPr lang="en-GB" b="1" dirty="0" err="1" smtClean="0">
                <a:latin typeface="+mj-lt"/>
                <a:cs typeface="+mn-cs"/>
              </a:rPr>
              <a:t>Pembelajaran</a:t>
            </a:r>
            <a:endParaRPr lang="id-ID" b="1" dirty="0" smtClean="0">
              <a:latin typeface="+mj-lt"/>
              <a:cs typeface="+mn-cs"/>
            </a:endParaRPr>
          </a:p>
          <a:p>
            <a:pPr algn="ctr">
              <a:defRPr/>
            </a:pPr>
            <a:r>
              <a:rPr lang="id-ID" sz="2000" b="1" dirty="0" smtClean="0">
                <a:solidFill>
                  <a:srgbClr val="C00000"/>
                </a:solidFill>
                <a:latin typeface="+mj-lt"/>
              </a:rPr>
              <a:t>(Kurikulum, Guru, ....)</a:t>
            </a:r>
            <a:endParaRPr lang="en-GB" sz="2000" b="1" dirty="0">
              <a:solidFill>
                <a:srgbClr val="C00000"/>
              </a:solidFill>
              <a:latin typeface="+mj-lt"/>
            </a:endParaRPr>
          </a:p>
        </p:txBody>
      </p:sp>
      <p:sp>
        <p:nvSpPr>
          <p:cNvPr id="72" name="TextBox 71"/>
          <p:cNvSpPr txBox="1"/>
          <p:nvPr/>
        </p:nvSpPr>
        <p:spPr>
          <a:xfrm>
            <a:off x="6196015" y="5325571"/>
            <a:ext cx="1257075" cy="369332"/>
          </a:xfrm>
          <a:prstGeom prst="rect">
            <a:avLst/>
          </a:prstGeom>
          <a:noFill/>
        </p:spPr>
        <p:txBody>
          <a:bodyPr wrap="none">
            <a:spAutoFit/>
          </a:bodyPr>
          <a:lstStyle/>
          <a:p>
            <a:pPr>
              <a:defRPr/>
            </a:pPr>
            <a:r>
              <a:rPr lang="en-GB" b="1">
                <a:solidFill>
                  <a:schemeClr val="tx2">
                    <a:lumMod val="50000"/>
                  </a:schemeClr>
                </a:solidFill>
                <a:latin typeface="+mj-lt"/>
                <a:cs typeface="+mn-cs"/>
              </a:rPr>
              <a:t>Mulai 2013</a:t>
            </a:r>
          </a:p>
        </p:txBody>
      </p:sp>
      <p:cxnSp>
        <p:nvCxnSpPr>
          <p:cNvPr id="73" name="Straight Connector 72"/>
          <p:cNvCxnSpPr/>
          <p:nvPr/>
        </p:nvCxnSpPr>
        <p:spPr>
          <a:xfrm flipH="1" flipV="1">
            <a:off x="6097588" y="4953476"/>
            <a:ext cx="7540" cy="651343"/>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201988" y="5338271"/>
            <a:ext cx="1979516" cy="369332"/>
          </a:xfrm>
          <a:prstGeom prst="rect">
            <a:avLst/>
          </a:prstGeom>
          <a:noFill/>
        </p:spPr>
        <p:txBody>
          <a:bodyPr wrap="none">
            <a:spAutoFit/>
          </a:bodyPr>
          <a:lstStyle/>
          <a:p>
            <a:pPr>
              <a:defRPr/>
            </a:pPr>
            <a:r>
              <a:rPr lang="en-GB" b="1" dirty="0" err="1">
                <a:solidFill>
                  <a:schemeClr val="tx2">
                    <a:lumMod val="50000"/>
                  </a:schemeClr>
                </a:solidFill>
                <a:latin typeface="+mj-lt"/>
                <a:cs typeface="+mn-cs"/>
              </a:rPr>
              <a:t>Periode</a:t>
            </a:r>
            <a:r>
              <a:rPr lang="en-GB" b="1" dirty="0">
                <a:solidFill>
                  <a:schemeClr val="tx2">
                    <a:lumMod val="50000"/>
                  </a:schemeClr>
                </a:solidFill>
                <a:latin typeface="+mj-lt"/>
                <a:cs typeface="+mn-cs"/>
              </a:rPr>
              <a:t> 1994-2012</a:t>
            </a:r>
          </a:p>
        </p:txBody>
      </p:sp>
      <p:cxnSp>
        <p:nvCxnSpPr>
          <p:cNvPr id="75" name="Straight Connector 74"/>
          <p:cNvCxnSpPr/>
          <p:nvPr/>
        </p:nvCxnSpPr>
        <p:spPr>
          <a:xfrm>
            <a:off x="534989" y="2691284"/>
            <a:ext cx="1547813" cy="0"/>
          </a:xfrm>
          <a:prstGeom prst="line">
            <a:avLst/>
          </a:prstGeom>
          <a:ln>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44489" y="1556792"/>
            <a:ext cx="1363092" cy="1077218"/>
          </a:xfrm>
          <a:prstGeom prst="rect">
            <a:avLst/>
          </a:prstGeom>
          <a:noFill/>
        </p:spPr>
        <p:txBody>
          <a:bodyPr wrap="square">
            <a:spAutoFit/>
          </a:bodyPr>
          <a:lstStyle/>
          <a:p>
            <a:pPr>
              <a:defRPr/>
            </a:pPr>
            <a:r>
              <a:rPr lang="en-GB" sz="1600" b="1" dirty="0" err="1">
                <a:latin typeface="+mj-lt"/>
                <a:cs typeface="+mn-cs"/>
              </a:rPr>
              <a:t>Pembelajaran</a:t>
            </a:r>
            <a:r>
              <a:rPr lang="en-GB" sz="1600" b="1" dirty="0">
                <a:latin typeface="+mj-lt"/>
                <a:cs typeface="+mn-cs"/>
              </a:rPr>
              <a:t> </a:t>
            </a:r>
            <a:r>
              <a:rPr lang="en-GB" sz="1600" b="1" dirty="0" err="1">
                <a:latin typeface="+mj-lt"/>
                <a:cs typeface="+mn-cs"/>
              </a:rPr>
              <a:t>siswa</a:t>
            </a:r>
            <a:r>
              <a:rPr lang="en-GB" sz="1600" b="1" dirty="0">
                <a:latin typeface="+mj-lt"/>
                <a:cs typeface="+mn-cs"/>
              </a:rPr>
              <a:t> </a:t>
            </a:r>
            <a:r>
              <a:rPr lang="en-GB" sz="1600" b="1" dirty="0" err="1" smtClean="0">
                <a:latin typeface="+mj-lt"/>
                <a:cs typeface="+mn-cs"/>
              </a:rPr>
              <a:t>aktif</a:t>
            </a:r>
            <a:r>
              <a:rPr lang="id-ID" sz="1600" b="1" dirty="0" smtClean="0">
                <a:latin typeface="+mj-lt"/>
                <a:cs typeface="+mn-cs"/>
              </a:rPr>
              <a:t> berbasis kompetensi</a:t>
            </a:r>
            <a:endParaRPr lang="en-GB" sz="1600" b="1" dirty="0">
              <a:latin typeface="+mj-lt"/>
              <a:cs typeface="+mn-cs"/>
            </a:endParaRPr>
          </a:p>
        </p:txBody>
      </p:sp>
      <p:cxnSp>
        <p:nvCxnSpPr>
          <p:cNvPr id="79" name="Straight Connector 78"/>
          <p:cNvCxnSpPr/>
          <p:nvPr/>
        </p:nvCxnSpPr>
        <p:spPr>
          <a:xfrm flipH="1" flipV="1">
            <a:off x="2874963" y="1507011"/>
            <a:ext cx="0" cy="504825"/>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0" y="30167"/>
            <a:ext cx="9906000" cy="734537"/>
          </a:xfrm>
          <a:prstGeom prst="rect">
            <a:avLst/>
          </a:prstGeom>
        </p:spPr>
        <p:txBody>
          <a:bodyPr vert="horz" lIns="91440" tIns="45720" rIns="91440" bIns="45720" rtlCol="0" anchor="ctr">
            <a:normAutofit fontScale="97500"/>
          </a:bodyPr>
          <a:lstStyle>
            <a:defPPr>
              <a:defRPr lang="id-ID"/>
            </a:defPPr>
            <a:lvl1pPr algn="ctr">
              <a:spcBef>
                <a:spcPct val="0"/>
              </a:spcBef>
              <a:defRPr sz="3200" b="1">
                <a:solidFill>
                  <a:schemeClr val="accent5">
                    <a:lumMod val="75000"/>
                  </a:schemeClr>
                </a:solidFill>
                <a:latin typeface="+mj-lt"/>
                <a:ea typeface="+mj-ea"/>
                <a:cs typeface="+mj-cs"/>
              </a:defRPr>
            </a:lvl1pPr>
          </a:lstStyle>
          <a:p>
            <a:r>
              <a:rPr lang="id-ID" dirty="0" smtClean="0"/>
              <a:t>Strategi Pengembangan Pendidikan</a:t>
            </a:r>
            <a:endParaRPr lang="fi-FI" dirty="0"/>
          </a:p>
        </p:txBody>
      </p:sp>
      <p:cxnSp>
        <p:nvCxnSpPr>
          <p:cNvPr id="82" name="Straight Connector 81"/>
          <p:cNvCxnSpPr/>
          <p:nvPr/>
        </p:nvCxnSpPr>
        <p:spPr>
          <a:xfrm>
            <a:off x="0" y="764704"/>
            <a:ext cx="99060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209BBB79-2F2D-4A48-932B-E45DC9D2E5EE}" type="slidenum">
              <a:rPr lang="en-US" smtClean="0"/>
              <a:pPr>
                <a:defRPr/>
              </a:pPr>
              <a:t>7</a:t>
            </a:fld>
            <a:endParaRPr lang="en-US"/>
          </a:p>
        </p:txBody>
      </p:sp>
      <p:cxnSp>
        <p:nvCxnSpPr>
          <p:cNvPr id="51" name="Straight Arrow Connector 50"/>
          <p:cNvCxnSpPr/>
          <p:nvPr/>
        </p:nvCxnSpPr>
        <p:spPr>
          <a:xfrm flipV="1">
            <a:off x="6105128" y="5733256"/>
            <a:ext cx="50405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241031" y="6237312"/>
            <a:ext cx="1888594" cy="369332"/>
          </a:xfrm>
          <a:prstGeom prst="rect">
            <a:avLst/>
          </a:prstGeom>
          <a:noFill/>
        </p:spPr>
        <p:txBody>
          <a:bodyPr wrap="none" rtlCol="0">
            <a:spAutoFit/>
          </a:bodyPr>
          <a:lstStyle/>
          <a:p>
            <a:r>
              <a:rPr lang="id-ID" dirty="0" smtClean="0"/>
              <a:t>Dibahas tersendiri</a:t>
            </a:r>
            <a:endParaRPr lang="id-ID" dirty="0"/>
          </a:p>
        </p:txBody>
      </p:sp>
    </p:spTree>
    <p:extLst>
      <p:ext uri="{BB962C8B-B14F-4D97-AF65-F5344CB8AC3E}">
        <p14:creationId xmlns:p14="http://schemas.microsoft.com/office/powerpoint/2010/main" xmlns="" val="7359065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F744ED5-A550-4721-BB63-DB15B32F875F}" type="slidenum">
              <a:rPr lang="id-ID" smtClean="0">
                <a:solidFill>
                  <a:srgbClr val="898989"/>
                </a:solidFill>
                <a:latin typeface="Calibri" pitchFamily="34" charset="0"/>
              </a:rPr>
              <a:pPr eaLnBrk="1" hangingPunct="1"/>
              <a:t>70</a:t>
            </a:fld>
            <a:endParaRPr lang="id-ID" smtClean="0">
              <a:solidFill>
                <a:srgbClr val="898989"/>
              </a:solidFill>
              <a:latin typeface="Calibri" pitchFamily="34" charset="0"/>
            </a:endParaRPr>
          </a:p>
        </p:txBody>
      </p:sp>
      <p:sp>
        <p:nvSpPr>
          <p:cNvPr id="4" name="Rounded Rectangle 3"/>
          <p:cNvSpPr/>
          <p:nvPr/>
        </p:nvSpPr>
        <p:spPr>
          <a:xfrm>
            <a:off x="416496" y="3032126"/>
            <a:ext cx="9073008" cy="1404987"/>
          </a:xfrm>
          <a:prstGeom prst="round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2">
                    <a:lumMod val="75000"/>
                  </a:schemeClr>
                </a:solidFill>
              </a:rPr>
              <a:t>Jadwal</a:t>
            </a:r>
          </a:p>
        </p:txBody>
      </p:sp>
      <p:sp>
        <p:nvSpPr>
          <p:cNvPr id="5" name="Rounded Rectangle 4"/>
          <p:cNvSpPr/>
          <p:nvPr/>
        </p:nvSpPr>
        <p:spPr>
          <a:xfrm>
            <a:off x="4340659" y="1987604"/>
            <a:ext cx="1224682" cy="867643"/>
          </a:xfrm>
          <a:prstGeom prst="roundRect">
            <a:avLst/>
          </a:prstGeom>
          <a:noFill/>
          <a:ln w="3175">
            <a:solidFill>
              <a:schemeClr val="bg2">
                <a:lumMod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4400" dirty="0" smtClean="0">
                <a:solidFill>
                  <a:schemeClr val="accent6">
                    <a:lumMod val="75000"/>
                  </a:schemeClr>
                </a:solidFill>
                <a:latin typeface="Arial Rounded MT Bold" pitchFamily="34" charset="0"/>
              </a:rPr>
              <a:t>11</a:t>
            </a:r>
            <a:endParaRPr lang="id-ID" sz="4400" dirty="0">
              <a:solidFill>
                <a:schemeClr val="accent6">
                  <a:lumMod val="75000"/>
                </a:schemeClr>
              </a:solidFill>
              <a:latin typeface="Arial Rounded MT Bold" pitchFamily="34" charset="0"/>
            </a:endParaRPr>
          </a:p>
        </p:txBody>
      </p:sp>
    </p:spTree>
    <p:extLst>
      <p:ext uri="{BB962C8B-B14F-4D97-AF65-F5344CB8AC3E}">
        <p14:creationId xmlns:p14="http://schemas.microsoft.com/office/powerpoint/2010/main" xmlns="" val="11975218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9FDEDF1-2D69-4A24-90B2-688D088CE037}" type="slidenum">
              <a:rPr lang="id-ID" smtClean="0"/>
              <a:pPr/>
              <a:t>71</a:t>
            </a:fld>
            <a:endParaRPr lang="id-ID"/>
          </a:p>
        </p:txBody>
      </p:sp>
      <p:graphicFrame>
        <p:nvGraphicFramePr>
          <p:cNvPr id="4" name="Content Placeholder 7"/>
          <p:cNvGraphicFramePr>
            <a:graphicFrameLocks/>
          </p:cNvGraphicFramePr>
          <p:nvPr>
            <p:extLst>
              <p:ext uri="{D42A27DB-BD31-4B8C-83A1-F6EECF244321}">
                <p14:modId xmlns:p14="http://schemas.microsoft.com/office/powerpoint/2010/main" xmlns="" val="2105662621"/>
              </p:ext>
            </p:extLst>
          </p:nvPr>
        </p:nvGraphicFramePr>
        <p:xfrm>
          <a:off x="0" y="692696"/>
          <a:ext cx="9905997" cy="5270329"/>
        </p:xfrm>
        <a:graphic>
          <a:graphicData uri="http://schemas.openxmlformats.org/drawingml/2006/table">
            <a:tbl>
              <a:tblPr/>
              <a:tblGrid>
                <a:gridCol w="373289"/>
                <a:gridCol w="2142956"/>
                <a:gridCol w="1479332"/>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gridCol w="197014"/>
              </a:tblGrid>
              <a:tr h="208595">
                <a:tc rowSpan="2">
                  <a:txBody>
                    <a:bodyPr/>
                    <a:lstStyle/>
                    <a:p>
                      <a:pPr algn="ctr" fontAlgn="ctr"/>
                      <a:r>
                        <a:rPr lang="id-ID" sz="1400" b="0" i="0" u="none" strike="noStrike" dirty="0">
                          <a:solidFill>
                            <a:srgbClr val="000000"/>
                          </a:solidFill>
                          <a:latin typeface="Calibri"/>
                        </a:rPr>
                        <a:t>No</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fontAlgn="ctr"/>
                      <a:r>
                        <a:rPr lang="id-ID" sz="1400" b="0" i="0" u="none" strike="noStrike" dirty="0">
                          <a:solidFill>
                            <a:srgbClr val="000000"/>
                          </a:solidFill>
                          <a:latin typeface="Calibri"/>
                        </a:rPr>
                        <a:t>Kegiatan</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rowSpan="2">
                  <a:txBody>
                    <a:bodyPr/>
                    <a:lstStyle/>
                    <a:p>
                      <a:pPr algn="ctr" fontAlgn="ctr"/>
                      <a:r>
                        <a:rPr lang="id-ID" sz="1400" b="0" i="1" u="none" strike="noStrike" dirty="0">
                          <a:solidFill>
                            <a:srgbClr val="000000"/>
                          </a:solidFill>
                          <a:latin typeface="Calibri"/>
                        </a:rPr>
                        <a:t>Unit In Charge</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gridSpan="2">
                  <a:txBody>
                    <a:bodyPr/>
                    <a:lstStyle/>
                    <a:p>
                      <a:pPr algn="ctr" fontAlgn="ctr"/>
                      <a:r>
                        <a:rPr lang="id-ID" sz="1400" b="0" i="0" u="none" strike="noStrike" dirty="0">
                          <a:solidFill>
                            <a:srgbClr val="000000"/>
                          </a:solidFill>
                          <a:latin typeface="Calibri"/>
                        </a:rPr>
                        <a:t>Nov</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Des</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Jan</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Pebr</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a:solidFill>
                            <a:srgbClr val="000000"/>
                          </a:solidFill>
                          <a:latin typeface="Calibri"/>
                        </a:rPr>
                        <a:t>Mar</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a:solidFill>
                            <a:srgbClr val="000000"/>
                          </a:solidFill>
                          <a:latin typeface="Calibri"/>
                        </a:rPr>
                        <a:t>Apr</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Mei</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c gridSpan="4">
                  <a:txBody>
                    <a:bodyPr/>
                    <a:lstStyle/>
                    <a:p>
                      <a:pPr algn="ctr" fontAlgn="ctr"/>
                      <a:r>
                        <a:rPr lang="id-ID" sz="1400" b="0" i="0" u="none" strike="noStrike" dirty="0">
                          <a:solidFill>
                            <a:srgbClr val="000000"/>
                          </a:solidFill>
                          <a:latin typeface="Calibri"/>
                        </a:rPr>
                        <a:t>Juni</a:t>
                      </a:r>
                    </a:p>
                  </a:txBody>
                  <a:tcPr marL="8980" marR="8980" marT="898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19024">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1</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2</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3</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r" fontAlgn="b"/>
                      <a:r>
                        <a:rPr lang="id-ID" sz="1000" b="0" i="0" u="none" strike="noStrike" dirty="0">
                          <a:solidFill>
                            <a:srgbClr val="000000"/>
                          </a:solidFill>
                          <a:latin typeface="Calibri"/>
                        </a:rPr>
                        <a:t>4</a:t>
                      </a:r>
                    </a:p>
                  </a:txBody>
                  <a:tcPr marL="8980" marR="8980" marT="898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20000"/>
                        <a:lumOff val="80000"/>
                      </a:schemeClr>
                    </a:solidFill>
                  </a:tcPr>
                </a:tc>
              </a:tr>
              <a:tr h="239884">
                <a:tc>
                  <a:txBody>
                    <a:bodyPr/>
                    <a:lstStyle/>
                    <a:p>
                      <a:pPr algn="ctr" fontAlgn="b"/>
                      <a:r>
                        <a:rPr lang="id-ID" sz="1100" b="0" i="0" u="none" strike="noStrike" dirty="0" smtClean="0">
                          <a:solidFill>
                            <a:srgbClr val="000000"/>
                          </a:solidFill>
                          <a:latin typeface="Calibri"/>
                        </a:rPr>
                        <a:t>1</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Perumusan Kompetensi Inti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458908">
                <a:tc>
                  <a:txBody>
                    <a:bodyPr/>
                    <a:lstStyle/>
                    <a:p>
                      <a:pPr algn="ctr" fontAlgn="b"/>
                      <a:r>
                        <a:rPr lang="id-ID" sz="1100" b="0" i="0" u="none" strike="noStrike" dirty="0" smtClean="0">
                          <a:solidFill>
                            <a:srgbClr val="000000"/>
                          </a:solidFill>
                          <a:latin typeface="Calibri"/>
                        </a:rPr>
                        <a:t>2</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Perumusan Kompetensi Dasar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3</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Finalisasi Kerangka Dasar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4</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dirty="0" smtClean="0">
                          <a:solidFill>
                            <a:srgbClr val="000000"/>
                          </a:solidFill>
                          <a:latin typeface="Calibri"/>
                        </a:rPr>
                        <a:t>Finalisasi Struktur Kurikulum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5</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Uji Publik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39884">
                <a:tc>
                  <a:txBody>
                    <a:bodyPr/>
                    <a:lstStyle/>
                    <a:p>
                      <a:pPr algn="ctr" fontAlgn="b"/>
                      <a:r>
                        <a:rPr lang="id-ID" sz="1100" b="0" i="0" u="none" strike="noStrike" dirty="0" smtClean="0">
                          <a:solidFill>
                            <a:srgbClr val="000000"/>
                          </a:solidFill>
                          <a:latin typeface="Calibri"/>
                        </a:rPr>
                        <a:t>6</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Revisi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smtClean="0">
                          <a:solidFill>
                            <a:srgbClr val="000000"/>
                          </a:solidFill>
                          <a:latin typeface="Calibri"/>
                        </a:rPr>
                        <a:t>Balitbang</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7</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Pemrosesan Permendikbud</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Sekjen</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667502">
                <a:tc>
                  <a:txBody>
                    <a:bodyPr/>
                    <a:lstStyle/>
                    <a:p>
                      <a:pPr algn="ctr" fontAlgn="b"/>
                      <a:r>
                        <a:rPr lang="id-ID" sz="1100" b="0" i="0" u="none" strike="noStrike" dirty="0" smtClean="0">
                          <a:solidFill>
                            <a:srgbClr val="000000"/>
                          </a:solidFill>
                          <a:latin typeface="Calibri"/>
                        </a:rPr>
                        <a:t>8</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Sosialisasi  </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BPSDMPK&amp;PMP, Balitbang, dan 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9</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Pengembangan Silabus </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448479">
                <a:tc>
                  <a:txBody>
                    <a:bodyPr/>
                    <a:lstStyle/>
                    <a:p>
                      <a:pPr algn="ctr" fontAlgn="b"/>
                      <a:r>
                        <a:rPr lang="id-ID" sz="1100" b="0" i="0" u="none" strike="noStrike" dirty="0" smtClean="0">
                          <a:solidFill>
                            <a:srgbClr val="000000"/>
                          </a:solidFill>
                          <a:latin typeface="Calibri"/>
                        </a:rPr>
                        <a:t>10</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Pengembangan Panduan Guru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11</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Penulisan Buku Teks</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Balitbang</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12</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Tender Penggandaan Buku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13</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Penggandaaan Buku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14</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Distribusi Buku Teks</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229454">
                <a:tc>
                  <a:txBody>
                    <a:bodyPr/>
                    <a:lstStyle/>
                    <a:p>
                      <a:pPr algn="ctr" fontAlgn="b"/>
                      <a:r>
                        <a:rPr lang="id-ID" sz="1100" b="0" i="0" u="none" strike="noStrike" dirty="0" smtClean="0">
                          <a:solidFill>
                            <a:srgbClr val="000000"/>
                          </a:solidFill>
                          <a:latin typeface="Calibri"/>
                        </a:rPr>
                        <a:t>15</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Pelatihan guru</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BPSDMPK&amp;PMP</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r>
                        <a:rPr lang="id-ID" sz="1000" b="0" i="0" u="none" strike="noStrike">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r>
              <a:tr h="448479">
                <a:tc>
                  <a:txBody>
                    <a:bodyPr/>
                    <a:lstStyle/>
                    <a:p>
                      <a:pPr algn="ctr" fontAlgn="b"/>
                      <a:r>
                        <a:rPr lang="id-ID" sz="1100" b="0" i="0" u="none" strike="noStrike" dirty="0" smtClean="0">
                          <a:solidFill>
                            <a:srgbClr val="000000"/>
                          </a:solidFill>
                          <a:latin typeface="Calibri"/>
                        </a:rPr>
                        <a:t>16</a:t>
                      </a:r>
                      <a:endParaRPr lang="id-ID" sz="11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rtl="0" fontAlgn="t"/>
                      <a:r>
                        <a:rPr lang="id-ID" sz="1400" b="0" i="0" u="none" strike="noStrike" smtClean="0">
                          <a:solidFill>
                            <a:srgbClr val="000000"/>
                          </a:solidFill>
                          <a:latin typeface="Calibri"/>
                        </a:rPr>
                        <a:t>Implementasi Kelas I, IV, VII, dan X Secara Nasional</a:t>
                      </a:r>
                      <a:endParaRPr lang="id-ID" sz="1400" b="0" i="0" u="none" strike="noStrike">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ctr" rtl="0" fontAlgn="t"/>
                      <a:r>
                        <a:rPr lang="id-ID" sz="1400" b="0" i="0" u="none" strike="noStrike" dirty="0" smtClean="0">
                          <a:solidFill>
                            <a:srgbClr val="000000"/>
                          </a:solidFill>
                          <a:latin typeface="Calibri"/>
                        </a:rPr>
                        <a:t>Direktorat Terkait</a:t>
                      </a:r>
                      <a:endParaRPr lang="id-ID" sz="1400" b="0" i="0" u="none" strike="noStrike" dirty="0">
                        <a:solidFill>
                          <a:srgbClr val="000000"/>
                        </a:solidFill>
                        <a:latin typeface="Calibri"/>
                      </a:endParaRPr>
                    </a:p>
                  </a:txBody>
                  <a:tcPr marL="8980" marR="8980" marT="8980" marB="0" anchor="ct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noFill/>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dirty="0">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endParaRPr lang="id-ID" sz="1000" b="0" i="0" u="none" strike="noStrike">
                        <a:solidFill>
                          <a:srgbClr val="000000"/>
                        </a:solidFill>
                        <a:latin typeface="Calibri"/>
                      </a:endParaRP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tcPr>
                </a:tc>
                <a:tc>
                  <a:txBody>
                    <a:bodyPr/>
                    <a:lstStyle/>
                    <a:p>
                      <a:pPr algn="l" fontAlgn="b"/>
                      <a:r>
                        <a:rPr lang="id-ID" sz="1000" b="0" i="0" u="none" strike="noStrike" dirty="0">
                          <a:solidFill>
                            <a:srgbClr val="000000"/>
                          </a:solidFill>
                          <a:latin typeface="Calibri"/>
                        </a:rPr>
                        <a:t> </a:t>
                      </a:r>
                    </a:p>
                  </a:txBody>
                  <a:tcPr marL="8980" marR="8980" marT="8980" marB="0" anchor="b">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rgbClr val="538ED5"/>
                    </a:solidFill>
                  </a:tcPr>
                </a:tc>
              </a:tr>
            </a:tbl>
          </a:graphicData>
        </a:graphic>
      </p:graphicFrame>
      <p:sp>
        <p:nvSpPr>
          <p:cNvPr id="5" name="Rectangle 4"/>
          <p:cNvSpPr/>
          <p:nvPr/>
        </p:nvSpPr>
        <p:spPr>
          <a:xfrm>
            <a:off x="0" y="-29808"/>
            <a:ext cx="9906000" cy="523220"/>
          </a:xfrm>
          <a:prstGeom prst="rect">
            <a:avLst/>
          </a:prstGeom>
        </p:spPr>
        <p:txBody>
          <a:bodyPr wrap="square">
            <a:spAutoFit/>
          </a:bodyPr>
          <a:lstStyle/>
          <a:p>
            <a:pPr algn="ctr">
              <a:defRPr/>
            </a:pPr>
            <a:r>
              <a:rPr lang="id-ID" sz="2800" b="1" dirty="0" smtClean="0">
                <a:solidFill>
                  <a:schemeClr val="tx2">
                    <a:lumMod val="75000"/>
                  </a:schemeClr>
                </a:solidFill>
              </a:rPr>
              <a:t>Jadwal Pengembangan dan Implementasi Kurikulum 2013</a:t>
            </a:r>
            <a:endParaRPr lang="id-ID" sz="2800" b="1" dirty="0">
              <a:solidFill>
                <a:schemeClr val="tx2">
                  <a:lumMod val="75000"/>
                </a:schemeClr>
              </a:solidFill>
            </a:endParaRPr>
          </a:p>
        </p:txBody>
      </p:sp>
      <p:cxnSp>
        <p:nvCxnSpPr>
          <p:cNvPr id="6" name="Straight Connector 5"/>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xmlns="" val="2382038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7833320" y="2991444"/>
            <a:ext cx="2016224" cy="133490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entagon 6"/>
          <p:cNvSpPr/>
          <p:nvPr/>
        </p:nvSpPr>
        <p:spPr>
          <a:xfrm>
            <a:off x="2000672" y="2850182"/>
            <a:ext cx="1944216" cy="1656184"/>
          </a:xfrm>
          <a:prstGeom prst="homePlate">
            <a:avLst>
              <a:gd name="adj" fmla="val 269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id-ID" sz="2800" dirty="0">
              <a:solidFill>
                <a:schemeClr val="bg1"/>
              </a:solidFill>
            </a:endParaRPr>
          </a:p>
        </p:txBody>
      </p:sp>
      <p:sp>
        <p:nvSpPr>
          <p:cNvPr id="3" name="Slide Number Placeholder 2"/>
          <p:cNvSpPr>
            <a:spLocks noGrp="1"/>
          </p:cNvSpPr>
          <p:nvPr>
            <p:ph type="sldNum" sz="quarter" idx="12"/>
          </p:nvPr>
        </p:nvSpPr>
        <p:spPr/>
        <p:txBody>
          <a:bodyPr/>
          <a:lstStyle/>
          <a:p>
            <a:fld id="{F9FDEDF1-2D69-4A24-90B2-688D088CE037}" type="slidenum">
              <a:rPr lang="id-ID" smtClean="0"/>
              <a:pPr/>
              <a:t>8</a:t>
            </a:fld>
            <a:endParaRPr lang="id-ID"/>
          </a:p>
        </p:txBody>
      </p:sp>
      <p:sp>
        <p:nvSpPr>
          <p:cNvPr id="4" name="Rounded Rectangle 3"/>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latin typeface="+mj-lt"/>
                <a:ea typeface="+mj-ea"/>
                <a:cs typeface="+mj-cs"/>
              </a:rPr>
              <a:t>Strategi Peningkatan </a:t>
            </a:r>
            <a:r>
              <a:rPr lang="id-ID" sz="4000" b="1" dirty="0" smtClean="0">
                <a:solidFill>
                  <a:schemeClr val="accent6">
                    <a:lumMod val="75000"/>
                  </a:schemeClr>
                </a:solidFill>
                <a:latin typeface="+mj-lt"/>
                <a:ea typeface="+mj-ea"/>
                <a:cs typeface="+mj-cs"/>
              </a:rPr>
              <a:t>Efektivitas Pembelajaran</a:t>
            </a:r>
            <a:endParaRPr lang="id-ID" sz="4000" b="1" dirty="0">
              <a:solidFill>
                <a:schemeClr val="accent6">
                  <a:lumMod val="75000"/>
                </a:schemeClr>
              </a:solidFill>
              <a:latin typeface="+mj-lt"/>
              <a:ea typeface="+mj-ea"/>
              <a:cs typeface="+mj-cs"/>
            </a:endParaRPr>
          </a:p>
        </p:txBody>
      </p:sp>
      <p:cxnSp>
        <p:nvCxnSpPr>
          <p:cNvPr id="5" name="Straight Connector 4"/>
          <p:cNvCxnSpPr/>
          <p:nvPr/>
        </p:nvCxnSpPr>
        <p:spPr>
          <a:xfrm>
            <a:off x="0" y="692696"/>
            <a:ext cx="9906000" cy="0"/>
          </a:xfrm>
          <a:prstGeom prst="line">
            <a:avLst/>
          </a:prstGeom>
        </p:spPr>
        <p:style>
          <a:lnRef idx="1">
            <a:schemeClr val="accent6"/>
          </a:lnRef>
          <a:fillRef idx="0">
            <a:schemeClr val="accent6"/>
          </a:fillRef>
          <a:effectRef idx="0">
            <a:schemeClr val="accent6"/>
          </a:effectRef>
          <a:fontRef idx="minor">
            <a:schemeClr val="tx1"/>
          </a:fontRef>
        </p:style>
      </p:cxnSp>
      <p:sp>
        <p:nvSpPr>
          <p:cNvPr id="6" name="Rounded Rectangle 5"/>
          <p:cNvSpPr/>
          <p:nvPr/>
        </p:nvSpPr>
        <p:spPr>
          <a:xfrm>
            <a:off x="218" y="2850182"/>
            <a:ext cx="1928664" cy="1656184"/>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id-ID" sz="2000" b="1" dirty="0">
                <a:solidFill>
                  <a:schemeClr val="bg1"/>
                </a:solidFill>
              </a:rPr>
              <a:t>Sistem Nilai:</a:t>
            </a:r>
          </a:p>
          <a:p>
            <a:pPr algn="ctr">
              <a:buFontTx/>
              <a:buChar char="-"/>
              <a:defRPr/>
            </a:pPr>
            <a:r>
              <a:rPr lang="id-ID" sz="2000" b="1" dirty="0">
                <a:solidFill>
                  <a:schemeClr val="bg1"/>
                </a:solidFill>
              </a:rPr>
              <a:t>Universal</a:t>
            </a:r>
          </a:p>
          <a:p>
            <a:pPr algn="ctr">
              <a:buFontTx/>
              <a:buChar char="-"/>
              <a:defRPr/>
            </a:pPr>
            <a:r>
              <a:rPr lang="id-ID" sz="2000" b="1" dirty="0" smtClean="0">
                <a:solidFill>
                  <a:schemeClr val="bg1"/>
                </a:solidFill>
              </a:rPr>
              <a:t>Nasional </a:t>
            </a:r>
          </a:p>
          <a:p>
            <a:pPr algn="ctr">
              <a:buFontTx/>
              <a:buChar char="-"/>
              <a:defRPr/>
            </a:pPr>
            <a:r>
              <a:rPr lang="id-ID" sz="2000" b="1" dirty="0" smtClean="0">
                <a:solidFill>
                  <a:schemeClr val="bg1"/>
                </a:solidFill>
              </a:rPr>
              <a:t>Lokal</a:t>
            </a:r>
            <a:endParaRPr lang="id-ID" sz="2000" b="1" dirty="0">
              <a:solidFill>
                <a:schemeClr val="bg1"/>
              </a:solidFill>
            </a:endParaRPr>
          </a:p>
        </p:txBody>
      </p:sp>
      <p:sp>
        <p:nvSpPr>
          <p:cNvPr id="8" name="Chevron 7"/>
          <p:cNvSpPr/>
          <p:nvPr/>
        </p:nvSpPr>
        <p:spPr>
          <a:xfrm>
            <a:off x="3656856" y="2852936"/>
            <a:ext cx="2232248" cy="1656184"/>
          </a:xfrm>
          <a:prstGeom prst="chevron">
            <a:avLst>
              <a:gd name="adj" fmla="val 26911"/>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9" name="Rectangle 8"/>
          <p:cNvSpPr/>
          <p:nvPr/>
        </p:nvSpPr>
        <p:spPr>
          <a:xfrm>
            <a:off x="3944888" y="3292394"/>
            <a:ext cx="1783652" cy="830997"/>
          </a:xfrm>
          <a:prstGeom prst="rect">
            <a:avLst/>
          </a:prstGeom>
        </p:spPr>
        <p:txBody>
          <a:bodyPr wrap="square">
            <a:spAutoFit/>
          </a:bodyPr>
          <a:lstStyle/>
          <a:p>
            <a:pPr algn="ctr">
              <a:defRPr/>
            </a:pPr>
            <a:r>
              <a:rPr lang="id-ID" sz="2400" dirty="0">
                <a:solidFill>
                  <a:schemeClr val="bg1"/>
                </a:solidFill>
              </a:rPr>
              <a:t>Efektivitas Pemahaman</a:t>
            </a:r>
          </a:p>
        </p:txBody>
      </p:sp>
      <p:sp>
        <p:nvSpPr>
          <p:cNvPr id="10" name="Rectangle 9"/>
          <p:cNvSpPr/>
          <p:nvPr/>
        </p:nvSpPr>
        <p:spPr>
          <a:xfrm>
            <a:off x="2000672" y="3292394"/>
            <a:ext cx="1584176" cy="830997"/>
          </a:xfrm>
          <a:prstGeom prst="rect">
            <a:avLst/>
          </a:prstGeom>
        </p:spPr>
        <p:txBody>
          <a:bodyPr wrap="square">
            <a:spAutoFit/>
          </a:bodyPr>
          <a:lstStyle/>
          <a:p>
            <a:pPr algn="ctr">
              <a:defRPr/>
            </a:pPr>
            <a:r>
              <a:rPr lang="id-ID" sz="2400" dirty="0">
                <a:solidFill>
                  <a:schemeClr val="bg1"/>
                </a:solidFill>
              </a:rPr>
              <a:t>Efektivitas Interaksi</a:t>
            </a:r>
          </a:p>
        </p:txBody>
      </p:sp>
      <p:sp>
        <p:nvSpPr>
          <p:cNvPr id="11" name="Chevron 10"/>
          <p:cNvSpPr/>
          <p:nvPr/>
        </p:nvSpPr>
        <p:spPr>
          <a:xfrm>
            <a:off x="5601072" y="2850182"/>
            <a:ext cx="2232248" cy="1656184"/>
          </a:xfrm>
          <a:prstGeom prst="chevron">
            <a:avLst>
              <a:gd name="adj" fmla="val 26911"/>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Rectangle 11"/>
          <p:cNvSpPr/>
          <p:nvPr/>
        </p:nvSpPr>
        <p:spPr>
          <a:xfrm>
            <a:off x="5889104" y="3279325"/>
            <a:ext cx="1841864" cy="830997"/>
          </a:xfrm>
          <a:prstGeom prst="rect">
            <a:avLst/>
          </a:prstGeom>
        </p:spPr>
        <p:txBody>
          <a:bodyPr wrap="square">
            <a:spAutoFit/>
          </a:bodyPr>
          <a:lstStyle/>
          <a:p>
            <a:pPr algn="ctr">
              <a:defRPr/>
            </a:pPr>
            <a:r>
              <a:rPr lang="id-ID" sz="2400" dirty="0">
                <a:solidFill>
                  <a:schemeClr val="bg1"/>
                </a:solidFill>
              </a:rPr>
              <a:t>Efektivitas Penyerapan</a:t>
            </a:r>
          </a:p>
        </p:txBody>
      </p:sp>
      <p:sp>
        <p:nvSpPr>
          <p:cNvPr id="13" name="Rectangle 12"/>
          <p:cNvSpPr/>
          <p:nvPr/>
        </p:nvSpPr>
        <p:spPr>
          <a:xfrm>
            <a:off x="7833320" y="3279325"/>
            <a:ext cx="2006761" cy="830997"/>
          </a:xfrm>
          <a:prstGeom prst="rect">
            <a:avLst/>
          </a:prstGeom>
        </p:spPr>
        <p:txBody>
          <a:bodyPr wrap="square">
            <a:spAutoFit/>
          </a:bodyPr>
          <a:lstStyle/>
          <a:p>
            <a:pPr algn="ctr">
              <a:defRPr/>
            </a:pPr>
            <a:r>
              <a:rPr lang="id-ID" sz="2400" dirty="0">
                <a:solidFill>
                  <a:schemeClr val="bg1"/>
                </a:solidFill>
              </a:rPr>
              <a:t>Transformasi Nilai</a:t>
            </a:r>
          </a:p>
        </p:txBody>
      </p:sp>
      <p:sp>
        <p:nvSpPr>
          <p:cNvPr id="18" name="Rounded Rectangle 17"/>
          <p:cNvSpPr/>
          <p:nvPr/>
        </p:nvSpPr>
        <p:spPr>
          <a:xfrm>
            <a:off x="1928882" y="4725144"/>
            <a:ext cx="1655966" cy="1728192"/>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itchFamily="34" charset="0"/>
              <a:buChar char="•"/>
            </a:pPr>
            <a:endParaRPr lang="id-ID" sz="2000">
              <a:solidFill>
                <a:schemeClr val="tx1"/>
              </a:solidFill>
            </a:endParaRPr>
          </a:p>
        </p:txBody>
      </p:sp>
      <p:sp>
        <p:nvSpPr>
          <p:cNvPr id="26" name="Rounded Rectangle 25"/>
          <p:cNvSpPr/>
          <p:nvPr/>
        </p:nvSpPr>
        <p:spPr>
          <a:xfrm>
            <a:off x="3656856" y="4679270"/>
            <a:ext cx="1944216" cy="172819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ounded Rectangle 26"/>
          <p:cNvSpPr/>
          <p:nvPr/>
        </p:nvSpPr>
        <p:spPr>
          <a:xfrm>
            <a:off x="5673080" y="4653136"/>
            <a:ext cx="1944216" cy="1724842"/>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Rounded Rectangle 27"/>
          <p:cNvSpPr/>
          <p:nvPr/>
        </p:nvSpPr>
        <p:spPr>
          <a:xfrm>
            <a:off x="1928882" y="908720"/>
            <a:ext cx="1655966" cy="1728192"/>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itchFamily="34" charset="0"/>
              <a:buChar char="•"/>
            </a:pPr>
            <a:endParaRPr lang="id-ID" sz="2000">
              <a:solidFill>
                <a:schemeClr val="tx1"/>
              </a:solidFill>
            </a:endParaRPr>
          </a:p>
        </p:txBody>
      </p:sp>
      <p:sp>
        <p:nvSpPr>
          <p:cNvPr id="29" name="Rounded Rectangle 28"/>
          <p:cNvSpPr/>
          <p:nvPr/>
        </p:nvSpPr>
        <p:spPr>
          <a:xfrm>
            <a:off x="3656856" y="908720"/>
            <a:ext cx="3816424" cy="171655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ectangle 19"/>
          <p:cNvSpPr/>
          <p:nvPr/>
        </p:nvSpPr>
        <p:spPr>
          <a:xfrm>
            <a:off x="1946129" y="1052736"/>
            <a:ext cx="1638719" cy="1200329"/>
          </a:xfrm>
          <a:prstGeom prst="rect">
            <a:avLst/>
          </a:prstGeom>
        </p:spPr>
        <p:txBody>
          <a:bodyPr wrap="square">
            <a:spAutoFit/>
          </a:bodyPr>
          <a:lstStyle/>
          <a:p>
            <a:pPr>
              <a:defRPr/>
            </a:pPr>
            <a:r>
              <a:rPr lang="id-ID" dirty="0"/>
              <a:t>Iklim akademik, budaya sekolah</a:t>
            </a:r>
            <a:r>
              <a:rPr lang="id-ID" dirty="0" smtClean="0"/>
              <a:t>/ kampus</a:t>
            </a:r>
            <a:r>
              <a:rPr lang="id-ID" dirty="0"/>
              <a:t>, ....</a:t>
            </a:r>
          </a:p>
        </p:txBody>
      </p:sp>
      <p:sp>
        <p:nvSpPr>
          <p:cNvPr id="30" name="Rectangle 29"/>
          <p:cNvSpPr/>
          <p:nvPr/>
        </p:nvSpPr>
        <p:spPr>
          <a:xfrm>
            <a:off x="3743800" y="908720"/>
            <a:ext cx="3729480" cy="1754326"/>
          </a:xfrm>
          <a:prstGeom prst="rect">
            <a:avLst/>
          </a:prstGeom>
        </p:spPr>
        <p:txBody>
          <a:bodyPr wrap="square">
            <a:spAutoFit/>
          </a:bodyPr>
          <a:lstStyle/>
          <a:p>
            <a:pPr>
              <a:defRPr/>
            </a:pPr>
            <a:r>
              <a:rPr lang="id-ID" dirty="0"/>
              <a:t>Pembelajaran yang mengedepankan pengalaman personal melalui observasi (Menyimak, Melihat, Membaca, Mendengar), asosiasi, bertanya, menyimpulkan,  mengkomunikasikan, ....</a:t>
            </a:r>
          </a:p>
        </p:txBody>
      </p:sp>
      <p:sp>
        <p:nvSpPr>
          <p:cNvPr id="31" name="Rectangle 30"/>
          <p:cNvSpPr/>
          <p:nvPr/>
        </p:nvSpPr>
        <p:spPr>
          <a:xfrm>
            <a:off x="1928664" y="5025950"/>
            <a:ext cx="1696739" cy="923330"/>
          </a:xfrm>
          <a:prstGeom prst="rect">
            <a:avLst/>
          </a:prstGeom>
        </p:spPr>
        <p:txBody>
          <a:bodyPr wrap="square">
            <a:spAutoFit/>
          </a:bodyPr>
          <a:lstStyle/>
          <a:p>
            <a:pPr>
              <a:defRPr/>
            </a:pPr>
            <a:r>
              <a:rPr lang="id-ID" dirty="0"/>
              <a:t>Manajemen dan Kepemimpinan</a:t>
            </a:r>
          </a:p>
        </p:txBody>
      </p:sp>
      <p:sp>
        <p:nvSpPr>
          <p:cNvPr id="32" name="Rectangle 31"/>
          <p:cNvSpPr/>
          <p:nvPr/>
        </p:nvSpPr>
        <p:spPr>
          <a:xfrm>
            <a:off x="3739837" y="4653136"/>
            <a:ext cx="1988703" cy="1754326"/>
          </a:xfrm>
          <a:prstGeom prst="rect">
            <a:avLst/>
          </a:prstGeom>
        </p:spPr>
        <p:txBody>
          <a:bodyPr wrap="square">
            <a:spAutoFit/>
          </a:bodyPr>
          <a:lstStyle/>
          <a:p>
            <a:pPr>
              <a:defRPr/>
            </a:pPr>
            <a:r>
              <a:rPr lang="id-ID" dirty="0"/>
              <a:t>Penilaian berdasarkan proses dan hasil pekerjaan  serta kemampuan menilai sendiri</a:t>
            </a:r>
          </a:p>
        </p:txBody>
      </p:sp>
      <p:sp>
        <p:nvSpPr>
          <p:cNvPr id="33" name="Rectangle 32"/>
          <p:cNvSpPr/>
          <p:nvPr/>
        </p:nvSpPr>
        <p:spPr>
          <a:xfrm>
            <a:off x="5771520" y="4950592"/>
            <a:ext cx="2061800" cy="1200329"/>
          </a:xfrm>
          <a:prstGeom prst="rect">
            <a:avLst/>
          </a:prstGeom>
        </p:spPr>
        <p:txBody>
          <a:bodyPr wrap="square">
            <a:spAutoFit/>
          </a:bodyPr>
          <a:lstStyle/>
          <a:p>
            <a:pPr>
              <a:defRPr/>
            </a:pPr>
            <a:r>
              <a:rPr lang="id-ID" dirty="0"/>
              <a:t>Kesinambungan Pembelajaran secara horisontal dan vertikal</a:t>
            </a:r>
          </a:p>
        </p:txBody>
      </p:sp>
      <p:sp>
        <p:nvSpPr>
          <p:cNvPr id="34" name="Down Arrow 33"/>
          <p:cNvSpPr/>
          <p:nvPr/>
        </p:nvSpPr>
        <p:spPr>
          <a:xfrm>
            <a:off x="2288813" y="2636912"/>
            <a:ext cx="936104" cy="252000"/>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5" name="Down Arrow 34"/>
          <p:cNvSpPr/>
          <p:nvPr/>
        </p:nvSpPr>
        <p:spPr>
          <a:xfrm>
            <a:off x="4160912" y="2636912"/>
            <a:ext cx="936104" cy="25200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Down Arrow 35"/>
          <p:cNvSpPr/>
          <p:nvPr/>
        </p:nvSpPr>
        <p:spPr>
          <a:xfrm flipV="1">
            <a:off x="2286109" y="4506366"/>
            <a:ext cx="936104" cy="252000"/>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7" name="Down Arrow 36"/>
          <p:cNvSpPr/>
          <p:nvPr/>
        </p:nvSpPr>
        <p:spPr>
          <a:xfrm flipV="1">
            <a:off x="4153730" y="4445729"/>
            <a:ext cx="936104" cy="25200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Down Arrow 37"/>
          <p:cNvSpPr/>
          <p:nvPr/>
        </p:nvSpPr>
        <p:spPr>
          <a:xfrm flipV="1">
            <a:off x="6033120" y="4449875"/>
            <a:ext cx="936104" cy="252000"/>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1176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a:xfrm>
            <a:off x="495300" y="836713"/>
            <a:ext cx="8915400" cy="5289452"/>
          </a:xfrm>
        </p:spPr>
        <p:txBody>
          <a:bodyPr>
            <a:normAutofit fontScale="92500" lnSpcReduction="20000"/>
          </a:bodyPr>
          <a:lstStyle/>
          <a:p>
            <a:r>
              <a:rPr lang="id-ID" b="1" dirty="0" smtClean="0">
                <a:solidFill>
                  <a:srgbClr val="C00000"/>
                </a:solidFill>
              </a:rPr>
              <a:t>Perubahan proses pembelajaran </a:t>
            </a:r>
            <a:r>
              <a:rPr lang="id-ID" dirty="0" smtClean="0"/>
              <a:t>[dari siswa diberi tahu menjadi siswa mencari tahu] dan </a:t>
            </a:r>
            <a:r>
              <a:rPr lang="id-ID" b="1" dirty="0" smtClean="0">
                <a:solidFill>
                  <a:srgbClr val="C00000"/>
                </a:solidFill>
              </a:rPr>
              <a:t>proses penilaian</a:t>
            </a:r>
            <a:r>
              <a:rPr lang="id-ID" dirty="0" smtClean="0"/>
              <a:t> [dari berbasis output menjadi berbasis proses dan output] memerlukan penambahan jam pelajaran</a:t>
            </a:r>
          </a:p>
          <a:p>
            <a:r>
              <a:rPr lang="id-ID" dirty="0" smtClean="0"/>
              <a:t>Kecenderungan akhir-akhir ini </a:t>
            </a:r>
            <a:r>
              <a:rPr lang="id-ID" b="1" dirty="0" smtClean="0">
                <a:solidFill>
                  <a:srgbClr val="C00000"/>
                </a:solidFill>
              </a:rPr>
              <a:t>banyak negara menambah jam pelajaran</a:t>
            </a:r>
            <a:r>
              <a:rPr lang="id-ID" dirty="0" smtClean="0"/>
              <a:t> [KIPP di AS, Korea Selatan]</a:t>
            </a:r>
          </a:p>
          <a:p>
            <a:r>
              <a:rPr lang="id-ID" b="1" dirty="0" smtClean="0">
                <a:solidFill>
                  <a:srgbClr val="C00000"/>
                </a:solidFill>
              </a:rPr>
              <a:t>Perbandingan dengan negara-negara lain</a:t>
            </a:r>
            <a:r>
              <a:rPr lang="id-ID" dirty="0" smtClean="0">
                <a:solidFill>
                  <a:srgbClr val="C00000"/>
                </a:solidFill>
              </a:rPr>
              <a:t> </a:t>
            </a:r>
            <a:r>
              <a:rPr lang="id-ID" dirty="0" smtClean="0"/>
              <a:t>menunjukkan jam pelajaran di Indonesia relatif lebih singkat</a:t>
            </a:r>
          </a:p>
          <a:p>
            <a:r>
              <a:rPr lang="id-ID" dirty="0" smtClean="0"/>
              <a:t>Walaupun pembelajaran di Finlandia relatif singkat, tetapi didukung dengan pembelajaran tutorial  </a:t>
            </a:r>
            <a:endParaRPr lang="id-ID" dirty="0"/>
          </a:p>
        </p:txBody>
      </p:sp>
      <p:sp>
        <p:nvSpPr>
          <p:cNvPr id="2" name="Slide Number Placeholder 1"/>
          <p:cNvSpPr>
            <a:spLocks noGrp="1"/>
          </p:cNvSpPr>
          <p:nvPr>
            <p:ph type="sldNum" sz="quarter" idx="12"/>
          </p:nvPr>
        </p:nvSpPr>
        <p:spPr/>
        <p:txBody>
          <a:bodyPr/>
          <a:lstStyle/>
          <a:p>
            <a:pPr>
              <a:defRPr/>
            </a:pPr>
            <a:fld id="{769DA3AF-C8DB-40E7-B92B-10078690B69E}" type="slidenum">
              <a:rPr lang="en-US" smtClean="0"/>
              <a:pPr>
                <a:defRPr/>
              </a:pPr>
              <a:t>9</a:t>
            </a:fld>
            <a:endParaRPr lang="en-US" dirty="0"/>
          </a:p>
        </p:txBody>
      </p:sp>
      <p:sp>
        <p:nvSpPr>
          <p:cNvPr id="13" name="Rounded Rectangle 12"/>
          <p:cNvSpPr/>
          <p:nvPr/>
        </p:nvSpPr>
        <p:spPr>
          <a:xfrm>
            <a:off x="0" y="44624"/>
            <a:ext cx="9906000" cy="616496"/>
          </a:xfrm>
          <a:prstGeom prst="roundRect">
            <a:avLst/>
          </a:prstGeom>
        </p:spPr>
        <p:txBody>
          <a:bodyPr vert="horz" lIns="91440" tIns="45720" rIns="91440" bIns="45720" rtlCol="0" anchor="ctr">
            <a:normAutofit fontScale="90000" lnSpcReduction="20000"/>
          </a:bodyPr>
          <a:lstStyle/>
          <a:p>
            <a:pPr algn="ctr">
              <a:spcBef>
                <a:spcPct val="0"/>
              </a:spcBef>
            </a:pPr>
            <a:r>
              <a:rPr lang="id-ID" sz="4000" b="1" dirty="0" smtClean="0">
                <a:solidFill>
                  <a:schemeClr val="accent5">
                    <a:lumMod val="75000"/>
                  </a:schemeClr>
                </a:solidFill>
                <a:latin typeface="+mj-lt"/>
                <a:ea typeface="+mj-ea"/>
                <a:cs typeface="+mj-cs"/>
              </a:rPr>
              <a:t>Rasionalitas </a:t>
            </a:r>
            <a:r>
              <a:rPr lang="id-ID" sz="4000" b="1" dirty="0" smtClean="0">
                <a:solidFill>
                  <a:schemeClr val="accent6">
                    <a:lumMod val="75000"/>
                  </a:schemeClr>
                </a:solidFill>
                <a:latin typeface="+mj-lt"/>
                <a:ea typeface="+mj-ea"/>
                <a:cs typeface="+mj-cs"/>
              </a:rPr>
              <a:t>Penambahan Jam Pelajaran</a:t>
            </a:r>
            <a:endParaRPr lang="id-ID" sz="4000" b="1" dirty="0">
              <a:solidFill>
                <a:schemeClr val="accent6">
                  <a:lumMod val="75000"/>
                </a:schemeClr>
              </a:solidFill>
              <a:latin typeface="+mj-lt"/>
              <a:ea typeface="+mj-ea"/>
              <a:cs typeface="+mj-cs"/>
            </a:endParaRPr>
          </a:p>
        </p:txBody>
      </p:sp>
      <p:cxnSp>
        <p:nvCxnSpPr>
          <p:cNvPr id="14" name="Straight Connector 13"/>
          <p:cNvCxnSpPr/>
          <p:nvPr/>
        </p:nvCxnSpPr>
        <p:spPr>
          <a:xfrm>
            <a:off x="0" y="620688"/>
            <a:ext cx="990600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xmlns="" val="1800367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6860</TotalTime>
  <Words>6589</Words>
  <Application>Microsoft Macintosh PowerPoint</Application>
  <PresentationFormat>A4 Paper (210x297 mm)</PresentationFormat>
  <Paragraphs>1802</Paragraphs>
  <Slides>71</Slides>
  <Notes>19</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Slide 1</vt:lpstr>
      <vt:lpstr>Slide 2</vt:lpstr>
      <vt:lpstr>Slide 3</vt:lpstr>
      <vt:lpstr>Slide 4</vt:lpstr>
      <vt:lpstr>Slide 5</vt:lpstr>
      <vt:lpstr>Slide 6</vt:lpstr>
      <vt:lpstr>Slide 7</vt:lpstr>
      <vt:lpstr>Slide 8</vt:lpstr>
      <vt:lpstr>Slide 9</vt:lpstr>
      <vt:lpstr>Total number of intended instruction hours in public institutions between the ages of 7 and 14 </vt:lpstr>
      <vt:lpstr>Slide 11</vt:lpstr>
      <vt:lpstr>Permasalahan Kurikulum 2006</vt:lpstr>
      <vt:lpstr>Slide 13</vt:lpstr>
      <vt:lpstr>Slide 14</vt:lpstr>
      <vt:lpstr>Slide 15</vt:lpstr>
      <vt:lpstr>Slide 16</vt:lpstr>
      <vt:lpstr>Kurikulum sebagai Integrator  Sistem Nilai, Pengetahuan dan Keterampilan</vt:lpstr>
      <vt:lpstr>Kerangka Kerja Pengembangan Kurikulum</vt:lpstr>
      <vt:lpstr>Slide 19</vt:lpstr>
      <vt:lpstr>Slide 20</vt:lpstr>
      <vt:lpstr>Elemen Perubahan</vt:lpstr>
      <vt:lpstr>Elemen Perubahan</vt:lpstr>
      <vt:lpstr>Elemen Perubahan</vt:lpstr>
      <vt:lpstr>Elemen Perubahan</vt:lpstr>
      <vt:lpstr>Slide 25</vt:lpstr>
      <vt:lpstr>Fungsi dan Tujuan Pendidikan Nasional</vt:lpstr>
      <vt:lpstr>Slide 27</vt:lpstr>
      <vt:lpstr>Slide 28</vt:lpstr>
      <vt:lpstr>Pertimbangan dalam Perumusan SKL</vt:lpstr>
      <vt:lpstr>Ruang Lingkup SKL</vt:lpstr>
      <vt:lpstr>Slide 31</vt:lpstr>
      <vt:lpstr>Slide 32</vt:lpstr>
      <vt:lpstr>Slide 33</vt:lpstr>
      <vt:lpstr>Slide 34</vt:lpstr>
      <vt:lpstr>Slide 35</vt:lpstr>
      <vt:lpstr>Slide 36</vt:lpstr>
      <vt:lpstr>Slide 37</vt:lpstr>
      <vt:lpstr>Slide 38</vt:lpstr>
      <vt:lpstr>Rasional IPA dan IPS di Kelas V – VI SD Alternatif 2</vt:lpstr>
      <vt:lpstr>Slide 40</vt:lpstr>
      <vt:lpstr>Instruction time per subject as a percentage of total compulsory instruction time for 7-8 year-olds (2010) </vt:lpstr>
      <vt:lpstr>Instruction time per subject as a percentage of total compulsory instruction time for 9-11 year-olds (2010) </vt:lpstr>
      <vt:lpstr>Slide 43</vt:lpstr>
      <vt:lpstr>Slide 44</vt:lpstr>
      <vt:lpstr>Slide 45</vt:lpstr>
      <vt:lpstr>Slide 46</vt:lpstr>
      <vt:lpstr>Slide 47</vt:lpstr>
      <vt:lpstr>Slide 48</vt:lpstr>
      <vt:lpstr>Slide 49</vt:lpstr>
      <vt:lpstr>Slide 50</vt:lpstr>
      <vt:lpstr>Isu Kurikulum SMK</vt:lpstr>
      <vt:lpstr>STRUKTUR KURIKULUM SMK/MAK   Berdasarkan Permendiknas Nomor 22 Tahun 2006 Tentang Standar Isi </vt:lpstr>
      <vt:lpstr>Slide 53</vt:lpstr>
      <vt:lpstr>Slide 54</vt:lpstr>
      <vt:lpstr>Slide 55</vt:lpstr>
      <vt:lpstr>Slide 56</vt:lpstr>
      <vt:lpstr>Prosedur Penyusunan Kompetensi Dasar Baru</vt:lpstr>
      <vt:lpstr>SKL dan KI Sekolah Dasar Kelas I</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rifan</dc:creator>
  <cp:lastModifiedBy>User</cp:lastModifiedBy>
  <cp:revision>105</cp:revision>
  <dcterms:created xsi:type="dcterms:W3CDTF">2012-11-06T04:35:41Z</dcterms:created>
  <dcterms:modified xsi:type="dcterms:W3CDTF">2012-12-02T15:23:01Z</dcterms:modified>
</cp:coreProperties>
</file>